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4"/>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555" y="51"/>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1A9258E-675A-421A-AB78-6F00EFAA78C9}" type="datetimeFigureOut">
              <a:rPr lang="en-US" smtClean="0"/>
              <a:t>9/1/2016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71CFD8-F753-4387-8078-1F1C9B06D512}" type="slidenum">
              <a:rPr lang="en-US" smtClean="0"/>
              <a:t>‹#›</a:t>
            </a:fld>
            <a:endParaRPr lang="en-US"/>
          </a:p>
        </p:txBody>
      </p:sp>
    </p:spTree>
    <p:extLst>
      <p:ext uri="{BB962C8B-B14F-4D97-AF65-F5344CB8AC3E}">
        <p14:creationId xmlns:p14="http://schemas.microsoft.com/office/powerpoint/2010/main" val="21862427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5074" name="Slide Image Placeholder 1"/>
          <p:cNvSpPr>
            <a:spLocks noGrp="1" noRot="1" noChangeAspect="1" noTextEdit="1"/>
          </p:cNvSpPr>
          <p:nvPr>
            <p:ph type="sldImg"/>
          </p:nvPr>
        </p:nvSpPr>
        <p:spPr>
          <a:ln/>
        </p:spPr>
      </p:sp>
      <p:sp>
        <p:nvSpPr>
          <p:cNvPr id="515075"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a:defRPr/>
            </a:pPr>
            <a:endParaRPr lang="en-US" dirty="0">
              <a:latin typeface="Times New Roman" charset="0"/>
              <a:cs typeface="+mn-cs"/>
            </a:endParaRPr>
          </a:p>
        </p:txBody>
      </p:sp>
      <p:sp>
        <p:nvSpPr>
          <p:cNvPr id="515076" name="Slide Number Placeholder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36683F21-D6F0-9741-8B66-56E6CECDE660}" type="slidenum">
              <a:rPr lang="en-US" sz="1200" b="0">
                <a:solidFill>
                  <a:prstClr val="black"/>
                </a:solidFill>
              </a:rPr>
              <a:pPr eaLnBrk="1" hangingPunct="1">
                <a:defRPr/>
              </a:pPr>
              <a:t>1</a:t>
            </a:fld>
            <a:endParaRPr lang="en-US" sz="1200" b="0" dirty="0">
              <a:solidFill>
                <a:prstClr val="black"/>
              </a:solidFill>
            </a:endParaRPr>
          </a:p>
        </p:txBody>
      </p:sp>
    </p:spTree>
    <p:extLst>
      <p:ext uri="{BB962C8B-B14F-4D97-AF65-F5344CB8AC3E}">
        <p14:creationId xmlns:p14="http://schemas.microsoft.com/office/powerpoint/2010/main" val="11980448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429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AB5FDEDF-5932-6647-A76A-4BFD0E31EC2A}" type="slidenum">
              <a:rPr lang="en-US" sz="1200" b="0">
                <a:solidFill>
                  <a:prstClr val="black"/>
                </a:solidFill>
              </a:rPr>
              <a:pPr eaLnBrk="1" hangingPunct="1">
                <a:defRPr/>
              </a:pPr>
              <a:t>10</a:t>
            </a:fld>
            <a:endParaRPr lang="en-US" sz="1200" b="0" dirty="0">
              <a:solidFill>
                <a:prstClr val="black"/>
              </a:solidFill>
            </a:endParaRPr>
          </a:p>
        </p:txBody>
      </p:sp>
      <p:sp>
        <p:nvSpPr>
          <p:cNvPr id="524291" name="Rectangle 2"/>
          <p:cNvSpPr>
            <a:spLocks noGrp="1" noRot="1" noChangeAspect="1" noChangeArrowheads="1" noTextEdit="1"/>
          </p:cNvSpPr>
          <p:nvPr>
            <p:ph type="sldImg"/>
          </p:nvPr>
        </p:nvSpPr>
        <p:spPr>
          <a:ln/>
        </p:spPr>
      </p:sp>
      <p:sp>
        <p:nvSpPr>
          <p:cNvPr id="495619" name="Rectangle 3"/>
          <p:cNvSpPr>
            <a:spLocks noGrp="1" noChangeArrowheads="1"/>
          </p:cNvSpPr>
          <p:nvPr>
            <p:ph type="body" idx="1"/>
          </p:nvPr>
        </p:nvSpPr>
        <p:spPr>
          <a:xfrm>
            <a:off x="857251" y="4395555"/>
            <a:ext cx="5315882" cy="422379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094" tIns="45547" rIns="91094" bIns="45547"/>
          <a:lstStyle/>
          <a:p>
            <a:pPr marL="112163" indent="-112163"/>
            <a:r>
              <a:rPr lang="en-US" b="1" dirty="0">
                <a:latin typeface="Times New Roman" charset="0"/>
              </a:rPr>
              <a:t>Instructor Notes</a:t>
            </a:r>
            <a:endParaRPr lang="en-US" dirty="0">
              <a:latin typeface="Times New Roman" charset="0"/>
            </a:endParaRPr>
          </a:p>
          <a:p>
            <a:pPr marL="112163" indent="-112163">
              <a:buFontTx/>
              <a:buChar char="•"/>
            </a:pPr>
            <a:r>
              <a:rPr lang="en-US" dirty="0">
                <a:latin typeface="Times New Roman" charset="0"/>
              </a:rPr>
              <a:t>You should also have other methods for cleaning these items.</a:t>
            </a:r>
          </a:p>
        </p:txBody>
      </p:sp>
    </p:spTree>
    <p:extLst>
      <p:ext uri="{BB962C8B-B14F-4D97-AF65-F5344CB8AC3E}">
        <p14:creationId xmlns:p14="http://schemas.microsoft.com/office/powerpoint/2010/main" val="11060327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531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3D839871-02DA-7E4E-8BAE-E572EBADAF4C}" type="slidenum">
              <a:rPr lang="en-US" sz="1200" b="0">
                <a:solidFill>
                  <a:prstClr val="black"/>
                </a:solidFill>
              </a:rPr>
              <a:pPr eaLnBrk="1" hangingPunct="1">
                <a:defRPr/>
              </a:pPr>
              <a:t>11</a:t>
            </a:fld>
            <a:endParaRPr lang="en-US" sz="1200" b="0" dirty="0">
              <a:solidFill>
                <a:prstClr val="black"/>
              </a:solidFill>
            </a:endParaRPr>
          </a:p>
        </p:txBody>
      </p:sp>
      <p:sp>
        <p:nvSpPr>
          <p:cNvPr id="525315" name="Rectangle 2"/>
          <p:cNvSpPr>
            <a:spLocks noGrp="1" noRot="1" noChangeAspect="1" noChangeArrowheads="1" noTextEdit="1"/>
          </p:cNvSpPr>
          <p:nvPr>
            <p:ph type="sldImg"/>
          </p:nvPr>
        </p:nvSpPr>
        <p:spPr>
          <a:ln/>
        </p:spPr>
      </p:sp>
      <p:sp>
        <p:nvSpPr>
          <p:cNvPr id="497667" name="Rectangle 3"/>
          <p:cNvSpPr>
            <a:spLocks noGrp="1" noChangeArrowheads="1"/>
          </p:cNvSpPr>
          <p:nvPr>
            <p:ph type="body" idx="1"/>
          </p:nvPr>
        </p:nvSpPr>
        <p:spPr>
          <a:xfrm>
            <a:off x="857251" y="4395555"/>
            <a:ext cx="5315882" cy="422379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094" tIns="45547" rIns="91094" bIns="45547"/>
          <a:lstStyle/>
          <a:p>
            <a:pPr marL="112163" indent="-112163"/>
            <a:r>
              <a:rPr lang="en-US" b="1" dirty="0">
                <a:latin typeface="Times New Roman" charset="0"/>
              </a:rPr>
              <a:t>Instructor Notes</a:t>
            </a:r>
            <a:endParaRPr lang="en-US" dirty="0">
              <a:latin typeface="Times New Roman" charset="0"/>
            </a:endParaRPr>
          </a:p>
          <a:p>
            <a:pPr marL="112163" indent="-112163">
              <a:buFontTx/>
              <a:buChar char="•"/>
            </a:pPr>
            <a:r>
              <a:rPr lang="en-US" dirty="0">
                <a:latin typeface="Times New Roman" charset="0"/>
              </a:rPr>
              <a:t>Handwashing stations should be put in areas that make it easy for staff to wash their hands often. Make sure these stations work correctly and are well stocked and maintained. They must also be available at all times.</a:t>
            </a:r>
          </a:p>
          <a:p>
            <a:pPr marL="112163" indent="-112163">
              <a:buFontTx/>
              <a:buChar char="•"/>
            </a:pPr>
            <a:r>
              <a:rPr lang="en-US" dirty="0">
                <a:latin typeface="Times New Roman" charset="0"/>
              </a:rPr>
              <a:t>Handwashing stations cannot be blocked by portable equipment or stacked full of dirty kitchenware. </a:t>
            </a:r>
          </a:p>
        </p:txBody>
      </p:sp>
    </p:spTree>
    <p:extLst>
      <p:ext uri="{BB962C8B-B14F-4D97-AF65-F5344CB8AC3E}">
        <p14:creationId xmlns:p14="http://schemas.microsoft.com/office/powerpoint/2010/main" val="37596487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633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801539E9-1F54-B147-9E61-89918CF897D1}" type="slidenum">
              <a:rPr lang="en-US" sz="1200" b="0">
                <a:solidFill>
                  <a:prstClr val="black"/>
                </a:solidFill>
              </a:rPr>
              <a:pPr eaLnBrk="1" hangingPunct="1">
                <a:defRPr/>
              </a:pPr>
              <a:t>12</a:t>
            </a:fld>
            <a:endParaRPr lang="en-US" sz="1200" b="0" dirty="0">
              <a:solidFill>
                <a:prstClr val="black"/>
              </a:solidFill>
            </a:endParaRPr>
          </a:p>
        </p:txBody>
      </p:sp>
      <p:sp>
        <p:nvSpPr>
          <p:cNvPr id="526339" name="Rectangle 2"/>
          <p:cNvSpPr>
            <a:spLocks noGrp="1" noRot="1" noChangeAspect="1" noChangeArrowheads="1" noTextEdit="1"/>
          </p:cNvSpPr>
          <p:nvPr>
            <p:ph type="sldImg"/>
          </p:nvPr>
        </p:nvSpPr>
        <p:spPr>
          <a:ln/>
        </p:spPr>
      </p:sp>
      <p:sp>
        <p:nvSpPr>
          <p:cNvPr id="499715" name="Rectangle 3"/>
          <p:cNvSpPr>
            <a:spLocks noGrp="1" noChangeArrowheads="1"/>
          </p:cNvSpPr>
          <p:nvPr>
            <p:ph type="body" idx="1"/>
          </p:nvPr>
        </p:nvSpPr>
        <p:spPr>
          <a:xfrm>
            <a:off x="857251" y="4395555"/>
            <a:ext cx="5315882" cy="422379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094" tIns="45547" rIns="91094" bIns="45547"/>
          <a:lstStyle/>
          <a:p>
            <a:pPr marL="112163" indent="-112163"/>
            <a:r>
              <a:rPr lang="en-US" b="1" dirty="0">
                <a:latin typeface="Times New Roman" charset="0"/>
              </a:rPr>
              <a:t>Instructor Notes</a:t>
            </a:r>
            <a:endParaRPr lang="en-US" dirty="0">
              <a:latin typeface="Times New Roman" charset="0"/>
            </a:endParaRPr>
          </a:p>
          <a:p>
            <a:pPr marL="112163" indent="-112163">
              <a:buFontTx/>
              <a:buChar char="•"/>
            </a:pPr>
            <a:r>
              <a:rPr lang="en-US" dirty="0">
                <a:latin typeface="Times New Roman" charset="0"/>
              </a:rPr>
              <a:t>The water must be drinkable and meet temperature and pressure requirements.</a:t>
            </a:r>
          </a:p>
          <a:p>
            <a:pPr marL="112163" indent="-112163">
              <a:buFontTx/>
              <a:buChar char="•"/>
            </a:pPr>
            <a:r>
              <a:rPr lang="en-US" dirty="0">
                <a:latin typeface="Times New Roman" charset="0"/>
              </a:rPr>
              <a:t>The soap can be liquid, bar, or powder.</a:t>
            </a:r>
          </a:p>
          <a:p>
            <a:pPr marL="112163" indent="-112163">
              <a:buFontTx/>
              <a:buChar char="•"/>
            </a:pPr>
            <a:r>
              <a:rPr lang="en-US" dirty="0">
                <a:latin typeface="Times New Roman" charset="0"/>
              </a:rPr>
              <a:t>Disposable paper towels or a continuous towel system that supplies the user with a clean towel can be used. Hands can also be dried with a hand dryer using either warm air or room-temperature air delivered at high velocity. </a:t>
            </a:r>
          </a:p>
          <a:p>
            <a:pPr marL="112163" indent="-112163">
              <a:buFontTx/>
              <a:buChar char="•"/>
            </a:pPr>
            <a:r>
              <a:rPr lang="en-US" dirty="0">
                <a:latin typeface="Times New Roman" charset="0"/>
              </a:rPr>
              <a:t>Garbage containers are required if disposable paper towels are used.</a:t>
            </a:r>
          </a:p>
          <a:p>
            <a:pPr marL="112163" indent="-112163">
              <a:buFontTx/>
              <a:buChar char="•"/>
            </a:pPr>
            <a:r>
              <a:rPr lang="en-US" dirty="0">
                <a:latin typeface="Times New Roman" charset="0"/>
              </a:rPr>
              <a:t>A clearly visible sign or poster must tell staff to wash hands before returning to work. The message should be in all languages used by staff in the operation.</a:t>
            </a:r>
          </a:p>
          <a:p>
            <a:pPr marL="112163" indent="-112163">
              <a:buFontTx/>
              <a:buChar char="•"/>
            </a:pPr>
            <a:r>
              <a:rPr lang="en-US" dirty="0">
                <a:latin typeface="Times New Roman" charset="0"/>
              </a:rPr>
              <a:t>Some jurisdictions allow the use of automatic handwashing facilities in an operation. Check with your local regulatory authority for more information.</a:t>
            </a:r>
          </a:p>
        </p:txBody>
      </p:sp>
    </p:spTree>
    <p:extLst>
      <p:ext uri="{BB962C8B-B14F-4D97-AF65-F5344CB8AC3E}">
        <p14:creationId xmlns:p14="http://schemas.microsoft.com/office/powerpoint/2010/main" val="17088582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736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6AEBD2C6-956D-504E-A41E-5832BD2469C5}" type="slidenum">
              <a:rPr lang="en-US" sz="1200" b="0">
                <a:solidFill>
                  <a:prstClr val="black"/>
                </a:solidFill>
              </a:rPr>
              <a:pPr eaLnBrk="1" hangingPunct="1">
                <a:defRPr/>
              </a:pPr>
              <a:t>13</a:t>
            </a:fld>
            <a:endParaRPr lang="en-US" sz="1200" b="0" dirty="0">
              <a:solidFill>
                <a:prstClr val="black"/>
              </a:solidFill>
            </a:endParaRPr>
          </a:p>
        </p:txBody>
      </p:sp>
      <p:sp>
        <p:nvSpPr>
          <p:cNvPr id="527363" name="Rectangle 2"/>
          <p:cNvSpPr>
            <a:spLocks noGrp="1" noRot="1" noChangeAspect="1" noChangeArrowheads="1" noTextEdit="1"/>
          </p:cNvSpPr>
          <p:nvPr>
            <p:ph type="sldImg"/>
          </p:nvPr>
        </p:nvSpPr>
        <p:spPr>
          <a:xfrm>
            <a:off x="1156977" y="685488"/>
            <a:ext cx="4547152" cy="3429000"/>
          </a:xfrm>
          <a:ln/>
        </p:spPr>
      </p:sp>
      <p:sp>
        <p:nvSpPr>
          <p:cNvPr id="527364" name="Rectangle 3"/>
          <p:cNvSpPr>
            <a:spLocks noGrp="1" noChangeArrowheads="1"/>
          </p:cNvSpPr>
          <p:nvPr>
            <p:ph type="body" idx="1"/>
          </p:nvPr>
        </p:nvSpPr>
        <p:spPr>
          <a:xfrm>
            <a:off x="857250" y="4395555"/>
            <a:ext cx="5314329" cy="4223790"/>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821" tIns="45910" rIns="91821" bIns="45910"/>
          <a:lstStyle/>
          <a:p>
            <a:pPr marL="112163" indent="-112163">
              <a:defRPr/>
            </a:pPr>
            <a:r>
              <a:rPr lang="en-US" b="1" dirty="0">
                <a:latin typeface="Times New Roman" charset="0"/>
                <a:cs typeface="Times New Roman" charset="0"/>
              </a:rPr>
              <a:t>Instructor Notes</a:t>
            </a:r>
            <a:endParaRPr lang="en-US" dirty="0">
              <a:latin typeface="Times New Roman" charset="0"/>
              <a:cs typeface="Times New Roman" charset="0"/>
            </a:endParaRPr>
          </a:p>
          <a:p>
            <a:pPr marL="112163" indent="-112163">
              <a:buSzPct val="80000"/>
              <a:buFontTx/>
              <a:buChar char="•"/>
              <a:defRPr/>
            </a:pPr>
            <a:r>
              <a:rPr lang="en-US" dirty="0">
                <a:latin typeface="Times New Roman" charset="0"/>
                <a:cs typeface="+mn-cs"/>
              </a:rPr>
              <a:t>Each regulatory authority establishes standards for water in their jurisdiction. Only water that is drinkable can be used for the preparation of food and come in contact with food-contact surfaces.</a:t>
            </a:r>
            <a:endParaRPr lang="en-US" dirty="0">
              <a:latin typeface="Times New Roman" charset="0"/>
              <a:cs typeface="Times New Roman" charset="0"/>
            </a:endParaRPr>
          </a:p>
          <a:p>
            <a:pPr marL="112163" indent="-112163">
              <a:buSzPct val="80000"/>
              <a:buFontTx/>
              <a:buChar char="•"/>
              <a:defRPr/>
            </a:pPr>
            <a:endParaRPr lang="en-US" dirty="0">
              <a:latin typeface="Times New Roman" charset="0"/>
              <a:cs typeface="Times New Roman" charset="0"/>
            </a:endParaRPr>
          </a:p>
          <a:p>
            <a:pPr marL="112163" indent="-112163">
              <a:buSzPct val="80000"/>
              <a:buFontTx/>
              <a:buChar char="•"/>
              <a:defRPr/>
            </a:pPr>
            <a:endParaRPr lang="en-US" dirty="0">
              <a:latin typeface="Times New Roman" charset="0"/>
              <a:cs typeface="Times New Roman" charset="0"/>
            </a:endParaRPr>
          </a:p>
        </p:txBody>
      </p:sp>
    </p:spTree>
    <p:extLst>
      <p:ext uri="{BB962C8B-B14F-4D97-AF65-F5344CB8AC3E}">
        <p14:creationId xmlns:p14="http://schemas.microsoft.com/office/powerpoint/2010/main" val="28945990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838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18FD98CB-1E69-B74E-BD76-AFD7672F9E06}" type="slidenum">
              <a:rPr lang="en-US" sz="1200" b="0">
                <a:solidFill>
                  <a:prstClr val="black"/>
                </a:solidFill>
              </a:rPr>
              <a:pPr eaLnBrk="1" hangingPunct="1">
                <a:defRPr/>
              </a:pPr>
              <a:t>14</a:t>
            </a:fld>
            <a:endParaRPr lang="en-US" sz="1200" b="0" dirty="0">
              <a:solidFill>
                <a:prstClr val="black"/>
              </a:solidFill>
            </a:endParaRPr>
          </a:p>
        </p:txBody>
      </p:sp>
      <p:sp>
        <p:nvSpPr>
          <p:cNvPr id="528387" name="Rectangle 2"/>
          <p:cNvSpPr>
            <a:spLocks noGrp="1" noRot="1" noChangeAspect="1" noChangeArrowheads="1" noTextEdit="1"/>
          </p:cNvSpPr>
          <p:nvPr>
            <p:ph type="sldImg"/>
          </p:nvPr>
        </p:nvSpPr>
        <p:spPr>
          <a:xfrm>
            <a:off x="1156977" y="685488"/>
            <a:ext cx="4547152" cy="3429000"/>
          </a:xfrm>
          <a:ln/>
        </p:spPr>
      </p:sp>
      <p:sp>
        <p:nvSpPr>
          <p:cNvPr id="503811" name="Rectangle 3"/>
          <p:cNvSpPr>
            <a:spLocks noGrp="1" noChangeArrowheads="1"/>
          </p:cNvSpPr>
          <p:nvPr>
            <p:ph type="body" idx="1"/>
          </p:nvPr>
        </p:nvSpPr>
        <p:spPr>
          <a:xfrm>
            <a:off x="857250" y="4395555"/>
            <a:ext cx="5314329" cy="4223790"/>
          </a:xfrm>
          <a:noFill/>
        </p:spPr>
        <p:txBody>
          <a:bodyPr lIns="91821" tIns="45910" rIns="91821" bIns="45910"/>
          <a:lstStyle/>
          <a:p>
            <a:pPr marL="112163" indent="-112163"/>
            <a:r>
              <a:rPr lang="en-US" b="1" dirty="0">
                <a:latin typeface="Times New Roman" charset="0"/>
                <a:cs typeface="Times New Roman" charset="0"/>
              </a:rPr>
              <a:t>Instructor Notes</a:t>
            </a:r>
            <a:endParaRPr lang="en-US" dirty="0">
              <a:latin typeface="Times New Roman" charset="0"/>
              <a:cs typeface="Times New Roman" charset="0"/>
            </a:endParaRPr>
          </a:p>
          <a:p>
            <a:pPr marL="112163" indent="-112163">
              <a:buFontTx/>
              <a:buChar char="•"/>
            </a:pPr>
            <a:r>
              <a:rPr lang="en-US" dirty="0">
                <a:latin typeface="Times New Roman" charset="0"/>
              </a:rPr>
              <a:t>Plumbing that is not installed or maintained </a:t>
            </a:r>
            <a:r>
              <a:rPr lang="en-US" dirty="0" smtClean="0">
                <a:latin typeface="Times New Roman" charset="0"/>
              </a:rPr>
              <a:t>correctly can </a:t>
            </a:r>
            <a:r>
              <a:rPr lang="en-US" dirty="0">
                <a:latin typeface="Times New Roman" charset="0"/>
              </a:rPr>
              <a:t>allow </a:t>
            </a:r>
            <a:r>
              <a:rPr lang="en-US" dirty="0" smtClean="0">
                <a:latin typeface="Times New Roman" charset="0"/>
              </a:rPr>
              <a:t>drinkable </a:t>
            </a:r>
            <a:r>
              <a:rPr lang="en-US" dirty="0">
                <a:latin typeface="Times New Roman" charset="0"/>
              </a:rPr>
              <a:t>and unsafe water to be mixed. This can cause foodborne-illness outbreaks. Have only licensed plumbers work on the plumbing in your operation.</a:t>
            </a:r>
            <a:endParaRPr lang="en-US" dirty="0">
              <a:latin typeface="Times New Roman" charset="0"/>
              <a:cs typeface="Times New Roman" charset="0"/>
            </a:endParaRPr>
          </a:p>
          <a:p>
            <a:pPr marL="112163" indent="-112163">
              <a:lnSpc>
                <a:spcPct val="80000"/>
              </a:lnSpc>
              <a:spcBef>
                <a:spcPct val="50000"/>
              </a:spcBef>
              <a:buSzPct val="80000"/>
              <a:buFontTx/>
              <a:buChar char="•"/>
            </a:pPr>
            <a:r>
              <a:rPr lang="en-US" dirty="0">
                <a:latin typeface="Times New Roman" charset="0"/>
              </a:rPr>
              <a:t>The greatest challenge to water safety comes from cross-connections. A cross-connection is a physical link between safe water and dirty water, which can come from drains, sewers, or other wastewater sources. A cross-connection is dangerous because it can let backflow occur.</a:t>
            </a:r>
          </a:p>
          <a:p>
            <a:pPr marL="112163" indent="-112163"/>
            <a:endParaRPr lang="en-US" dirty="0">
              <a:latin typeface="Times New Roman" charset="0"/>
            </a:endParaRPr>
          </a:p>
          <a:p>
            <a:pPr marL="112163" indent="-112163">
              <a:lnSpc>
                <a:spcPct val="80000"/>
              </a:lnSpc>
              <a:spcBef>
                <a:spcPct val="50000"/>
              </a:spcBef>
              <a:buSzPct val="80000"/>
              <a:buFontTx/>
              <a:buChar char="•"/>
            </a:pPr>
            <a:endParaRPr lang="en-US" dirty="0">
              <a:latin typeface="Times New Roman" charset="0"/>
              <a:cs typeface="Times New Roman" charset="0"/>
            </a:endParaRPr>
          </a:p>
        </p:txBody>
      </p:sp>
    </p:spTree>
    <p:extLst>
      <p:ext uri="{BB962C8B-B14F-4D97-AF65-F5344CB8AC3E}">
        <p14:creationId xmlns:p14="http://schemas.microsoft.com/office/powerpoint/2010/main" val="37341094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941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C90FE6C7-8CE0-0540-A1EE-A4C2CA62CCA7}" type="slidenum">
              <a:rPr lang="en-US" sz="1200" b="0">
                <a:solidFill>
                  <a:prstClr val="black"/>
                </a:solidFill>
              </a:rPr>
              <a:pPr eaLnBrk="1" hangingPunct="1">
                <a:defRPr/>
              </a:pPr>
              <a:t>15</a:t>
            </a:fld>
            <a:endParaRPr lang="en-US" sz="1200" b="0" dirty="0">
              <a:solidFill>
                <a:prstClr val="black"/>
              </a:solidFill>
            </a:endParaRPr>
          </a:p>
        </p:txBody>
      </p:sp>
      <p:sp>
        <p:nvSpPr>
          <p:cNvPr id="529411" name="Rectangle 2"/>
          <p:cNvSpPr>
            <a:spLocks noGrp="1" noRot="1" noChangeAspect="1" noChangeArrowheads="1" noTextEdit="1"/>
          </p:cNvSpPr>
          <p:nvPr>
            <p:ph type="sldImg"/>
          </p:nvPr>
        </p:nvSpPr>
        <p:spPr>
          <a:ln/>
        </p:spPr>
      </p:sp>
      <p:sp>
        <p:nvSpPr>
          <p:cNvPr id="529412" name="Rectangle 3"/>
          <p:cNvSpPr>
            <a:spLocks noGrp="1" noChangeArrowheads="1"/>
          </p:cNvSpPr>
          <p:nvPr>
            <p:ph type="body" idx="1"/>
          </p:nvPr>
        </p:nvSpPr>
        <p:spPr>
          <a:xfrm>
            <a:off x="857251" y="4395555"/>
            <a:ext cx="5315882" cy="4223790"/>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094" tIns="45547" rIns="91094" bIns="45547"/>
          <a:lstStyle/>
          <a:p>
            <a:pPr marL="112163" indent="-112163">
              <a:defRPr/>
            </a:pPr>
            <a:r>
              <a:rPr lang="en-US" b="1" dirty="0">
                <a:latin typeface="Times New Roman" charset="0"/>
                <a:cs typeface="Times New Roman" charset="0"/>
              </a:rPr>
              <a:t>Instructor Notes</a:t>
            </a:r>
            <a:endParaRPr lang="en-US" dirty="0">
              <a:latin typeface="Times New Roman" charset="0"/>
              <a:cs typeface="Times New Roman" charset="0"/>
            </a:endParaRPr>
          </a:p>
          <a:p>
            <a:pPr marL="112163" indent="-112163">
              <a:lnSpc>
                <a:spcPct val="80000"/>
              </a:lnSpc>
              <a:spcBef>
                <a:spcPct val="50000"/>
              </a:spcBef>
              <a:buSzPct val="80000"/>
              <a:buFontTx/>
              <a:buChar char="•"/>
              <a:defRPr/>
            </a:pPr>
            <a:r>
              <a:rPr lang="en-US" dirty="0">
                <a:latin typeface="Times New Roman" charset="0"/>
                <a:cs typeface="+mn-cs"/>
              </a:rPr>
              <a:t>Backflow can be the result of pressure pushing contaminants back into the water supply. It can also happen when high water use in one area of an operation creates a vacuum in the plumbing system that sucks contaminants back into the water supply. This is called backsiphonage. </a:t>
            </a:r>
          </a:p>
          <a:p>
            <a:pPr marL="112163" indent="-112163">
              <a:lnSpc>
                <a:spcPct val="80000"/>
              </a:lnSpc>
              <a:spcBef>
                <a:spcPct val="50000"/>
              </a:spcBef>
              <a:buSzPct val="80000"/>
              <a:buFontTx/>
              <a:buChar char="•"/>
              <a:defRPr/>
            </a:pPr>
            <a:r>
              <a:rPr lang="en-US" dirty="0">
                <a:latin typeface="Times New Roman" charset="0"/>
                <a:cs typeface="+mn-cs"/>
              </a:rPr>
              <a:t>A running faucet below the flood rim of a sink is an example of a cross-connection that can lead to backsiphonage. A running hose in a mop bucket is another example.</a:t>
            </a:r>
          </a:p>
        </p:txBody>
      </p:sp>
    </p:spTree>
    <p:extLst>
      <p:ext uri="{BB962C8B-B14F-4D97-AF65-F5344CB8AC3E}">
        <p14:creationId xmlns:p14="http://schemas.microsoft.com/office/powerpoint/2010/main" val="3407694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043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6984FE7F-80A3-224F-B529-A26B7DF4BF30}" type="slidenum">
              <a:rPr lang="en-US" sz="1200" b="0">
                <a:solidFill>
                  <a:prstClr val="black"/>
                </a:solidFill>
              </a:rPr>
              <a:pPr eaLnBrk="1" hangingPunct="1">
                <a:defRPr/>
              </a:pPr>
              <a:t>16</a:t>
            </a:fld>
            <a:endParaRPr lang="en-US" sz="1200" b="0" dirty="0">
              <a:solidFill>
                <a:prstClr val="black"/>
              </a:solidFill>
            </a:endParaRPr>
          </a:p>
        </p:txBody>
      </p:sp>
      <p:sp>
        <p:nvSpPr>
          <p:cNvPr id="530435" name="Rectangle 2"/>
          <p:cNvSpPr>
            <a:spLocks noGrp="1" noRot="1" noChangeAspect="1" noChangeArrowheads="1" noTextEdit="1"/>
          </p:cNvSpPr>
          <p:nvPr>
            <p:ph type="sldImg"/>
          </p:nvPr>
        </p:nvSpPr>
        <p:spPr>
          <a:ln/>
        </p:spPr>
      </p:sp>
      <p:sp>
        <p:nvSpPr>
          <p:cNvPr id="530436" name="Rectangle 3"/>
          <p:cNvSpPr>
            <a:spLocks noGrp="1" noChangeArrowheads="1"/>
          </p:cNvSpPr>
          <p:nvPr>
            <p:ph type="body" idx="1"/>
          </p:nvPr>
        </p:nvSpPr>
        <p:spPr>
          <a:xfrm>
            <a:off x="857251" y="4395555"/>
            <a:ext cx="5315882" cy="4223790"/>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094" tIns="45547" rIns="91094" bIns="45547"/>
          <a:lstStyle/>
          <a:p>
            <a:pPr marL="112163" indent="-112163">
              <a:defRPr/>
            </a:pPr>
            <a:r>
              <a:rPr lang="en-US" b="1" dirty="0">
                <a:latin typeface="Times New Roman" charset="0"/>
                <a:cs typeface="+mn-cs"/>
              </a:rPr>
              <a:t>Instructor Notes</a:t>
            </a:r>
            <a:endParaRPr lang="en-US" dirty="0">
              <a:latin typeface="Times New Roman" charset="0"/>
              <a:cs typeface="+mn-cs"/>
            </a:endParaRPr>
          </a:p>
          <a:p>
            <a:pPr marL="112163" indent="-112163">
              <a:buFontTx/>
              <a:buChar char="•"/>
              <a:defRPr/>
            </a:pPr>
            <a:r>
              <a:rPr lang="en-US" dirty="0">
                <a:latin typeface="Times New Roman" charset="0"/>
                <a:cs typeface="+mn-cs"/>
              </a:rPr>
              <a:t>The best way to prevent backflow is to avoid creating a cross-connection. Do not attach a hose to a faucet unless a backflow prevention device, such as a vacuum breaker, is attached. A vacuum breaker is a mechanical device that prevents backsiphonage. It does this by closing a check valve and sealing the water supply line shut when water flow is stopped.</a:t>
            </a:r>
          </a:p>
          <a:p>
            <a:pPr marL="112163" indent="-112163">
              <a:buFontTx/>
              <a:buChar char="•"/>
              <a:defRPr/>
            </a:pPr>
            <a:r>
              <a:rPr lang="en-US" dirty="0">
                <a:latin typeface="Times New Roman" charset="0"/>
                <a:cs typeface="+mn-cs"/>
              </a:rPr>
              <a:t>Other mechanical devices are used to prevent backflow. These include double check valve and reduced pressure zone backflow preventers. These devices include more than one check valve for sealing off the water supply. They also provide a way to determine if the check valves are operational. </a:t>
            </a:r>
          </a:p>
          <a:p>
            <a:pPr marL="112163" indent="-112163">
              <a:buFontTx/>
              <a:buChar char="•"/>
              <a:defRPr/>
            </a:pPr>
            <a:r>
              <a:rPr lang="en-US" dirty="0">
                <a:latin typeface="Times New Roman" charset="0"/>
                <a:cs typeface="+mn-cs"/>
              </a:rPr>
              <a:t>Backflow prevention devices must be checked periodically to make sure they are working correctly. This work must be done and documented by a trained and certified technician. Always follow local requirements and manufacturer</a:t>
            </a:r>
            <a:r>
              <a:rPr lang="ja-JP" altLang="en-US" dirty="0">
                <a:latin typeface="Times New Roman" charset="0"/>
                <a:cs typeface="+mn-cs"/>
              </a:rPr>
              <a:t>’</a:t>
            </a:r>
            <a:r>
              <a:rPr lang="en-US" dirty="0">
                <a:latin typeface="Times New Roman" charset="0"/>
                <a:cs typeface="+mn-cs"/>
              </a:rPr>
              <a:t>s recommendations.</a:t>
            </a:r>
          </a:p>
          <a:p>
            <a:pPr marL="112163" indent="-112163">
              <a:buFontTx/>
              <a:buChar char="•"/>
              <a:defRPr/>
            </a:pPr>
            <a:r>
              <a:rPr lang="en-US" dirty="0">
                <a:latin typeface="Times New Roman" charset="0"/>
                <a:cs typeface="+mn-cs"/>
              </a:rPr>
              <a:t>The only sure way to prevent a backflow is to create an air gap. An air gap is an air space that separates a water supply outlet from a potentially contaminated source. A sink that is correctly designed and installed usually has two air gaps, as shown in the graphic on the slide. One is between the faucet and the flood rim of the sink. The other is between the drainpipe of the sink and the floor drain of the operation.</a:t>
            </a:r>
          </a:p>
          <a:p>
            <a:pPr marL="112163" indent="-112163">
              <a:lnSpc>
                <a:spcPct val="80000"/>
              </a:lnSpc>
              <a:spcBef>
                <a:spcPct val="50000"/>
              </a:spcBef>
              <a:defRPr/>
            </a:pPr>
            <a:endParaRPr lang="en-US" dirty="0">
              <a:latin typeface="Times New Roman" charset="0"/>
              <a:cs typeface="Times New Roman" charset="0"/>
            </a:endParaRPr>
          </a:p>
        </p:txBody>
      </p:sp>
    </p:spTree>
    <p:extLst>
      <p:ext uri="{BB962C8B-B14F-4D97-AF65-F5344CB8AC3E}">
        <p14:creationId xmlns:p14="http://schemas.microsoft.com/office/powerpoint/2010/main" val="18454743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145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1F543162-A9B3-6141-AABC-41FC1511A072}" type="slidenum">
              <a:rPr lang="en-US" sz="1200" b="0">
                <a:solidFill>
                  <a:prstClr val="black"/>
                </a:solidFill>
              </a:rPr>
              <a:pPr eaLnBrk="1" hangingPunct="1">
                <a:defRPr/>
              </a:pPr>
              <a:t>17</a:t>
            </a:fld>
            <a:endParaRPr lang="en-US" sz="1200" b="0" dirty="0">
              <a:solidFill>
                <a:prstClr val="black"/>
              </a:solidFill>
            </a:endParaRPr>
          </a:p>
        </p:txBody>
      </p:sp>
      <p:sp>
        <p:nvSpPr>
          <p:cNvPr id="531459" name="Rectangle 2"/>
          <p:cNvSpPr>
            <a:spLocks noGrp="1" noRot="1" noChangeAspect="1" noChangeArrowheads="1" noTextEdit="1"/>
          </p:cNvSpPr>
          <p:nvPr>
            <p:ph type="sldImg"/>
          </p:nvPr>
        </p:nvSpPr>
        <p:spPr>
          <a:xfrm>
            <a:off x="1156977" y="685488"/>
            <a:ext cx="4547152" cy="3429000"/>
          </a:xfrm>
          <a:ln/>
        </p:spPr>
      </p:sp>
      <p:sp>
        <p:nvSpPr>
          <p:cNvPr id="531460" name="Rectangle 3"/>
          <p:cNvSpPr>
            <a:spLocks noGrp="1" noChangeArrowheads="1"/>
          </p:cNvSpPr>
          <p:nvPr>
            <p:ph type="body" idx="1"/>
          </p:nvPr>
        </p:nvSpPr>
        <p:spPr>
          <a:xfrm>
            <a:off x="857250" y="4395555"/>
            <a:ext cx="5202514" cy="4223790"/>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112163" indent="-112163">
              <a:defRPr/>
            </a:pPr>
            <a:r>
              <a:rPr lang="en-US" b="1" dirty="0">
                <a:latin typeface="Times New Roman" charset="0"/>
                <a:cs typeface="Times New Roman" charset="0"/>
              </a:rPr>
              <a:t>Instructor Notes</a:t>
            </a:r>
            <a:endParaRPr lang="en-US" dirty="0">
              <a:latin typeface="Times New Roman" charset="0"/>
              <a:cs typeface="Times New Roman" charset="0"/>
            </a:endParaRPr>
          </a:p>
          <a:p>
            <a:pPr marL="112163" indent="-112163">
              <a:lnSpc>
                <a:spcPct val="80000"/>
              </a:lnSpc>
              <a:spcBef>
                <a:spcPct val="50000"/>
              </a:spcBef>
              <a:buSzPct val="80000"/>
              <a:buFontTx/>
              <a:buChar char="•"/>
              <a:defRPr/>
            </a:pPr>
            <a:r>
              <a:rPr lang="en-US" dirty="0">
                <a:latin typeface="Times New Roman" charset="0"/>
                <a:cs typeface="+mn-cs"/>
              </a:rPr>
              <a:t>Good lighting makes it easier to clean things in your operation. It also provides a safer environment.</a:t>
            </a:r>
          </a:p>
          <a:p>
            <a:pPr marL="112163" indent="-112163">
              <a:lnSpc>
                <a:spcPct val="80000"/>
              </a:lnSpc>
              <a:spcBef>
                <a:spcPct val="50000"/>
              </a:spcBef>
              <a:buSzPct val="80000"/>
              <a:buFontTx/>
              <a:buChar char="•"/>
              <a:defRPr/>
            </a:pPr>
            <a:r>
              <a:rPr lang="en-US" dirty="0">
                <a:latin typeface="Times New Roman" charset="0"/>
                <a:cs typeface="+mn-cs"/>
              </a:rPr>
              <a:t>Lighting intensity—how bright the lights are in the operation—is usually measured in units called foot-candles or lux. Local jurisdictions usually require prep areas to be brighter than other areas. This allows staff to recognize the condition of food. It also allows staff to identify items that need cleaning.</a:t>
            </a:r>
          </a:p>
          <a:p>
            <a:pPr marL="112163" indent="-112163">
              <a:lnSpc>
                <a:spcPct val="80000"/>
              </a:lnSpc>
              <a:spcBef>
                <a:spcPct val="50000"/>
              </a:spcBef>
              <a:buSzPct val="80000"/>
              <a:buFontTx/>
              <a:buChar char="•"/>
              <a:defRPr/>
            </a:pPr>
            <a:r>
              <a:rPr lang="en-US" dirty="0">
                <a:latin typeface="Times New Roman" charset="0"/>
                <a:cs typeface="+mn-cs"/>
              </a:rPr>
              <a:t>Once the appropriate level of lighting has been installed in each area of the facility, you must monitor it. Replace any bulbs that have burned out. And, make sure they are the correct size. All lights should have shatter-resistant lightbulbs or protective covers. These products prevent broken glass from contaminating food or food-contact surfaces.</a:t>
            </a:r>
          </a:p>
        </p:txBody>
      </p:sp>
    </p:spTree>
    <p:extLst>
      <p:ext uri="{BB962C8B-B14F-4D97-AF65-F5344CB8AC3E}">
        <p14:creationId xmlns:p14="http://schemas.microsoft.com/office/powerpoint/2010/main" val="7490594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8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3D764323-FB01-FA4E-9220-ECDCDEAF2F1F}" type="slidenum">
              <a:rPr lang="en-US" sz="1200" b="0">
                <a:solidFill>
                  <a:prstClr val="black"/>
                </a:solidFill>
              </a:rPr>
              <a:pPr eaLnBrk="1" hangingPunct="1">
                <a:defRPr/>
              </a:pPr>
              <a:t>18</a:t>
            </a:fld>
            <a:endParaRPr lang="en-US" sz="1200" b="0" dirty="0">
              <a:solidFill>
                <a:prstClr val="black"/>
              </a:solidFill>
            </a:endParaRPr>
          </a:p>
        </p:txBody>
      </p:sp>
      <p:sp>
        <p:nvSpPr>
          <p:cNvPr id="532483" name="Rectangle 2"/>
          <p:cNvSpPr>
            <a:spLocks noGrp="1" noRot="1" noChangeAspect="1" noChangeArrowheads="1" noTextEdit="1"/>
          </p:cNvSpPr>
          <p:nvPr>
            <p:ph type="sldImg"/>
          </p:nvPr>
        </p:nvSpPr>
        <p:spPr>
          <a:xfrm>
            <a:off x="1156977" y="685488"/>
            <a:ext cx="4547152" cy="3429000"/>
          </a:xfrm>
          <a:ln/>
        </p:spPr>
      </p:sp>
      <p:sp>
        <p:nvSpPr>
          <p:cNvPr id="532484" name="Rectangle 3"/>
          <p:cNvSpPr>
            <a:spLocks noGrp="1" noChangeArrowheads="1"/>
          </p:cNvSpPr>
          <p:nvPr>
            <p:ph type="body" idx="1"/>
          </p:nvPr>
        </p:nvSpPr>
        <p:spPr>
          <a:xfrm>
            <a:off x="857250" y="4395555"/>
            <a:ext cx="5202514" cy="4223790"/>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821" tIns="45910" rIns="91821" bIns="45910"/>
          <a:lstStyle/>
          <a:p>
            <a:pPr marL="112163" indent="-112163">
              <a:defRPr/>
            </a:pPr>
            <a:r>
              <a:rPr lang="en-US" b="1" dirty="0">
                <a:latin typeface="Times New Roman" charset="0"/>
                <a:cs typeface="Times New Roman" charset="0"/>
              </a:rPr>
              <a:t>Instructor Notes</a:t>
            </a:r>
            <a:endParaRPr lang="en-US" dirty="0">
              <a:latin typeface="Times New Roman" charset="0"/>
              <a:cs typeface="Times New Roman" charset="0"/>
            </a:endParaRPr>
          </a:p>
          <a:p>
            <a:pPr marL="112163" indent="-112163">
              <a:lnSpc>
                <a:spcPct val="80000"/>
              </a:lnSpc>
              <a:spcBef>
                <a:spcPct val="50000"/>
              </a:spcBef>
              <a:buSzPct val="80000"/>
              <a:buFontTx/>
              <a:buChar char="•"/>
              <a:defRPr/>
            </a:pPr>
            <a:r>
              <a:rPr lang="en-US" dirty="0">
                <a:latin typeface="Times New Roman" charset="0"/>
                <a:cs typeface="Times New Roman" charset="0"/>
              </a:rPr>
              <a:t>Ventilation improves the air inside an operation. </a:t>
            </a:r>
          </a:p>
          <a:p>
            <a:pPr marL="112163" indent="-112163">
              <a:lnSpc>
                <a:spcPct val="80000"/>
              </a:lnSpc>
              <a:spcBef>
                <a:spcPct val="50000"/>
              </a:spcBef>
              <a:buSzPct val="80000"/>
              <a:buFontTx/>
              <a:buChar char="•"/>
              <a:defRPr/>
            </a:pPr>
            <a:r>
              <a:rPr lang="en-US" dirty="0">
                <a:latin typeface="Times New Roman" charset="0"/>
                <a:cs typeface="Times New Roman" charset="0"/>
              </a:rPr>
              <a:t>Ventilation systems must be cleaned and maintained according to manufacturer</a:t>
            </a:r>
            <a:r>
              <a:rPr lang="ja-JP" altLang="en-US" dirty="0">
                <a:latin typeface="Times New Roman" charset="0"/>
                <a:cs typeface="Times New Roman" charset="0"/>
              </a:rPr>
              <a:t>’</a:t>
            </a:r>
            <a:r>
              <a:rPr lang="en-US" dirty="0">
                <a:latin typeface="Times New Roman" charset="0"/>
                <a:cs typeface="Times New Roman" charset="0"/>
              </a:rPr>
              <a:t>s recommendations and/or local regulatory requirements.</a:t>
            </a:r>
          </a:p>
        </p:txBody>
      </p:sp>
    </p:spTree>
    <p:extLst>
      <p:ext uri="{BB962C8B-B14F-4D97-AF65-F5344CB8AC3E}">
        <p14:creationId xmlns:p14="http://schemas.microsoft.com/office/powerpoint/2010/main" val="19533393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350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1DE613AA-8A3A-9646-AAE4-CEFEF7AB1982}" type="slidenum">
              <a:rPr lang="en-US" sz="1200" b="0">
                <a:solidFill>
                  <a:prstClr val="black"/>
                </a:solidFill>
              </a:rPr>
              <a:pPr eaLnBrk="1" hangingPunct="1">
                <a:defRPr/>
              </a:pPr>
              <a:t>19</a:t>
            </a:fld>
            <a:endParaRPr lang="en-US" sz="1200" b="0" dirty="0">
              <a:solidFill>
                <a:prstClr val="black"/>
              </a:solidFill>
            </a:endParaRPr>
          </a:p>
        </p:txBody>
      </p:sp>
      <p:sp>
        <p:nvSpPr>
          <p:cNvPr id="533507" name="Rectangle 2"/>
          <p:cNvSpPr>
            <a:spLocks noGrp="1" noRot="1" noChangeAspect="1" noChangeArrowheads="1" noTextEdit="1"/>
          </p:cNvSpPr>
          <p:nvPr>
            <p:ph type="sldImg"/>
          </p:nvPr>
        </p:nvSpPr>
        <p:spPr>
          <a:xfrm>
            <a:off x="1156977" y="685488"/>
            <a:ext cx="4547152" cy="3429000"/>
          </a:xfrm>
          <a:ln/>
        </p:spPr>
      </p:sp>
      <p:sp>
        <p:nvSpPr>
          <p:cNvPr id="533508" name="Rectangle 3"/>
          <p:cNvSpPr>
            <a:spLocks noGrp="1" noChangeArrowheads="1"/>
          </p:cNvSpPr>
          <p:nvPr>
            <p:ph type="body" idx="1"/>
          </p:nvPr>
        </p:nvSpPr>
        <p:spPr>
          <a:xfrm>
            <a:off x="857250" y="4395555"/>
            <a:ext cx="5202514" cy="4223790"/>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821" tIns="45910" rIns="91821" bIns="45910"/>
          <a:lstStyle/>
          <a:p>
            <a:pPr marL="112163" indent="-112163">
              <a:defRPr/>
            </a:pPr>
            <a:r>
              <a:rPr lang="en-US" b="1" dirty="0">
                <a:latin typeface="Times New Roman" charset="0"/>
                <a:cs typeface="+mn-cs"/>
              </a:rPr>
              <a:t>Instructor Notes</a:t>
            </a:r>
            <a:endParaRPr lang="en-US" dirty="0">
              <a:latin typeface="Times New Roman" charset="0"/>
              <a:cs typeface="+mn-cs"/>
            </a:endParaRPr>
          </a:p>
          <a:p>
            <a:pPr marL="112163" indent="-112163">
              <a:buFontTx/>
              <a:buChar char="•"/>
              <a:defRPr/>
            </a:pPr>
            <a:r>
              <a:rPr lang="en-US" dirty="0">
                <a:latin typeface="Times New Roman" charset="0"/>
                <a:cs typeface="+mn-cs"/>
              </a:rPr>
              <a:t>Garbage can attract pests and contaminate food, equipment, and utensils if not handled </a:t>
            </a:r>
            <a:r>
              <a:rPr lang="en-US" dirty="0" smtClean="0">
                <a:latin typeface="Times New Roman" charset="0"/>
                <a:cs typeface="+mn-cs"/>
              </a:rPr>
              <a:t>correctly. </a:t>
            </a:r>
            <a:endParaRPr lang="en-US" dirty="0">
              <a:latin typeface="Times New Roman" charset="0"/>
              <a:cs typeface="+mn-cs"/>
            </a:endParaRPr>
          </a:p>
          <a:p>
            <a:pPr marL="112163" indent="-112163">
              <a:buFontTx/>
              <a:buChar char="•"/>
              <a:defRPr/>
            </a:pPr>
            <a:r>
              <a:rPr lang="en-US" dirty="0">
                <a:latin typeface="Times New Roman" charset="0"/>
                <a:cs typeface="+mn-cs"/>
              </a:rPr>
              <a:t>Staff must be careful when removing garbage so they do not contaminate food or food-contact surfaces. The food handler in the </a:t>
            </a:r>
            <a:r>
              <a:rPr lang="en-US" dirty="0" smtClean="0">
                <a:latin typeface="Times New Roman" charset="0"/>
                <a:cs typeface="+mn-cs"/>
              </a:rPr>
              <a:t>photo </a:t>
            </a:r>
            <a:r>
              <a:rPr lang="en-US" dirty="0">
                <a:latin typeface="Times New Roman" charset="0"/>
                <a:cs typeface="+mn-cs"/>
              </a:rPr>
              <a:t>has not been careful and may contaminate the prep table.</a:t>
            </a:r>
          </a:p>
          <a:p>
            <a:pPr marL="112163" indent="-112163">
              <a:buFontTx/>
              <a:buChar char="•"/>
              <a:defRPr/>
            </a:pPr>
            <a:r>
              <a:rPr lang="en-US" dirty="0">
                <a:latin typeface="Times New Roman" charset="0"/>
                <a:cs typeface="+mn-cs"/>
              </a:rPr>
              <a:t>Clean the inside and outside of garbage containers frequently. This will help prevent the contamination of food and food-contact surfaces. It will also reduce odors and pests. Do not clean garbage containers near prep or food-storage areas.</a:t>
            </a:r>
          </a:p>
          <a:p>
            <a:pPr marL="112163" indent="-112163">
              <a:buFontTx/>
              <a:buChar char="•"/>
              <a:defRPr/>
            </a:pPr>
            <a:endParaRPr lang="en-US" dirty="0">
              <a:latin typeface="Times New Roman" charset="0"/>
              <a:cs typeface="+mn-cs"/>
            </a:endParaRPr>
          </a:p>
        </p:txBody>
      </p:sp>
    </p:spTree>
    <p:extLst>
      <p:ext uri="{BB962C8B-B14F-4D97-AF65-F5344CB8AC3E}">
        <p14:creationId xmlns:p14="http://schemas.microsoft.com/office/powerpoint/2010/main" val="15350772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609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53953D2B-F31D-704B-B596-893843AFF542}" type="slidenum">
              <a:rPr lang="en-US" sz="1200" b="0">
                <a:solidFill>
                  <a:prstClr val="black"/>
                </a:solidFill>
              </a:rPr>
              <a:pPr eaLnBrk="1" hangingPunct="1">
                <a:defRPr/>
              </a:pPr>
              <a:t>2</a:t>
            </a:fld>
            <a:endParaRPr lang="en-US" sz="1200" b="0" dirty="0">
              <a:solidFill>
                <a:prstClr val="black"/>
              </a:solidFill>
            </a:endParaRPr>
          </a:p>
        </p:txBody>
      </p:sp>
      <p:sp>
        <p:nvSpPr>
          <p:cNvPr id="516099" name="Rectangle 2"/>
          <p:cNvSpPr>
            <a:spLocks noGrp="1" noRot="1" noChangeAspect="1" noChangeArrowheads="1" noTextEdit="1"/>
          </p:cNvSpPr>
          <p:nvPr>
            <p:ph type="sldImg"/>
          </p:nvPr>
        </p:nvSpPr>
        <p:spPr>
          <a:ln/>
        </p:spPr>
      </p:sp>
      <p:sp>
        <p:nvSpPr>
          <p:cNvPr id="479235" name="Rectangle 3"/>
          <p:cNvSpPr>
            <a:spLocks noGrp="1" noChangeArrowheads="1"/>
          </p:cNvSpPr>
          <p:nvPr>
            <p:ph type="body" idx="1"/>
          </p:nvPr>
        </p:nvSpPr>
        <p:spPr>
          <a:xfrm>
            <a:off x="857251" y="4395555"/>
            <a:ext cx="5315882" cy="422379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094" tIns="45547" rIns="91094" bIns="45547"/>
          <a:lstStyle/>
          <a:p>
            <a:pPr marL="112163" indent="-112163">
              <a:spcBef>
                <a:spcPct val="50000"/>
              </a:spcBef>
            </a:pPr>
            <a:r>
              <a:rPr lang="en-US" b="1" dirty="0">
                <a:latin typeface="Times New Roman" charset="0"/>
                <a:cs typeface="Times New Roman" charset="0"/>
              </a:rPr>
              <a:t>Instructor Notes</a:t>
            </a:r>
            <a:endParaRPr lang="en-US" dirty="0">
              <a:latin typeface="Times New Roman" charset="0"/>
              <a:cs typeface="Times New Roman" charset="0"/>
            </a:endParaRPr>
          </a:p>
          <a:p>
            <a:pPr marL="112163" indent="-112163">
              <a:spcBef>
                <a:spcPct val="50000"/>
              </a:spcBef>
              <a:buSzPct val="80000"/>
              <a:buFontTx/>
              <a:buChar char="•"/>
            </a:pPr>
            <a:r>
              <a:rPr lang="en-US" dirty="0">
                <a:latin typeface="Times New Roman" charset="0"/>
              </a:rPr>
              <a:t>Discuss the topic objectives with the class.</a:t>
            </a:r>
          </a:p>
        </p:txBody>
      </p:sp>
    </p:spTree>
    <p:extLst>
      <p:ext uri="{BB962C8B-B14F-4D97-AF65-F5344CB8AC3E}">
        <p14:creationId xmlns:p14="http://schemas.microsoft.com/office/powerpoint/2010/main" val="5049596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453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8B89131A-37DE-1947-B2CC-060C195D18E2}" type="slidenum">
              <a:rPr lang="en-US" sz="1200" b="0">
                <a:solidFill>
                  <a:prstClr val="black"/>
                </a:solidFill>
              </a:rPr>
              <a:pPr eaLnBrk="1" hangingPunct="1">
                <a:defRPr/>
              </a:pPr>
              <a:t>20</a:t>
            </a:fld>
            <a:endParaRPr lang="en-US" sz="1200" b="0" dirty="0">
              <a:solidFill>
                <a:prstClr val="black"/>
              </a:solidFill>
            </a:endParaRPr>
          </a:p>
        </p:txBody>
      </p:sp>
      <p:sp>
        <p:nvSpPr>
          <p:cNvPr id="534531" name="Rectangle 2"/>
          <p:cNvSpPr>
            <a:spLocks noGrp="1" noRot="1" noChangeAspect="1" noChangeArrowheads="1" noTextEdit="1"/>
          </p:cNvSpPr>
          <p:nvPr>
            <p:ph type="sldImg"/>
          </p:nvPr>
        </p:nvSpPr>
        <p:spPr>
          <a:xfrm>
            <a:off x="1156977" y="685488"/>
            <a:ext cx="4547152" cy="3429000"/>
          </a:xfrm>
          <a:ln/>
        </p:spPr>
      </p:sp>
      <p:sp>
        <p:nvSpPr>
          <p:cNvPr id="534532" name="Rectangle 3"/>
          <p:cNvSpPr>
            <a:spLocks noGrp="1" noChangeArrowheads="1"/>
          </p:cNvSpPr>
          <p:nvPr>
            <p:ph type="body" idx="1"/>
          </p:nvPr>
        </p:nvSpPr>
        <p:spPr>
          <a:xfrm>
            <a:off x="857250" y="4395555"/>
            <a:ext cx="5202514" cy="4223790"/>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821" tIns="45910" rIns="91821" bIns="45910"/>
          <a:lstStyle/>
          <a:p>
            <a:pPr marL="112163" indent="-112163">
              <a:defRPr/>
            </a:pPr>
            <a:r>
              <a:rPr lang="en-US" b="1" dirty="0">
                <a:latin typeface="Times New Roman" charset="0"/>
                <a:cs typeface="+mn-cs"/>
              </a:rPr>
              <a:t>Instructor Notes</a:t>
            </a:r>
            <a:endParaRPr lang="en-US" dirty="0">
              <a:latin typeface="Times New Roman" charset="0"/>
              <a:cs typeface="+mn-cs"/>
            </a:endParaRPr>
          </a:p>
          <a:p>
            <a:pPr marL="112163" indent="-112163">
              <a:buFontTx/>
              <a:buChar char="•"/>
              <a:defRPr/>
            </a:pPr>
            <a:r>
              <a:rPr lang="en-US" dirty="0">
                <a:latin typeface="Times New Roman" charset="0"/>
                <a:cs typeface="+mn-cs"/>
              </a:rPr>
              <a:t>Containers must be covered when not in use. </a:t>
            </a:r>
          </a:p>
          <a:p>
            <a:pPr marL="112163" indent="-112163">
              <a:buFontTx/>
              <a:buChar char="•"/>
              <a:defRPr/>
            </a:pPr>
            <a:r>
              <a:rPr lang="en-US" dirty="0">
                <a:latin typeface="Times New Roman" charset="0"/>
                <a:cs typeface="+mn-cs"/>
              </a:rPr>
              <a:t>Waste and recyclables must be stored separately from food and food-contact surfaces. The storage of these items must not create a nuisance or a public health hazard.</a:t>
            </a:r>
          </a:p>
        </p:txBody>
      </p:sp>
    </p:spTree>
    <p:extLst>
      <p:ext uri="{BB962C8B-B14F-4D97-AF65-F5344CB8AC3E}">
        <p14:creationId xmlns:p14="http://schemas.microsoft.com/office/powerpoint/2010/main" val="25245210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555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F074064C-6D26-054B-9085-28BA3985E546}" type="slidenum">
              <a:rPr lang="en-US" sz="1200" b="0">
                <a:solidFill>
                  <a:prstClr val="black"/>
                </a:solidFill>
              </a:rPr>
              <a:pPr eaLnBrk="1" hangingPunct="1">
                <a:defRPr/>
              </a:pPr>
              <a:t>21</a:t>
            </a:fld>
            <a:endParaRPr lang="en-US" sz="1200" b="0" dirty="0">
              <a:solidFill>
                <a:prstClr val="black"/>
              </a:solidFill>
            </a:endParaRPr>
          </a:p>
        </p:txBody>
      </p:sp>
      <p:sp>
        <p:nvSpPr>
          <p:cNvPr id="535555" name="Rectangle 2"/>
          <p:cNvSpPr>
            <a:spLocks noGrp="1" noRot="1" noChangeAspect="1" noChangeArrowheads="1" noTextEdit="1"/>
          </p:cNvSpPr>
          <p:nvPr>
            <p:ph type="sldImg"/>
          </p:nvPr>
        </p:nvSpPr>
        <p:spPr>
          <a:xfrm>
            <a:off x="1156977" y="685488"/>
            <a:ext cx="4547152" cy="3429000"/>
          </a:xfrm>
          <a:ln/>
        </p:spPr>
      </p:sp>
      <p:sp>
        <p:nvSpPr>
          <p:cNvPr id="535556" name="Rectangle 3"/>
          <p:cNvSpPr>
            <a:spLocks noGrp="1" noChangeArrowheads="1"/>
          </p:cNvSpPr>
          <p:nvPr>
            <p:ph type="body" idx="1"/>
          </p:nvPr>
        </p:nvSpPr>
        <p:spPr>
          <a:xfrm>
            <a:off x="857250" y="4395555"/>
            <a:ext cx="5202514" cy="4223790"/>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821" tIns="45910" rIns="91821" bIns="45910"/>
          <a:lstStyle/>
          <a:p>
            <a:pPr marL="112163" indent="-112163">
              <a:defRPr/>
            </a:pPr>
            <a:r>
              <a:rPr lang="en-US" b="1" dirty="0">
                <a:latin typeface="Times New Roman" charset="0"/>
                <a:cs typeface="+mn-cs"/>
              </a:rPr>
              <a:t>Instructor Notes</a:t>
            </a:r>
            <a:endParaRPr lang="en-US" dirty="0">
              <a:latin typeface="Times New Roman" charset="0"/>
              <a:cs typeface="+mn-cs"/>
            </a:endParaRPr>
          </a:p>
          <a:p>
            <a:pPr marL="112163" indent="-112163">
              <a:buFontTx/>
              <a:buChar char="•"/>
              <a:defRPr/>
            </a:pPr>
            <a:r>
              <a:rPr lang="en-US" dirty="0">
                <a:latin typeface="Times New Roman" charset="0"/>
                <a:cs typeface="+mn-cs"/>
              </a:rPr>
              <a:t>Outdoor containers must have tight-fitting lids and must be kept covered at all times. Keep their drain plugs in place.</a:t>
            </a:r>
          </a:p>
        </p:txBody>
      </p:sp>
    </p:spTree>
    <p:extLst>
      <p:ext uri="{BB962C8B-B14F-4D97-AF65-F5344CB8AC3E}">
        <p14:creationId xmlns:p14="http://schemas.microsoft.com/office/powerpoint/2010/main" val="17175322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657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7C1D9586-A4BC-7749-96E6-B4DD98F6A8C2}" type="slidenum">
              <a:rPr lang="en-US" sz="1200" b="0">
                <a:solidFill>
                  <a:prstClr val="black"/>
                </a:solidFill>
              </a:rPr>
              <a:pPr eaLnBrk="1" hangingPunct="1">
                <a:defRPr/>
              </a:pPr>
              <a:t>22</a:t>
            </a:fld>
            <a:endParaRPr lang="en-US" sz="1200" b="0" dirty="0">
              <a:solidFill>
                <a:prstClr val="black"/>
              </a:solidFill>
            </a:endParaRPr>
          </a:p>
        </p:txBody>
      </p:sp>
      <p:sp>
        <p:nvSpPr>
          <p:cNvPr id="536579" name="Rectangle 2"/>
          <p:cNvSpPr>
            <a:spLocks noGrp="1" noRot="1" noChangeAspect="1" noChangeArrowheads="1" noTextEdit="1"/>
          </p:cNvSpPr>
          <p:nvPr>
            <p:ph type="sldImg"/>
          </p:nvPr>
        </p:nvSpPr>
        <p:spPr>
          <a:ln/>
        </p:spPr>
      </p:sp>
      <p:sp>
        <p:nvSpPr>
          <p:cNvPr id="520195" name="Rectangle 3"/>
          <p:cNvSpPr>
            <a:spLocks noGrp="1" noChangeArrowheads="1"/>
          </p:cNvSpPr>
          <p:nvPr>
            <p:ph type="body" idx="1"/>
          </p:nvPr>
        </p:nvSpPr>
        <p:spPr>
          <a:xfrm>
            <a:off x="857251" y="4395555"/>
            <a:ext cx="5204067" cy="422379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094" tIns="45547" rIns="91094" bIns="45547"/>
          <a:lstStyle/>
          <a:p>
            <a:pPr marL="112163" indent="-112163"/>
            <a:r>
              <a:rPr lang="en-US" b="1" dirty="0">
                <a:latin typeface="Times New Roman" charset="0"/>
              </a:rPr>
              <a:t>Instructor Notes</a:t>
            </a:r>
          </a:p>
          <a:p>
            <a:pPr marL="112163" indent="-112163">
              <a:buFontTx/>
              <a:buChar char="•"/>
            </a:pPr>
            <a:r>
              <a:rPr lang="en-US" dirty="0">
                <a:latin typeface="Times New Roman" charset="0"/>
              </a:rPr>
              <a:t>Certain crises can affect the safety of the food you serve. Common crisis</a:t>
            </a:r>
            <a:r>
              <a:rPr lang="ja-JP" altLang="en-US" dirty="0">
                <a:latin typeface="Times New Roman" charset="0"/>
              </a:rPr>
              <a:t>’</a:t>
            </a:r>
            <a:r>
              <a:rPr lang="en-US" altLang="ja-JP" dirty="0">
                <a:latin typeface="Times New Roman" charset="0"/>
              </a:rPr>
              <a:t> include electrical power outages, fire, flooding, and sewage backups. Local regulatory authorities consider these to be imminent health hazards. An imminent health hazard is a significant threat or danger to health that requires immediate correction or closure to prevent injury.</a:t>
            </a:r>
          </a:p>
          <a:p>
            <a:pPr marL="112163" indent="-112163">
              <a:buFontTx/>
              <a:buChar char="•"/>
            </a:pPr>
            <a:r>
              <a:rPr lang="en-US" dirty="0">
                <a:latin typeface="Times New Roman" charset="0"/>
              </a:rPr>
              <a:t>Temperature control: Power failures and refrigeration breakdowns can threaten your ability to control the temperature of TCS food, which can result in the growth of pathogens.</a:t>
            </a:r>
          </a:p>
          <a:p>
            <a:pPr marL="112163" indent="-112163">
              <a:buFontTx/>
              <a:buChar char="•"/>
            </a:pPr>
            <a:r>
              <a:rPr lang="en-US" dirty="0">
                <a:latin typeface="Times New Roman" charset="0"/>
              </a:rPr>
              <a:t>Physical security: Unauthorized people inside a facility are a risk to food safety. This is especially true when they can access storage and processing areas. Also, acts of nature can weaken a facility</a:t>
            </a:r>
            <a:r>
              <a:rPr lang="ja-JP" altLang="en-US" dirty="0">
                <a:latin typeface="Times New Roman" charset="0"/>
              </a:rPr>
              <a:t>’</a:t>
            </a:r>
            <a:r>
              <a:rPr lang="en-US" altLang="ja-JP" dirty="0">
                <a:latin typeface="Times New Roman" charset="0"/>
              </a:rPr>
              <a:t>s security. </a:t>
            </a:r>
          </a:p>
          <a:p>
            <a:pPr marL="112163" indent="-112163">
              <a:buFontTx/>
              <a:buChar char="•"/>
            </a:pPr>
            <a:r>
              <a:rPr lang="en-US" dirty="0">
                <a:latin typeface="Times New Roman" charset="0"/>
              </a:rPr>
              <a:t>Drinkable water </a:t>
            </a:r>
            <a:r>
              <a:rPr lang="en-US" dirty="0" smtClean="0">
                <a:latin typeface="Times New Roman" charset="0"/>
              </a:rPr>
              <a:t>supply: </a:t>
            </a:r>
            <a:r>
              <a:rPr lang="en-US" dirty="0">
                <a:latin typeface="Times New Roman" charset="0"/>
              </a:rPr>
              <a:t>Threats to the drinkable water supply must also be considered. Broken water mains and breakdowns at water treatment facilities are a risk to the safety of food. Terrorist contamination of the water supply could also be a threat.</a:t>
            </a:r>
          </a:p>
        </p:txBody>
      </p:sp>
    </p:spTree>
    <p:extLst>
      <p:ext uri="{BB962C8B-B14F-4D97-AF65-F5344CB8AC3E}">
        <p14:creationId xmlns:p14="http://schemas.microsoft.com/office/powerpoint/2010/main" val="11765554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760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3A377163-F57B-E840-9BF6-5F15634B9ADC}" type="slidenum">
              <a:rPr lang="en-US" sz="1200" b="0">
                <a:solidFill>
                  <a:prstClr val="black"/>
                </a:solidFill>
              </a:rPr>
              <a:pPr eaLnBrk="1" hangingPunct="1">
                <a:defRPr/>
              </a:pPr>
              <a:t>23</a:t>
            </a:fld>
            <a:endParaRPr lang="en-US" sz="1200" b="0" dirty="0">
              <a:solidFill>
                <a:prstClr val="black"/>
              </a:solidFill>
            </a:endParaRPr>
          </a:p>
        </p:txBody>
      </p:sp>
      <p:sp>
        <p:nvSpPr>
          <p:cNvPr id="537603" name="Rectangle 2"/>
          <p:cNvSpPr>
            <a:spLocks noGrp="1" noRot="1" noChangeAspect="1" noChangeArrowheads="1" noTextEdit="1"/>
          </p:cNvSpPr>
          <p:nvPr>
            <p:ph type="sldImg"/>
          </p:nvPr>
        </p:nvSpPr>
        <p:spPr>
          <a:ln/>
        </p:spPr>
      </p:sp>
      <p:sp>
        <p:nvSpPr>
          <p:cNvPr id="5" name="Rectangle 3"/>
          <p:cNvSpPr>
            <a:spLocks noGrp="1" noChangeArrowheads="1"/>
          </p:cNvSpPr>
          <p:nvPr>
            <p:ph type="body" idx="3"/>
          </p:nvPr>
        </p:nvSpPr>
        <p:spPr>
          <a:xfrm>
            <a:off x="857250" y="4411169"/>
            <a:ext cx="5485158" cy="4545454"/>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lIns="91821" tIns="45910" rIns="91821" bIns="45910"/>
          <a:lstStyle/>
          <a:p>
            <a:pPr eaLnBrk="1" hangingPunct="1">
              <a:defRPr/>
            </a:pPr>
            <a:endParaRPr lang="en-US" b="1" dirty="0">
              <a:latin typeface="Times New Roman" charset="0"/>
              <a:cs typeface="+mn-cs"/>
            </a:endParaRPr>
          </a:p>
        </p:txBody>
      </p:sp>
    </p:spTree>
    <p:extLst>
      <p:ext uri="{BB962C8B-B14F-4D97-AF65-F5344CB8AC3E}">
        <p14:creationId xmlns:p14="http://schemas.microsoft.com/office/powerpoint/2010/main" val="3256425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862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AB816E30-7493-2447-8281-85F4856BD871}" type="slidenum">
              <a:rPr lang="en-US" sz="1200" b="0">
                <a:solidFill>
                  <a:prstClr val="black"/>
                </a:solidFill>
              </a:rPr>
              <a:pPr eaLnBrk="1" hangingPunct="1">
                <a:defRPr/>
              </a:pPr>
              <a:t>24</a:t>
            </a:fld>
            <a:endParaRPr lang="en-US" sz="1200" b="0" dirty="0">
              <a:solidFill>
                <a:prstClr val="black"/>
              </a:solidFill>
            </a:endParaRPr>
          </a:p>
        </p:txBody>
      </p:sp>
      <p:sp>
        <p:nvSpPr>
          <p:cNvPr id="538627" name="Rectangle 2"/>
          <p:cNvSpPr>
            <a:spLocks noGrp="1" noRot="1" noChangeAspect="1" noChangeArrowheads="1" noTextEdit="1"/>
          </p:cNvSpPr>
          <p:nvPr>
            <p:ph type="sldImg"/>
          </p:nvPr>
        </p:nvSpPr>
        <p:spPr>
          <a:ln/>
        </p:spPr>
      </p:sp>
      <p:sp>
        <p:nvSpPr>
          <p:cNvPr id="538628" name="Notes Placeholder 1"/>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168244" indent="-168244">
              <a:buFontTx/>
              <a:buChar char="•"/>
              <a:defRPr/>
            </a:pPr>
            <a:endParaRPr lang="en-US" dirty="0">
              <a:latin typeface="Times New Roman" charset="0"/>
              <a:cs typeface="+mn-cs"/>
            </a:endParaRPr>
          </a:p>
          <a:p>
            <a:pPr marL="168244" indent="-168244">
              <a:buFontTx/>
              <a:buChar char="•"/>
              <a:defRPr/>
            </a:pPr>
            <a:endParaRPr lang="en-US" dirty="0">
              <a:latin typeface="Times New Roman" charset="0"/>
              <a:cs typeface="+mn-cs"/>
            </a:endParaRPr>
          </a:p>
        </p:txBody>
      </p:sp>
      <p:sp>
        <p:nvSpPr>
          <p:cNvPr id="5" name="Rectangle 3"/>
          <p:cNvSpPr txBox="1">
            <a:spLocks noChangeArrowheads="1"/>
          </p:cNvSpPr>
          <p:nvPr/>
        </p:nvSpPr>
        <p:spPr bwMode="auto">
          <a:xfrm>
            <a:off x="857250" y="4411169"/>
            <a:ext cx="5485158" cy="45454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821" tIns="45910" rIns="91821" bIns="45910" numCol="1" anchor="t" anchorCtr="0" compatLnSpc="1">
            <a:prstTxWarp prst="textNoShape">
              <a:avLst/>
            </a:prstTxWarp>
          </a:bodyPr>
          <a:lstStyle>
            <a:lvl1pPr marL="233363" indent="-233363"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ＭＳ Ｐゴシック" charset="0"/>
              </a:defRPr>
            </a:lvl1pPr>
            <a:lvl2pPr marL="690563" indent="-233363"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2pPr>
            <a:lvl3pPr marL="1147763" indent="-233363"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3pPr>
            <a:lvl4pPr marL="1604963" indent="-233363"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4pPr>
            <a:lvl5pPr marL="2062163" indent="-233363"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eaLnBrk="1" hangingPunct="1">
              <a:defRPr/>
            </a:pPr>
            <a:endParaRPr lang="en-US" b="1" dirty="0">
              <a:solidFill>
                <a:prstClr val="black"/>
              </a:solidFill>
              <a:latin typeface="Times New Roman" charset="0"/>
              <a:cs typeface="+mn-cs"/>
            </a:endParaRPr>
          </a:p>
        </p:txBody>
      </p:sp>
    </p:spTree>
    <p:extLst>
      <p:ext uri="{BB962C8B-B14F-4D97-AF65-F5344CB8AC3E}">
        <p14:creationId xmlns:p14="http://schemas.microsoft.com/office/powerpoint/2010/main" val="26278115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965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79B015D8-8EE2-B341-8466-662D97CCA8D9}" type="slidenum">
              <a:rPr lang="en-US" sz="1200" b="0">
                <a:solidFill>
                  <a:prstClr val="black"/>
                </a:solidFill>
              </a:rPr>
              <a:pPr eaLnBrk="1" hangingPunct="1">
                <a:defRPr/>
              </a:pPr>
              <a:t>25</a:t>
            </a:fld>
            <a:endParaRPr lang="en-US" sz="1200" b="0" dirty="0">
              <a:solidFill>
                <a:prstClr val="black"/>
              </a:solidFill>
            </a:endParaRPr>
          </a:p>
        </p:txBody>
      </p:sp>
      <p:sp>
        <p:nvSpPr>
          <p:cNvPr id="539651" name="Rectangle 2"/>
          <p:cNvSpPr>
            <a:spLocks noGrp="1" noRot="1" noChangeAspect="1" noChangeArrowheads="1" noTextEdit="1"/>
          </p:cNvSpPr>
          <p:nvPr>
            <p:ph type="sldImg"/>
          </p:nvPr>
        </p:nvSpPr>
        <p:spPr>
          <a:ln/>
        </p:spPr>
      </p:sp>
      <p:sp>
        <p:nvSpPr>
          <p:cNvPr id="526339" name="Rectangle 3"/>
          <p:cNvSpPr>
            <a:spLocks noGrp="1" noChangeArrowheads="1"/>
          </p:cNvSpPr>
          <p:nvPr>
            <p:ph type="body" idx="1"/>
          </p:nvPr>
        </p:nvSpPr>
        <p:spPr>
          <a:xfrm>
            <a:off x="857251" y="4395555"/>
            <a:ext cx="5315882" cy="422379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 uri="{FAA26D3D-D897-4be2-8F04-BA451C77F1D7}">
              <ma14:placeholderFlag xmlns="" xmlns:ma14="http://schemas.microsoft.com/office/mac/drawingml/2011/main" val="1"/>
            </a:ext>
          </a:extLst>
        </p:spPr>
        <p:txBody>
          <a:bodyPr lIns="91094" tIns="45547" rIns="91094" bIns="45547"/>
          <a:lstStyle/>
          <a:p>
            <a:endParaRPr lang="en-US" b="1" dirty="0">
              <a:latin typeface="Times New Roman" charset="0"/>
            </a:endParaRPr>
          </a:p>
        </p:txBody>
      </p:sp>
    </p:spTree>
    <p:extLst>
      <p:ext uri="{BB962C8B-B14F-4D97-AF65-F5344CB8AC3E}">
        <p14:creationId xmlns:p14="http://schemas.microsoft.com/office/powerpoint/2010/main" val="34257909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067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E9BDA764-B69A-2740-B0C3-216227539AE4}" type="slidenum">
              <a:rPr lang="en-US" sz="1200" b="0">
                <a:solidFill>
                  <a:prstClr val="black"/>
                </a:solidFill>
              </a:rPr>
              <a:pPr eaLnBrk="1" hangingPunct="1">
                <a:defRPr/>
              </a:pPr>
              <a:t>26</a:t>
            </a:fld>
            <a:endParaRPr lang="en-US" sz="1200" b="0" dirty="0">
              <a:solidFill>
                <a:prstClr val="black"/>
              </a:solidFill>
            </a:endParaRPr>
          </a:p>
        </p:txBody>
      </p:sp>
      <p:sp>
        <p:nvSpPr>
          <p:cNvPr id="540675" name="Rectangle 2"/>
          <p:cNvSpPr>
            <a:spLocks noGrp="1" noRot="1" noChangeAspect="1" noChangeArrowheads="1" noTextEdit="1"/>
          </p:cNvSpPr>
          <p:nvPr>
            <p:ph type="sldImg"/>
          </p:nvPr>
        </p:nvSpPr>
        <p:spPr>
          <a:ln/>
        </p:spPr>
      </p:sp>
      <p:sp>
        <p:nvSpPr>
          <p:cNvPr id="528387" name="Rectangle 3"/>
          <p:cNvSpPr>
            <a:spLocks noGrp="1" noChangeArrowheads="1"/>
          </p:cNvSpPr>
          <p:nvPr>
            <p:ph type="body" idx="1"/>
          </p:nvPr>
        </p:nvSpPr>
        <p:spPr>
          <a:xfrm>
            <a:off x="857251" y="4395555"/>
            <a:ext cx="5315882" cy="422379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094" tIns="45547" rIns="91094" bIns="45547"/>
          <a:lstStyle/>
          <a:p>
            <a:pPr marL="112163" indent="-112163"/>
            <a:r>
              <a:rPr lang="en-US" b="1" dirty="0">
                <a:latin typeface="Times New Roman" charset="0"/>
              </a:rPr>
              <a:t>Instructor Notes</a:t>
            </a:r>
          </a:p>
          <a:p>
            <a:pPr marL="112163" indent="-112163">
              <a:buFontTx/>
              <a:buChar char="•"/>
            </a:pPr>
            <a:r>
              <a:rPr lang="en-US" dirty="0">
                <a:latin typeface="Times New Roman" charset="0"/>
              </a:rPr>
              <a:t>Screen all windows and vents, and patch or replace them when needed.  </a:t>
            </a:r>
          </a:p>
          <a:p>
            <a:pPr marL="112163" indent="-112163"/>
            <a:endParaRPr lang="en-US" dirty="0">
              <a:latin typeface="Times New Roman" charset="0"/>
            </a:endParaRPr>
          </a:p>
        </p:txBody>
      </p:sp>
    </p:spTree>
    <p:extLst>
      <p:ext uri="{BB962C8B-B14F-4D97-AF65-F5344CB8AC3E}">
        <p14:creationId xmlns:p14="http://schemas.microsoft.com/office/powerpoint/2010/main" val="8410085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169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48034B67-FA54-1841-9338-DA08FEAF840C}" type="slidenum">
              <a:rPr lang="en-US" sz="1200" b="0">
                <a:solidFill>
                  <a:prstClr val="black"/>
                </a:solidFill>
              </a:rPr>
              <a:pPr eaLnBrk="1" hangingPunct="1">
                <a:defRPr/>
              </a:pPr>
              <a:t>27</a:t>
            </a:fld>
            <a:endParaRPr lang="en-US" sz="1200" b="0" dirty="0">
              <a:solidFill>
                <a:prstClr val="black"/>
              </a:solidFill>
            </a:endParaRPr>
          </a:p>
        </p:txBody>
      </p:sp>
      <p:sp>
        <p:nvSpPr>
          <p:cNvPr id="541699" name="Rectangle 2"/>
          <p:cNvSpPr>
            <a:spLocks noGrp="1" noRot="1" noChangeAspect="1" noChangeArrowheads="1" noTextEdit="1"/>
          </p:cNvSpPr>
          <p:nvPr>
            <p:ph type="sldImg"/>
          </p:nvPr>
        </p:nvSpPr>
        <p:spPr>
          <a:ln/>
        </p:spPr>
      </p:sp>
      <p:sp>
        <p:nvSpPr>
          <p:cNvPr id="530435" name="Rectangle 3"/>
          <p:cNvSpPr>
            <a:spLocks noGrp="1" noChangeArrowheads="1"/>
          </p:cNvSpPr>
          <p:nvPr>
            <p:ph type="body" idx="1"/>
          </p:nvPr>
        </p:nvSpPr>
        <p:spPr>
          <a:xfrm>
            <a:off x="857250" y="4392431"/>
            <a:ext cx="5374896" cy="41144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094" tIns="45547" rIns="91094" bIns="45547"/>
          <a:lstStyle/>
          <a:p>
            <a:pPr marL="112163" indent="-112163"/>
            <a:r>
              <a:rPr lang="en-US" b="1" dirty="0">
                <a:latin typeface="Times New Roman" charset="0"/>
              </a:rPr>
              <a:t>Instructor Notes</a:t>
            </a:r>
          </a:p>
          <a:p>
            <a:pPr marL="112163" indent="-112163">
              <a:buFontTx/>
              <a:buChar char="•"/>
            </a:pPr>
            <a:r>
              <a:rPr lang="en-US" dirty="0">
                <a:latin typeface="Times New Roman" charset="0"/>
              </a:rPr>
              <a:t>Careful cleaning eliminates the pests</a:t>
            </a:r>
            <a:r>
              <a:rPr lang="ja-JP" altLang="en-US" dirty="0">
                <a:latin typeface="Times New Roman" charset="0"/>
              </a:rPr>
              <a:t>’</a:t>
            </a:r>
            <a:r>
              <a:rPr lang="en-US" altLang="ja-JP" dirty="0">
                <a:latin typeface="Times New Roman" charset="0"/>
              </a:rPr>
              <a:t> food </a:t>
            </a:r>
            <a:r>
              <a:rPr lang="en-US" altLang="ja-JP" dirty="0" smtClean="0">
                <a:latin typeface="Times New Roman" charset="0"/>
              </a:rPr>
              <a:t>supply, </a:t>
            </a:r>
            <a:r>
              <a:rPr lang="en-US" altLang="ja-JP" dirty="0">
                <a:latin typeface="Times New Roman" charset="0"/>
              </a:rPr>
              <a:t>destroys insect </a:t>
            </a:r>
            <a:r>
              <a:rPr lang="en-US" altLang="ja-JP" dirty="0" smtClean="0">
                <a:latin typeface="Times New Roman" charset="0"/>
              </a:rPr>
              <a:t>eggs, </a:t>
            </a:r>
            <a:r>
              <a:rPr lang="en-US" altLang="ja-JP" dirty="0">
                <a:latin typeface="Times New Roman" charset="0"/>
              </a:rPr>
              <a:t>and reduces the places pests can take shelter. </a:t>
            </a:r>
          </a:p>
          <a:p>
            <a:pPr marL="112163" indent="-112163">
              <a:buFontTx/>
              <a:buChar char="•"/>
            </a:pPr>
            <a:r>
              <a:rPr lang="en-US" dirty="0">
                <a:latin typeface="Times New Roman" charset="0"/>
              </a:rPr>
              <a:t>Store recyclables in clean, pest-proof containers, as far away from your building as local regulations allow. </a:t>
            </a:r>
          </a:p>
          <a:p>
            <a:pPr marL="112163" indent="-112163"/>
            <a:endParaRPr lang="en-US" dirty="0">
              <a:latin typeface="Times New Roman" charset="0"/>
            </a:endParaRPr>
          </a:p>
        </p:txBody>
      </p:sp>
    </p:spTree>
    <p:extLst>
      <p:ext uri="{BB962C8B-B14F-4D97-AF65-F5344CB8AC3E}">
        <p14:creationId xmlns:p14="http://schemas.microsoft.com/office/powerpoint/2010/main" val="18769732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2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B78AAFED-554A-004F-A5BA-5A62D9E1174C}" type="slidenum">
              <a:rPr lang="en-US" sz="1200" b="0">
                <a:solidFill>
                  <a:prstClr val="black"/>
                </a:solidFill>
              </a:rPr>
              <a:pPr eaLnBrk="1" hangingPunct="1">
                <a:defRPr/>
              </a:pPr>
              <a:t>28</a:t>
            </a:fld>
            <a:endParaRPr lang="en-US" sz="1200" b="0" dirty="0">
              <a:solidFill>
                <a:prstClr val="black"/>
              </a:solidFill>
            </a:endParaRPr>
          </a:p>
        </p:txBody>
      </p:sp>
      <p:sp>
        <p:nvSpPr>
          <p:cNvPr id="542723"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xfrm>
            <a:off x="857251" y="4395555"/>
            <a:ext cx="5315882" cy="422379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094" tIns="45547" rIns="91094" bIns="45547"/>
          <a:lstStyle/>
          <a:p>
            <a:pPr marL="112163" indent="-112163">
              <a:defRPr/>
            </a:pPr>
            <a:r>
              <a:rPr lang="en-US" b="1" dirty="0" smtClean="0">
                <a:ea typeface="+mn-ea"/>
                <a:cs typeface="+mn-cs"/>
              </a:rPr>
              <a:t>Instructor Notes</a:t>
            </a:r>
            <a:endParaRPr lang="en-US" dirty="0" smtClean="0">
              <a:ea typeface="+mn-ea"/>
              <a:cs typeface="+mn-cs"/>
            </a:endParaRPr>
          </a:p>
          <a:p>
            <a:pPr marL="168244" indent="-168244">
              <a:buFont typeface="Arial" pitchFamily="34" charset="0"/>
              <a:buChar char="•"/>
              <a:defRPr/>
            </a:pPr>
            <a:r>
              <a:rPr lang="en-US" dirty="0" smtClean="0">
                <a:ea typeface="+mn-ea"/>
                <a:cs typeface="+mn-cs"/>
              </a:rPr>
              <a:t>Store all food and supplies correctly and quickly. Keep food and supplies away from walls and at least six inches (15 centimeters) off the floor. Use FIFO to rotate products, so pests do not settle in and breed. </a:t>
            </a:r>
          </a:p>
          <a:p>
            <a:pPr marL="168244" indent="-168244">
              <a:buFont typeface="Arial" pitchFamily="34" charset="0"/>
              <a:buChar char="•"/>
              <a:defRPr/>
            </a:pPr>
            <a:r>
              <a:rPr lang="en-US" dirty="0" smtClean="0">
                <a:ea typeface="+mn-ea"/>
                <a:cs typeface="+mn-cs"/>
              </a:rPr>
              <a:t>Clean up food and beverage spills immediately, including crumbs and scraps. </a:t>
            </a:r>
          </a:p>
          <a:p>
            <a:pPr marL="112163" indent="-112163">
              <a:defRPr/>
            </a:pPr>
            <a:endParaRPr lang="en-US" dirty="0" smtClean="0">
              <a:ea typeface="+mn-ea"/>
              <a:cs typeface="+mn-cs"/>
            </a:endParaRPr>
          </a:p>
          <a:p>
            <a:pPr marL="112163" indent="-112163">
              <a:defRPr/>
            </a:pPr>
            <a:endParaRPr lang="en-US" dirty="0" smtClean="0">
              <a:ea typeface="+mn-ea"/>
              <a:cs typeface="+mn-cs"/>
            </a:endParaRPr>
          </a:p>
          <a:p>
            <a:pPr marL="112163" indent="-112163">
              <a:lnSpc>
                <a:spcPct val="80000"/>
              </a:lnSpc>
              <a:spcBef>
                <a:spcPct val="50000"/>
              </a:spcBef>
              <a:defRPr/>
            </a:pPr>
            <a:endParaRPr lang="en-US" dirty="0" smtClean="0">
              <a:ea typeface="+mn-ea"/>
              <a:cs typeface="Times New Roman" pitchFamily="18" charset="0"/>
            </a:endParaRPr>
          </a:p>
        </p:txBody>
      </p:sp>
    </p:spTree>
    <p:extLst>
      <p:ext uri="{BB962C8B-B14F-4D97-AF65-F5344CB8AC3E}">
        <p14:creationId xmlns:p14="http://schemas.microsoft.com/office/powerpoint/2010/main" val="9840247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374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DD0BCDCC-E4A1-9A42-BB34-A4747B289E40}" type="slidenum">
              <a:rPr lang="en-US" sz="1200" b="0">
                <a:solidFill>
                  <a:prstClr val="black"/>
                </a:solidFill>
              </a:rPr>
              <a:pPr eaLnBrk="1" hangingPunct="1">
                <a:defRPr/>
              </a:pPr>
              <a:t>29</a:t>
            </a:fld>
            <a:endParaRPr lang="en-US" sz="1200" b="0" dirty="0">
              <a:solidFill>
                <a:prstClr val="black"/>
              </a:solidFill>
            </a:endParaRPr>
          </a:p>
        </p:txBody>
      </p:sp>
      <p:sp>
        <p:nvSpPr>
          <p:cNvPr id="543747" name="Rectangle 2"/>
          <p:cNvSpPr>
            <a:spLocks noGrp="1" noRot="1" noChangeAspect="1" noChangeArrowheads="1" noTextEdit="1"/>
          </p:cNvSpPr>
          <p:nvPr>
            <p:ph type="sldImg"/>
          </p:nvPr>
        </p:nvSpPr>
        <p:spPr>
          <a:ln/>
        </p:spPr>
      </p:sp>
      <p:sp>
        <p:nvSpPr>
          <p:cNvPr id="534531" name="Rectangle 3"/>
          <p:cNvSpPr>
            <a:spLocks noGrp="1" noChangeArrowheads="1"/>
          </p:cNvSpPr>
          <p:nvPr>
            <p:ph type="body" idx="1"/>
          </p:nvPr>
        </p:nvSpPr>
        <p:spPr>
          <a:xfrm>
            <a:off x="857251" y="4395555"/>
            <a:ext cx="5315882" cy="422379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094" tIns="45547" rIns="91094" bIns="45547"/>
          <a:lstStyle/>
          <a:p>
            <a:pPr marL="112163" indent="-112163"/>
            <a:r>
              <a:rPr lang="en-US" b="1" dirty="0">
                <a:latin typeface="Times New Roman" charset="0"/>
              </a:rPr>
              <a:t>Instructor Notes</a:t>
            </a:r>
          </a:p>
          <a:p>
            <a:pPr marL="168244" indent="-168244">
              <a:buFont typeface="Arial" pitchFamily="34" charset="0"/>
              <a:buChar char="•"/>
            </a:pPr>
            <a:r>
              <a:rPr lang="en-US" dirty="0">
                <a:latin typeface="Times New Roman" charset="0"/>
              </a:rPr>
              <a:t>Even after you have made every effort to keep pests out, they may still get into your operation. Work with a PCO to get them under control. Even if you only spot a few pests, they may actually be present in large numbers. Infestations can be very difficult to eliminate. Look for feces, nests, and damage on products, packaging, and the facility itself. Contact your PCO immediately. </a:t>
            </a:r>
            <a:endParaRPr lang="en-US" b="1" dirty="0">
              <a:latin typeface="Times New Roman" charset="0"/>
            </a:endParaRPr>
          </a:p>
        </p:txBody>
      </p:sp>
    </p:spTree>
    <p:extLst>
      <p:ext uri="{BB962C8B-B14F-4D97-AF65-F5344CB8AC3E}">
        <p14:creationId xmlns:p14="http://schemas.microsoft.com/office/powerpoint/2010/main" val="30515983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712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3E95E92B-D0FA-8547-ADF1-8E69F1A3B80B}" type="slidenum">
              <a:rPr lang="en-US" sz="1200" b="0">
                <a:solidFill>
                  <a:prstClr val="black"/>
                </a:solidFill>
              </a:rPr>
              <a:pPr eaLnBrk="1" hangingPunct="1">
                <a:defRPr/>
              </a:pPr>
              <a:t>3</a:t>
            </a:fld>
            <a:endParaRPr lang="en-US" sz="1200" b="0" dirty="0">
              <a:solidFill>
                <a:prstClr val="black"/>
              </a:solidFill>
            </a:endParaRPr>
          </a:p>
        </p:txBody>
      </p:sp>
      <p:sp>
        <p:nvSpPr>
          <p:cNvPr id="517123" name="Rectangle 2"/>
          <p:cNvSpPr>
            <a:spLocks noGrp="1" noRot="1" noChangeAspect="1" noChangeArrowheads="1" noTextEdit="1"/>
          </p:cNvSpPr>
          <p:nvPr>
            <p:ph type="sldImg"/>
          </p:nvPr>
        </p:nvSpPr>
        <p:spPr>
          <a:xfrm>
            <a:off x="1156977" y="685488"/>
            <a:ext cx="4547152" cy="3429000"/>
          </a:xfrm>
          <a:ln/>
        </p:spPr>
      </p:sp>
      <p:sp>
        <p:nvSpPr>
          <p:cNvPr id="52228" name="Rectangle 3"/>
          <p:cNvSpPr>
            <a:spLocks noGrp="1" noChangeArrowheads="1"/>
          </p:cNvSpPr>
          <p:nvPr>
            <p:ph type="body" idx="1"/>
          </p:nvPr>
        </p:nvSpPr>
        <p:spPr>
          <a:xfrm>
            <a:off x="686421" y="4344025"/>
            <a:ext cx="5485158" cy="4114488"/>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821" tIns="45910" rIns="91821" bIns="45910"/>
          <a:lstStyle/>
          <a:p>
            <a:pPr marL="112163" indent="-112163">
              <a:defRPr/>
            </a:pPr>
            <a:r>
              <a:rPr lang="en-US" b="1" dirty="0" smtClean="0">
                <a:ea typeface="+mn-ea"/>
                <a:cs typeface="Times New Roman" pitchFamily="18" charset="0"/>
              </a:rPr>
              <a:t>Instructor Notes</a:t>
            </a:r>
            <a:endParaRPr lang="en-US" dirty="0" smtClean="0">
              <a:ea typeface="+mn-ea"/>
              <a:cs typeface="Times New Roman" pitchFamily="18" charset="0"/>
            </a:endParaRPr>
          </a:p>
          <a:p>
            <a:pPr>
              <a:buFont typeface="Arial" pitchFamily="34" charset="0"/>
              <a:buChar char="•"/>
              <a:defRPr/>
            </a:pPr>
            <a:r>
              <a:rPr lang="en-US" dirty="0" smtClean="0">
                <a:ea typeface="+mn-ea"/>
                <a:cs typeface="+mn-cs"/>
              </a:rPr>
              <a:t>Once installed, flooring, walls, and ceilings must be regularly maintained. Replace missing or broken ceiling tiles. Do the same for flooring. Repair all holes in walls.</a:t>
            </a:r>
          </a:p>
        </p:txBody>
      </p:sp>
    </p:spTree>
    <p:extLst>
      <p:ext uri="{BB962C8B-B14F-4D97-AF65-F5344CB8AC3E}">
        <p14:creationId xmlns:p14="http://schemas.microsoft.com/office/powerpoint/2010/main" val="395059577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4770" name="Slide Image Placeholder 1"/>
          <p:cNvSpPr>
            <a:spLocks noGrp="1" noRot="1" noChangeAspect="1" noTextEdit="1"/>
          </p:cNvSpPr>
          <p:nvPr>
            <p:ph type="sldImg"/>
          </p:nvPr>
        </p:nvSpPr>
        <p:spPr>
          <a:ln/>
        </p:spPr>
      </p:sp>
      <p:sp>
        <p:nvSpPr>
          <p:cNvPr id="544771"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a:defRPr/>
            </a:pPr>
            <a:endParaRPr lang="en-US" dirty="0">
              <a:latin typeface="Times New Roman" charset="0"/>
              <a:cs typeface="+mn-cs"/>
            </a:endParaRPr>
          </a:p>
        </p:txBody>
      </p:sp>
      <p:sp>
        <p:nvSpPr>
          <p:cNvPr id="544772" name="Slide Number Placeholder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E3CEC319-481B-114F-9FED-80839561D0CC}" type="slidenum">
              <a:rPr lang="en-US" sz="1200" b="0">
                <a:solidFill>
                  <a:prstClr val="black"/>
                </a:solidFill>
              </a:rPr>
              <a:pPr eaLnBrk="1" hangingPunct="1">
                <a:defRPr/>
              </a:pPr>
              <a:t>30</a:t>
            </a:fld>
            <a:endParaRPr lang="en-US" sz="1200" b="0" dirty="0">
              <a:solidFill>
                <a:prstClr val="black"/>
              </a:solidFill>
            </a:endParaRPr>
          </a:p>
        </p:txBody>
      </p:sp>
    </p:spTree>
    <p:extLst>
      <p:ext uri="{BB962C8B-B14F-4D97-AF65-F5344CB8AC3E}">
        <p14:creationId xmlns:p14="http://schemas.microsoft.com/office/powerpoint/2010/main" val="413547316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579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A267F908-9C71-524D-ACF6-8324EC398E53}" type="slidenum">
              <a:rPr lang="en-US" sz="1200" b="0">
                <a:solidFill>
                  <a:prstClr val="black"/>
                </a:solidFill>
              </a:rPr>
              <a:pPr eaLnBrk="1" hangingPunct="1">
                <a:defRPr/>
              </a:pPr>
              <a:t>31</a:t>
            </a:fld>
            <a:endParaRPr lang="en-US" sz="1200" b="0" dirty="0">
              <a:solidFill>
                <a:prstClr val="black"/>
              </a:solidFill>
            </a:endParaRPr>
          </a:p>
        </p:txBody>
      </p:sp>
      <p:sp>
        <p:nvSpPr>
          <p:cNvPr id="545795" name="Rectangle 2"/>
          <p:cNvSpPr>
            <a:spLocks noGrp="1" noRot="1" noChangeAspect="1" noChangeArrowheads="1" noTextEdit="1"/>
          </p:cNvSpPr>
          <p:nvPr>
            <p:ph type="sldImg"/>
          </p:nvPr>
        </p:nvSpPr>
        <p:spPr>
          <a:ln/>
        </p:spPr>
      </p:sp>
      <p:sp>
        <p:nvSpPr>
          <p:cNvPr id="538627" name="Rectangle 3"/>
          <p:cNvSpPr>
            <a:spLocks noGrp="1" noChangeArrowheads="1"/>
          </p:cNvSpPr>
          <p:nvPr>
            <p:ph type="body" idx="1"/>
          </p:nvPr>
        </p:nvSpPr>
        <p:spPr>
          <a:xfrm>
            <a:off x="857251" y="4395555"/>
            <a:ext cx="5315882" cy="422379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094" tIns="45547" rIns="91094" bIns="45547"/>
          <a:lstStyle/>
          <a:p>
            <a:pPr marL="112163" indent="-112163">
              <a:spcBef>
                <a:spcPct val="50000"/>
              </a:spcBef>
            </a:pPr>
            <a:r>
              <a:rPr lang="en-US" b="1" dirty="0">
                <a:latin typeface="Times New Roman" charset="0"/>
                <a:cs typeface="Times New Roman" charset="0"/>
              </a:rPr>
              <a:t>Instructor Notes</a:t>
            </a:r>
            <a:endParaRPr lang="en-US" dirty="0">
              <a:latin typeface="Times New Roman" charset="0"/>
              <a:cs typeface="Times New Roman" charset="0"/>
            </a:endParaRPr>
          </a:p>
          <a:p>
            <a:pPr marL="112163" indent="-112163">
              <a:spcBef>
                <a:spcPct val="50000"/>
              </a:spcBef>
              <a:buSzPct val="80000"/>
              <a:buFontTx/>
              <a:buChar char="•"/>
            </a:pPr>
            <a:r>
              <a:rPr lang="en-US" dirty="0">
                <a:latin typeface="Times New Roman" charset="0"/>
              </a:rPr>
              <a:t>Discuss the topic objectives with the class.</a:t>
            </a:r>
          </a:p>
          <a:p>
            <a:pPr marL="112163" indent="-112163"/>
            <a:endParaRPr lang="en-US" dirty="0">
              <a:latin typeface="Times New Roman" charset="0"/>
            </a:endParaRPr>
          </a:p>
        </p:txBody>
      </p:sp>
    </p:spTree>
    <p:extLst>
      <p:ext uri="{BB962C8B-B14F-4D97-AF65-F5344CB8AC3E}">
        <p14:creationId xmlns:p14="http://schemas.microsoft.com/office/powerpoint/2010/main" val="399241484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681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A495CCE6-7982-7547-A48E-08E235262C0B}" type="slidenum">
              <a:rPr lang="en-US" sz="1200" b="0">
                <a:solidFill>
                  <a:prstClr val="black"/>
                </a:solidFill>
              </a:rPr>
              <a:pPr eaLnBrk="1" hangingPunct="1">
                <a:defRPr/>
              </a:pPr>
              <a:t>32</a:t>
            </a:fld>
            <a:endParaRPr lang="en-US" sz="1200" b="0" dirty="0">
              <a:solidFill>
                <a:prstClr val="black"/>
              </a:solidFill>
            </a:endParaRPr>
          </a:p>
        </p:txBody>
      </p:sp>
      <p:sp>
        <p:nvSpPr>
          <p:cNvPr id="546819" name="Rectangle 2"/>
          <p:cNvSpPr>
            <a:spLocks noGrp="1" noRot="1" noChangeAspect="1" noChangeArrowheads="1" noTextEdit="1"/>
          </p:cNvSpPr>
          <p:nvPr>
            <p:ph type="sldImg"/>
          </p:nvPr>
        </p:nvSpPr>
        <p:spPr>
          <a:ln/>
        </p:spPr>
      </p:sp>
      <p:sp>
        <p:nvSpPr>
          <p:cNvPr id="540675" name="Rectangle 3"/>
          <p:cNvSpPr>
            <a:spLocks noGrp="1" noChangeArrowheads="1"/>
          </p:cNvSpPr>
          <p:nvPr>
            <p:ph type="body" idx="1"/>
          </p:nvPr>
        </p:nvSpPr>
        <p:spPr>
          <a:xfrm>
            <a:off x="857251" y="4395555"/>
            <a:ext cx="5315882" cy="422379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094" tIns="45547" rIns="91094" bIns="45547"/>
          <a:lstStyle/>
          <a:p>
            <a:pPr marL="112163" indent="-112163"/>
            <a:r>
              <a:rPr lang="en-US" b="1" dirty="0">
                <a:latin typeface="Times New Roman" charset="0"/>
              </a:rPr>
              <a:t>Instructor Notes</a:t>
            </a:r>
          </a:p>
          <a:p>
            <a:pPr marL="112163" indent="-112163">
              <a:buFontTx/>
              <a:buChar char="•"/>
            </a:pPr>
            <a:r>
              <a:rPr lang="en-US" dirty="0">
                <a:latin typeface="Times New Roman" charset="0"/>
              </a:rPr>
              <a:t>If not used the correct way, cleaners may not work and can even be dangerous.</a:t>
            </a:r>
          </a:p>
        </p:txBody>
      </p:sp>
    </p:spTree>
    <p:extLst>
      <p:ext uri="{BB962C8B-B14F-4D97-AF65-F5344CB8AC3E}">
        <p14:creationId xmlns:p14="http://schemas.microsoft.com/office/powerpoint/2010/main" val="27280740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784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CD6F3B5A-563D-8F4A-9836-3F75E39617AF}" type="slidenum">
              <a:rPr lang="en-US" sz="1200" b="0">
                <a:solidFill>
                  <a:prstClr val="black"/>
                </a:solidFill>
              </a:rPr>
              <a:pPr eaLnBrk="1" hangingPunct="1">
                <a:defRPr/>
              </a:pPr>
              <a:t>33</a:t>
            </a:fld>
            <a:endParaRPr lang="en-US" sz="1200" b="0" dirty="0">
              <a:solidFill>
                <a:prstClr val="black"/>
              </a:solidFill>
            </a:endParaRPr>
          </a:p>
        </p:txBody>
      </p:sp>
      <p:sp>
        <p:nvSpPr>
          <p:cNvPr id="547843" name="Rectangle 2"/>
          <p:cNvSpPr>
            <a:spLocks noGrp="1" noRot="1" noChangeAspect="1" noChangeArrowheads="1" noTextEdit="1"/>
          </p:cNvSpPr>
          <p:nvPr>
            <p:ph type="sldImg"/>
          </p:nvPr>
        </p:nvSpPr>
        <p:spPr>
          <a:xfrm>
            <a:off x="1215991" y="613660"/>
            <a:ext cx="4547152" cy="3429000"/>
          </a:xfrm>
          <a:ln/>
        </p:spPr>
      </p:sp>
      <p:sp>
        <p:nvSpPr>
          <p:cNvPr id="547844" name="Rectangle 3"/>
          <p:cNvSpPr>
            <a:spLocks noGrp="1" noChangeArrowheads="1"/>
          </p:cNvSpPr>
          <p:nvPr>
            <p:ph type="body" idx="1"/>
          </p:nvPr>
        </p:nvSpPr>
        <p:spPr>
          <a:xfrm>
            <a:off x="857251" y="4395554"/>
            <a:ext cx="5315882" cy="4336217"/>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094" tIns="45547" rIns="91094" bIns="45547"/>
          <a:lstStyle/>
          <a:p>
            <a:pPr marL="112163" indent="-112163">
              <a:defRPr/>
            </a:pPr>
            <a:r>
              <a:rPr lang="en-US" b="1" dirty="0">
                <a:latin typeface="Times New Roman" charset="0"/>
                <a:cs typeface="+mn-cs"/>
              </a:rPr>
              <a:t>Instructor Notes</a:t>
            </a:r>
            <a:endParaRPr lang="en-US" dirty="0">
              <a:latin typeface="Times New Roman" charset="0"/>
              <a:cs typeface="+mn-cs"/>
            </a:endParaRPr>
          </a:p>
          <a:p>
            <a:pPr marL="112163" indent="-112163">
              <a:buFontTx/>
              <a:buChar char="•"/>
              <a:defRPr/>
            </a:pPr>
            <a:r>
              <a:rPr lang="en-US" dirty="0">
                <a:latin typeface="Times New Roman" charset="0"/>
                <a:cs typeface="+mn-cs"/>
              </a:rPr>
              <a:t>Food-contact surfaces must be sanitized after they have been cleaned and rinsed. This can be done by using heat or chemicals.</a:t>
            </a:r>
          </a:p>
          <a:p>
            <a:pPr marL="112163" indent="-112163">
              <a:buFontTx/>
              <a:buChar char="•"/>
              <a:defRPr/>
            </a:pPr>
            <a:r>
              <a:rPr lang="en-US" dirty="0">
                <a:latin typeface="Times New Roman" charset="0"/>
                <a:cs typeface="+mn-cs"/>
              </a:rPr>
              <a:t>One way to sanitize items is to soak them in hot water. For this method to work, the water must be at least 171°F (77°C). The items must be soaked for at least 30 seconds. Another way to sanitize items is to run them through a high-temperature dishwasher.</a:t>
            </a:r>
          </a:p>
          <a:p>
            <a:pPr marL="112163" indent="-112163">
              <a:buFontTx/>
              <a:buChar char="•"/>
              <a:defRPr/>
            </a:pPr>
            <a:r>
              <a:rPr lang="en-US" dirty="0">
                <a:latin typeface="Times New Roman" charset="0"/>
                <a:cs typeface="+mn-cs"/>
              </a:rPr>
              <a:t>Tableware, utensils, and equipment can be sanitized by soaking them in a chemical sanitizing solution. Or you can rinse, swab, or spray them with sanitizing solution. Chemical sanitizers are regulated by state and federal environmental protection agencies (EPAs). For requirements, check with your local regulatory authority.</a:t>
            </a:r>
          </a:p>
        </p:txBody>
      </p:sp>
    </p:spTree>
    <p:extLst>
      <p:ext uri="{BB962C8B-B14F-4D97-AF65-F5344CB8AC3E}">
        <p14:creationId xmlns:p14="http://schemas.microsoft.com/office/powerpoint/2010/main" val="404064682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886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44918D0A-9BED-994D-89B1-F4C8E91ED5F5}" type="slidenum">
              <a:rPr lang="en-US" sz="1200" b="0">
                <a:solidFill>
                  <a:prstClr val="black"/>
                </a:solidFill>
              </a:rPr>
              <a:pPr eaLnBrk="1" hangingPunct="1">
                <a:defRPr/>
              </a:pPr>
              <a:t>34</a:t>
            </a:fld>
            <a:endParaRPr lang="en-US" sz="1200" b="0" dirty="0">
              <a:solidFill>
                <a:prstClr val="black"/>
              </a:solidFill>
            </a:endParaRPr>
          </a:p>
        </p:txBody>
      </p:sp>
      <p:sp>
        <p:nvSpPr>
          <p:cNvPr id="548867" name="Rectangle 2"/>
          <p:cNvSpPr>
            <a:spLocks noGrp="1" noRot="1" noChangeAspect="1" noChangeArrowheads="1" noTextEdit="1"/>
          </p:cNvSpPr>
          <p:nvPr>
            <p:ph type="sldImg"/>
          </p:nvPr>
        </p:nvSpPr>
        <p:spPr>
          <a:ln/>
        </p:spPr>
      </p:sp>
      <p:sp>
        <p:nvSpPr>
          <p:cNvPr id="548868" name="Rectangle 3"/>
          <p:cNvSpPr>
            <a:spLocks noGrp="1" noChangeArrowheads="1"/>
          </p:cNvSpPr>
          <p:nvPr>
            <p:ph type="body" idx="1"/>
          </p:nvPr>
        </p:nvSpPr>
        <p:spPr>
          <a:xfrm>
            <a:off x="857251" y="4395555"/>
            <a:ext cx="5315882" cy="4223790"/>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094" tIns="45547" rIns="91094" bIns="45547"/>
          <a:lstStyle/>
          <a:p>
            <a:pPr marL="112163" indent="-112163">
              <a:defRPr/>
            </a:pPr>
            <a:r>
              <a:rPr lang="en-US" b="1" dirty="0">
                <a:latin typeface="Times New Roman" charset="0"/>
                <a:cs typeface="+mn-cs"/>
              </a:rPr>
              <a:t>Instructor Notes</a:t>
            </a:r>
            <a:endParaRPr lang="en-US" dirty="0">
              <a:latin typeface="Times New Roman" charset="0"/>
              <a:cs typeface="+mn-cs"/>
            </a:endParaRPr>
          </a:p>
          <a:p>
            <a:pPr marL="112163" indent="-112163">
              <a:buFontTx/>
              <a:buChar char="•"/>
              <a:defRPr/>
            </a:pPr>
            <a:r>
              <a:rPr lang="en-US" dirty="0">
                <a:latin typeface="Times New Roman" charset="0"/>
                <a:cs typeface="+mn-cs"/>
              </a:rPr>
              <a:t>In some cases, you can use detergent-sanitizer blends to sanitize. Operations that have two-compartment sinks often use these. </a:t>
            </a:r>
          </a:p>
        </p:txBody>
      </p:sp>
    </p:spTree>
    <p:extLst>
      <p:ext uri="{BB962C8B-B14F-4D97-AF65-F5344CB8AC3E}">
        <p14:creationId xmlns:p14="http://schemas.microsoft.com/office/powerpoint/2010/main" val="17428416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989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781348F9-55B2-584F-A5A6-21ACD2449540}" type="slidenum">
              <a:rPr lang="en-US" sz="1200" b="0">
                <a:solidFill>
                  <a:prstClr val="black"/>
                </a:solidFill>
              </a:rPr>
              <a:pPr eaLnBrk="1" hangingPunct="1">
                <a:defRPr/>
              </a:pPr>
              <a:t>35</a:t>
            </a:fld>
            <a:endParaRPr lang="en-US" sz="1200" b="0" dirty="0">
              <a:solidFill>
                <a:prstClr val="black"/>
              </a:solidFill>
            </a:endParaRPr>
          </a:p>
        </p:txBody>
      </p:sp>
      <p:sp>
        <p:nvSpPr>
          <p:cNvPr id="549891" name="Rectangle 2"/>
          <p:cNvSpPr>
            <a:spLocks noGrp="1" noRot="1" noChangeAspect="1" noChangeArrowheads="1" noTextEdit="1"/>
          </p:cNvSpPr>
          <p:nvPr>
            <p:ph type="sldImg"/>
          </p:nvPr>
        </p:nvSpPr>
        <p:spPr>
          <a:xfrm>
            <a:off x="1192696" y="637082"/>
            <a:ext cx="4547152" cy="3429000"/>
          </a:xfrm>
          <a:ln/>
        </p:spPr>
      </p:sp>
      <p:sp>
        <p:nvSpPr>
          <p:cNvPr id="546819" name="Rectangle 3"/>
          <p:cNvSpPr>
            <a:spLocks noGrp="1" noChangeArrowheads="1"/>
          </p:cNvSpPr>
          <p:nvPr>
            <p:ph type="body" idx="1"/>
          </p:nvPr>
        </p:nvSpPr>
        <p:spPr>
          <a:xfrm>
            <a:off x="857251" y="4395555"/>
            <a:ext cx="5204067" cy="422379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094" tIns="45547" rIns="91094" bIns="45547"/>
          <a:lstStyle/>
          <a:p>
            <a:pPr marL="112163" indent="-112163"/>
            <a:r>
              <a:rPr lang="en-US" b="1" dirty="0">
                <a:latin typeface="Times New Roman" charset="0"/>
              </a:rPr>
              <a:t>Instructor Notes</a:t>
            </a:r>
          </a:p>
          <a:p>
            <a:pPr marL="112163" indent="-112163">
              <a:buFontTx/>
              <a:buChar char="•"/>
            </a:pPr>
            <a:r>
              <a:rPr lang="en-US" dirty="0">
                <a:latin typeface="Times New Roman" charset="0"/>
              </a:rPr>
              <a:t>Several factors influence the effectiveness of chemical sanitizers. The most critical include concentration, temperature, contact time, water hardness, and pH.</a:t>
            </a:r>
          </a:p>
          <a:p>
            <a:pPr marL="112163" indent="-112163">
              <a:buFontTx/>
              <a:buChar char="•"/>
            </a:pPr>
            <a:r>
              <a:rPr lang="en-US" dirty="0">
                <a:latin typeface="Times New Roman" charset="0"/>
              </a:rPr>
              <a:t>Sanitizer solution is a mix of chemical sanitizer and water. The concentration of this mix—the amount of sanitizer to water—is critical. Too much water may make the solution weak and useless. Too much sanitizer may make the solution too strong and unsafe. It can also leave a bad taste on items or corrode metal.</a:t>
            </a:r>
          </a:p>
        </p:txBody>
      </p:sp>
    </p:spTree>
    <p:extLst>
      <p:ext uri="{BB962C8B-B14F-4D97-AF65-F5344CB8AC3E}">
        <p14:creationId xmlns:p14="http://schemas.microsoft.com/office/powerpoint/2010/main" val="250902742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091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5E55D5E2-C721-E54A-A745-5E8B1C7522F2}" type="slidenum">
              <a:rPr lang="en-US" sz="1200" b="0">
                <a:solidFill>
                  <a:prstClr val="black"/>
                </a:solidFill>
              </a:rPr>
              <a:pPr eaLnBrk="1" hangingPunct="1">
                <a:defRPr/>
              </a:pPr>
              <a:t>36</a:t>
            </a:fld>
            <a:endParaRPr lang="en-US" sz="1200" b="0" dirty="0">
              <a:solidFill>
                <a:prstClr val="black"/>
              </a:solidFill>
            </a:endParaRPr>
          </a:p>
        </p:txBody>
      </p:sp>
      <p:sp>
        <p:nvSpPr>
          <p:cNvPr id="550915" name="Rectangle 2"/>
          <p:cNvSpPr>
            <a:spLocks noGrp="1" noRot="1" noChangeAspect="1" noChangeArrowheads="1" noTextEdit="1"/>
          </p:cNvSpPr>
          <p:nvPr>
            <p:ph type="sldImg"/>
          </p:nvPr>
        </p:nvSpPr>
        <p:spPr>
          <a:ln/>
        </p:spPr>
      </p:sp>
      <p:sp>
        <p:nvSpPr>
          <p:cNvPr id="548867" name="Rectangle 3"/>
          <p:cNvSpPr>
            <a:spLocks noGrp="1" noChangeArrowheads="1"/>
          </p:cNvSpPr>
          <p:nvPr>
            <p:ph type="body" idx="1"/>
          </p:nvPr>
        </p:nvSpPr>
        <p:spPr>
          <a:xfrm>
            <a:off x="857251" y="4395555"/>
            <a:ext cx="5315882" cy="422379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094" tIns="45547" rIns="91094" bIns="45547"/>
          <a:lstStyle/>
          <a:p>
            <a:pPr marL="112163" indent="-112163"/>
            <a:r>
              <a:rPr lang="en-US" b="1" dirty="0">
                <a:latin typeface="Times New Roman" charset="0"/>
              </a:rPr>
              <a:t>Instructor Notes</a:t>
            </a:r>
          </a:p>
          <a:p>
            <a:pPr marL="112163" indent="-112163">
              <a:buFontTx/>
              <a:buChar char="•"/>
            </a:pPr>
            <a:r>
              <a:rPr lang="en-US" dirty="0">
                <a:latin typeface="Times New Roman" charset="0"/>
              </a:rPr>
              <a:t>Concentration is measured in parts per million (ppm). To check the concentration of a sanitizer solution, use a test kit. Make sure it is made for the sanitizer being used. These kits are usually available from the chemical manufacturer or supplier.</a:t>
            </a:r>
          </a:p>
          <a:p>
            <a:pPr marL="112163" indent="-112163">
              <a:buFontTx/>
              <a:buChar char="•"/>
            </a:pPr>
            <a:r>
              <a:rPr lang="en-US" dirty="0">
                <a:latin typeface="Times New Roman" charset="0"/>
              </a:rPr>
              <a:t>Hard water, food bits, and leftover detergent can reduce the solution</a:t>
            </a:r>
            <a:r>
              <a:rPr lang="ja-JP" altLang="en-US" dirty="0">
                <a:latin typeface="Times New Roman" charset="0"/>
              </a:rPr>
              <a:t>’</a:t>
            </a:r>
            <a:r>
              <a:rPr lang="en-US" altLang="ja-JP" dirty="0">
                <a:latin typeface="Times New Roman" charset="0"/>
              </a:rPr>
              <a:t>s effectiveness. Change the solution when it looks dirty or its concentration is too low. Check the concentration often.</a:t>
            </a:r>
            <a:endParaRPr lang="en-US" dirty="0">
              <a:latin typeface="Times New Roman" charset="0"/>
            </a:endParaRPr>
          </a:p>
        </p:txBody>
      </p:sp>
    </p:spTree>
    <p:extLst>
      <p:ext uri="{BB962C8B-B14F-4D97-AF65-F5344CB8AC3E}">
        <p14:creationId xmlns:p14="http://schemas.microsoft.com/office/powerpoint/2010/main" val="190653779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193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483D48D0-A406-6343-89D4-BD3CC4BEE38A}" type="slidenum">
              <a:rPr lang="en-US" sz="1200" b="0">
                <a:solidFill>
                  <a:prstClr val="black"/>
                </a:solidFill>
              </a:rPr>
              <a:pPr eaLnBrk="1" hangingPunct="1">
                <a:defRPr/>
              </a:pPr>
              <a:t>37</a:t>
            </a:fld>
            <a:endParaRPr lang="en-US" sz="1200" b="0" dirty="0">
              <a:solidFill>
                <a:prstClr val="black"/>
              </a:solidFill>
            </a:endParaRPr>
          </a:p>
        </p:txBody>
      </p:sp>
      <p:sp>
        <p:nvSpPr>
          <p:cNvPr id="551939" name="Rectangle 2"/>
          <p:cNvSpPr>
            <a:spLocks noGrp="1" noRot="1" noChangeAspect="1" noChangeArrowheads="1" noTextEdit="1"/>
          </p:cNvSpPr>
          <p:nvPr>
            <p:ph type="sldImg"/>
          </p:nvPr>
        </p:nvSpPr>
        <p:spPr>
          <a:ln/>
        </p:spPr>
      </p:sp>
      <p:sp>
        <p:nvSpPr>
          <p:cNvPr id="556036" name="Rectangle 4"/>
          <p:cNvSpPr>
            <a:spLocks noGrp="1" noChangeArrowheads="1"/>
          </p:cNvSpPr>
          <p:nvPr>
            <p:ph type="body" idx="1"/>
          </p:nvPr>
        </p:nvSpPr>
        <p:spPr/>
        <p:txBody>
          <a:bodyPr/>
          <a:lstStyle/>
          <a:p>
            <a:pPr marL="112163" indent="-112163">
              <a:defRPr/>
            </a:pPr>
            <a:r>
              <a:rPr lang="en-US" b="1" dirty="0" smtClean="0">
                <a:ea typeface="+mn-ea"/>
                <a:cs typeface="+mn-cs"/>
              </a:rPr>
              <a:t>Instructor Notes</a:t>
            </a:r>
          </a:p>
          <a:p>
            <a:pPr marL="112163" indent="-112163">
              <a:buFontTx/>
              <a:buChar char="•"/>
              <a:defRPr/>
            </a:pPr>
            <a:r>
              <a:rPr lang="en-US" dirty="0" smtClean="0">
                <a:ea typeface="+mn-ea"/>
                <a:cs typeface="+mn-cs"/>
              </a:rPr>
              <a:t>The bain in the photo is being sanitized in a an iodine sanitizing solution. It must be in contact with the solution for at least 30 seconds. </a:t>
            </a:r>
          </a:p>
          <a:p>
            <a:pPr marL="112163" indent="-112163">
              <a:buFontTx/>
              <a:buChar char="•"/>
              <a:defRPr/>
            </a:pPr>
            <a:endParaRPr lang="en-US" b="1" dirty="0" smtClean="0">
              <a:ea typeface="+mn-ea"/>
              <a:cs typeface="+mn-cs"/>
            </a:endParaRPr>
          </a:p>
          <a:p>
            <a:pPr marL="112163" indent="-112163">
              <a:buFontTx/>
              <a:buChar char="•"/>
              <a:defRPr/>
            </a:pPr>
            <a:endParaRPr lang="en-US" b="1" dirty="0" smtClean="0">
              <a:ea typeface="+mn-ea"/>
              <a:cs typeface="+mn-cs"/>
            </a:endParaRPr>
          </a:p>
          <a:p>
            <a:pPr>
              <a:defRPr/>
            </a:pPr>
            <a:endParaRPr lang="en-US" dirty="0" smtClean="0">
              <a:ea typeface="+mn-ea"/>
              <a:cs typeface="+mn-cs"/>
            </a:endParaRPr>
          </a:p>
        </p:txBody>
      </p:sp>
    </p:spTree>
    <p:extLst>
      <p:ext uri="{BB962C8B-B14F-4D97-AF65-F5344CB8AC3E}">
        <p14:creationId xmlns:p14="http://schemas.microsoft.com/office/powerpoint/2010/main" val="121367089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6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038590FE-4A6A-944D-B1D4-63A2326A105B}" type="slidenum">
              <a:rPr lang="en-US" sz="1200" b="0">
                <a:solidFill>
                  <a:prstClr val="black"/>
                </a:solidFill>
              </a:rPr>
              <a:pPr eaLnBrk="1" hangingPunct="1">
                <a:defRPr/>
              </a:pPr>
              <a:t>38</a:t>
            </a:fld>
            <a:endParaRPr lang="en-US" sz="1200" b="0" dirty="0">
              <a:solidFill>
                <a:prstClr val="black"/>
              </a:solidFill>
            </a:endParaRPr>
          </a:p>
        </p:txBody>
      </p:sp>
      <p:sp>
        <p:nvSpPr>
          <p:cNvPr id="552963" name="Rectangle 2"/>
          <p:cNvSpPr>
            <a:spLocks noGrp="1" noRot="1" noChangeAspect="1" noChangeArrowheads="1" noTextEdit="1"/>
          </p:cNvSpPr>
          <p:nvPr>
            <p:ph type="sldImg"/>
          </p:nvPr>
        </p:nvSpPr>
        <p:spPr>
          <a:ln/>
        </p:spPr>
      </p:sp>
      <p:sp>
        <p:nvSpPr>
          <p:cNvPr id="552964" name="Rectangle 3"/>
          <p:cNvSpPr>
            <a:spLocks noGrp="1" noChangeArrowheads="1"/>
          </p:cNvSpPr>
          <p:nvPr>
            <p:ph type="body" idx="1"/>
          </p:nvPr>
        </p:nvSpPr>
        <p:spPr>
          <a:xfrm>
            <a:off x="857251" y="4395555"/>
            <a:ext cx="5315882" cy="4223790"/>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r>
              <a:rPr lang="en-US" b="1" dirty="0">
                <a:latin typeface="Times New Roman" charset="0"/>
                <a:cs typeface="+mn-cs"/>
              </a:rPr>
              <a:t>Instructor Notes</a:t>
            </a:r>
          </a:p>
          <a:p>
            <a:pPr eaLnBrk="1" hangingPunct="1">
              <a:buFontTx/>
              <a:buChar char="•"/>
              <a:defRPr/>
            </a:pPr>
            <a:r>
              <a:rPr lang="en-US" dirty="0">
                <a:latin typeface="Times New Roman" charset="0"/>
                <a:cs typeface="+mn-cs"/>
              </a:rPr>
              <a:t>Water hardness can affect how well a sanitizer works. Water hardness is the amount of minerals in your water. </a:t>
            </a:r>
          </a:p>
          <a:p>
            <a:pPr eaLnBrk="1" hangingPunct="1">
              <a:buFontTx/>
              <a:buChar char="•"/>
              <a:defRPr/>
            </a:pPr>
            <a:r>
              <a:rPr lang="en-US" dirty="0">
                <a:latin typeface="Times New Roman" charset="0"/>
                <a:cs typeface="+mn-cs"/>
              </a:rPr>
              <a:t>Water pH can also affect a sanitizer. </a:t>
            </a:r>
          </a:p>
        </p:txBody>
      </p:sp>
    </p:spTree>
    <p:extLst>
      <p:ext uri="{BB962C8B-B14F-4D97-AF65-F5344CB8AC3E}">
        <p14:creationId xmlns:p14="http://schemas.microsoft.com/office/powerpoint/2010/main" val="78638545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98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E31FE41A-DD89-214A-9D48-47F8E3CAC923}" type="slidenum">
              <a:rPr lang="en-US" sz="1200" b="0">
                <a:solidFill>
                  <a:prstClr val="black"/>
                </a:solidFill>
              </a:rPr>
              <a:pPr eaLnBrk="1" hangingPunct="1">
                <a:defRPr/>
              </a:pPr>
              <a:t>39</a:t>
            </a:fld>
            <a:endParaRPr lang="en-US" sz="1200" b="0" dirty="0">
              <a:solidFill>
                <a:prstClr val="black"/>
              </a:solidFill>
            </a:endParaRPr>
          </a:p>
        </p:txBody>
      </p:sp>
      <p:sp>
        <p:nvSpPr>
          <p:cNvPr id="553987" name="Rectangle 2"/>
          <p:cNvSpPr>
            <a:spLocks noGrp="1" noRot="1" noChangeAspect="1" noChangeArrowheads="1" noTextEdit="1"/>
          </p:cNvSpPr>
          <p:nvPr>
            <p:ph type="sldImg"/>
          </p:nvPr>
        </p:nvSpPr>
        <p:spPr>
          <a:xfrm>
            <a:off x="1156977" y="685488"/>
            <a:ext cx="4547152" cy="3429000"/>
          </a:xfrm>
          <a:ln/>
        </p:spPr>
      </p:sp>
      <p:sp>
        <p:nvSpPr>
          <p:cNvPr id="553988" name="Rectangle 3"/>
          <p:cNvSpPr>
            <a:spLocks noGrp="1" noChangeArrowheads="1"/>
          </p:cNvSpPr>
          <p:nvPr>
            <p:ph type="body" idx="1"/>
          </p:nvPr>
        </p:nvSpPr>
        <p:spPr>
          <a:xfrm>
            <a:off x="851038" y="4411169"/>
            <a:ext cx="5485158" cy="4545454"/>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821" tIns="45910" rIns="91821" bIns="45910"/>
          <a:lstStyle/>
          <a:p>
            <a:pPr marL="224325" indent="-224325" defTabSz="560813">
              <a:defRPr/>
            </a:pPr>
            <a:endParaRPr lang="en-US" b="1" dirty="0">
              <a:latin typeface="Times New Roman" charset="0"/>
              <a:cs typeface="+mn-cs"/>
            </a:endParaRPr>
          </a:p>
        </p:txBody>
      </p:sp>
    </p:spTree>
    <p:extLst>
      <p:ext uri="{BB962C8B-B14F-4D97-AF65-F5344CB8AC3E}">
        <p14:creationId xmlns:p14="http://schemas.microsoft.com/office/powerpoint/2010/main" val="13985118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814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ED91C6F9-8A25-BB49-B0DD-E5824DFCF16F}" type="slidenum">
              <a:rPr lang="en-US" sz="1200" b="0">
                <a:solidFill>
                  <a:prstClr val="black"/>
                </a:solidFill>
              </a:rPr>
              <a:pPr eaLnBrk="1" hangingPunct="1">
                <a:defRPr/>
              </a:pPr>
              <a:t>4</a:t>
            </a:fld>
            <a:endParaRPr lang="en-US" sz="1200" b="0" dirty="0">
              <a:solidFill>
                <a:prstClr val="black"/>
              </a:solidFill>
            </a:endParaRPr>
          </a:p>
        </p:txBody>
      </p:sp>
      <p:sp>
        <p:nvSpPr>
          <p:cNvPr id="518147" name="Rectangle 2"/>
          <p:cNvSpPr>
            <a:spLocks noGrp="1" noRot="1" noChangeAspect="1" noChangeArrowheads="1" noTextEdit="1"/>
          </p:cNvSpPr>
          <p:nvPr>
            <p:ph type="sldImg"/>
          </p:nvPr>
        </p:nvSpPr>
        <p:spPr>
          <a:ln/>
        </p:spPr>
      </p:sp>
      <p:sp>
        <p:nvSpPr>
          <p:cNvPr id="483331" name="Rectangle 3"/>
          <p:cNvSpPr>
            <a:spLocks noGrp="1" noChangeArrowheads="1"/>
          </p:cNvSpPr>
          <p:nvPr>
            <p:ph type="body" idx="1"/>
          </p:nvPr>
        </p:nvSpPr>
        <p:spPr>
          <a:xfrm>
            <a:off x="857251" y="4395555"/>
            <a:ext cx="5204067" cy="422379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094" tIns="45547" rIns="91094" bIns="45547"/>
          <a:lstStyle/>
          <a:p>
            <a:pPr marL="112163" indent="-112163"/>
            <a:r>
              <a:rPr lang="en-US" b="1" dirty="0">
                <a:latin typeface="Times New Roman" charset="0"/>
              </a:rPr>
              <a:t>Instructor Notes</a:t>
            </a:r>
            <a:endParaRPr lang="en-US" dirty="0">
              <a:latin typeface="Times New Roman" charset="0"/>
            </a:endParaRPr>
          </a:p>
          <a:p>
            <a:pPr marL="112163" indent="-112163">
              <a:buFontTx/>
              <a:buChar char="•"/>
            </a:pPr>
            <a:r>
              <a:rPr lang="en-US" dirty="0">
                <a:latin typeface="Times New Roman" charset="0"/>
              </a:rPr>
              <a:t>Foodservice equipment must meet certain standards if it will come in contact with food. </a:t>
            </a:r>
          </a:p>
          <a:p>
            <a:pPr marL="112163" indent="-112163">
              <a:buFontTx/>
              <a:buChar char="•"/>
            </a:pPr>
            <a:r>
              <a:rPr lang="en-US" dirty="0">
                <a:latin typeface="Times New Roman" charset="0"/>
              </a:rPr>
              <a:t>NSF is an organization that creates these national standards. NSF is accredited by the American National Standards Institute (ANSI). </a:t>
            </a:r>
          </a:p>
          <a:p>
            <a:pPr marL="112163" indent="-112163">
              <a:buFontTx/>
              <a:buChar char="•"/>
            </a:pPr>
            <a:r>
              <a:rPr lang="en-US" dirty="0">
                <a:latin typeface="Times New Roman" charset="0"/>
              </a:rPr>
              <a:t>NSF/ANSI standards for food equipment require that it be nonabsorbent, smooth, and corrosion resistant.  Food equipment must also be easy to clean, durable, and resistant to damage.</a:t>
            </a:r>
          </a:p>
          <a:p>
            <a:pPr marL="112163" indent="-112163">
              <a:lnSpc>
                <a:spcPct val="80000"/>
              </a:lnSpc>
              <a:spcBef>
                <a:spcPct val="50000"/>
              </a:spcBef>
            </a:pPr>
            <a:endParaRPr lang="en-US" dirty="0">
              <a:latin typeface="Times New Roman" charset="0"/>
              <a:cs typeface="Times New Roman" charset="0"/>
            </a:endParaRPr>
          </a:p>
        </p:txBody>
      </p:sp>
    </p:spTree>
    <p:extLst>
      <p:ext uri="{BB962C8B-B14F-4D97-AF65-F5344CB8AC3E}">
        <p14:creationId xmlns:p14="http://schemas.microsoft.com/office/powerpoint/2010/main" val="54950534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E1470029-A89C-3948-A056-70844596351F}" type="slidenum">
              <a:rPr lang="en-US" smtClean="0"/>
              <a:pPr>
                <a:defRPr/>
              </a:pPr>
              <a:t>40</a:t>
            </a:fld>
            <a:endParaRPr lang="en-US" dirty="0"/>
          </a:p>
        </p:txBody>
      </p:sp>
    </p:spTree>
    <p:extLst>
      <p:ext uri="{BB962C8B-B14F-4D97-AF65-F5344CB8AC3E}">
        <p14:creationId xmlns:p14="http://schemas.microsoft.com/office/powerpoint/2010/main" val="399961350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603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1B9E40C4-7859-514A-8DDE-312668C68ACE}" type="slidenum">
              <a:rPr lang="en-US" sz="1200" b="0">
                <a:solidFill>
                  <a:prstClr val="black"/>
                </a:solidFill>
              </a:rPr>
              <a:pPr eaLnBrk="1" hangingPunct="1">
                <a:defRPr/>
              </a:pPr>
              <a:t>41</a:t>
            </a:fld>
            <a:endParaRPr lang="en-US" sz="1200" b="0" dirty="0">
              <a:solidFill>
                <a:prstClr val="black"/>
              </a:solidFill>
            </a:endParaRPr>
          </a:p>
        </p:txBody>
      </p:sp>
      <p:sp>
        <p:nvSpPr>
          <p:cNvPr id="556035" name="Rectangle 2"/>
          <p:cNvSpPr>
            <a:spLocks noGrp="1" noRot="1" noChangeAspect="1" noChangeArrowheads="1" noTextEdit="1"/>
          </p:cNvSpPr>
          <p:nvPr>
            <p:ph type="sldImg"/>
          </p:nvPr>
        </p:nvSpPr>
        <p:spPr>
          <a:ln/>
        </p:spPr>
      </p:sp>
      <p:sp>
        <p:nvSpPr>
          <p:cNvPr id="374788" name="Rectangle 3"/>
          <p:cNvSpPr>
            <a:spLocks noGrp="1" noChangeArrowheads="1"/>
          </p:cNvSpPr>
          <p:nvPr>
            <p:ph type="body" idx="1"/>
          </p:nvPr>
        </p:nvSpPr>
        <p:spPr>
          <a:xfrm>
            <a:off x="857250" y="4395555"/>
            <a:ext cx="5028579" cy="4223790"/>
          </a:xfrm>
        </p:spPr>
        <p:txBody>
          <a:bodyPr/>
          <a:lstStyle/>
          <a:p>
            <a:pPr marL="112163" indent="-112163">
              <a:lnSpc>
                <a:spcPct val="80000"/>
              </a:lnSpc>
              <a:spcBef>
                <a:spcPct val="50000"/>
              </a:spcBef>
              <a:defRPr/>
            </a:pPr>
            <a:r>
              <a:rPr lang="en-US" b="1" dirty="0" smtClean="0">
                <a:ea typeface="+mn-ea"/>
                <a:cs typeface="Times New Roman" pitchFamily="18" charset="0"/>
              </a:rPr>
              <a:t>Instructor Notes</a:t>
            </a:r>
          </a:p>
          <a:p>
            <a:pPr marL="112163" indent="-112163">
              <a:lnSpc>
                <a:spcPct val="80000"/>
              </a:lnSpc>
              <a:spcBef>
                <a:spcPct val="50000"/>
              </a:spcBef>
              <a:buSzPct val="80000"/>
              <a:buFontTx/>
              <a:buChar char="•"/>
              <a:defRPr/>
            </a:pPr>
            <a:r>
              <a:rPr lang="en-US" dirty="0" smtClean="0">
                <a:latin typeface="Times"/>
                <a:ea typeface="+mn-ea"/>
                <a:cs typeface="Times New Roman" pitchFamily="18" charset="0"/>
              </a:rPr>
              <a:t>All surfaces must be cleaned and rinsed. This includes walls, storage shelves, and garbage containers. However, any surface that touches food, such as knives, stockpots, cutting boards, or prep tables, must be cleaned and sanitized.</a:t>
            </a:r>
            <a:endParaRPr lang="en-US" dirty="0" smtClean="0">
              <a:ea typeface="+mn-ea"/>
              <a:cs typeface="+mn-cs"/>
            </a:endParaRPr>
          </a:p>
          <a:p>
            <a:pPr marL="168244" indent="-168244">
              <a:lnSpc>
                <a:spcPct val="80000"/>
              </a:lnSpc>
              <a:spcBef>
                <a:spcPct val="50000"/>
              </a:spcBef>
              <a:buFont typeface="Arial" pitchFamily="34" charset="0"/>
              <a:buChar char="•"/>
              <a:defRPr/>
            </a:pPr>
            <a:r>
              <a:rPr lang="en-US" b="1" dirty="0" smtClean="0">
                <a:ea typeface="+mn-ea"/>
                <a:cs typeface="Times New Roman" pitchFamily="18" charset="0"/>
              </a:rPr>
              <a:t>Scrape or remove food bits from the surface. </a:t>
            </a:r>
            <a:r>
              <a:rPr lang="en-US" dirty="0" smtClean="0">
                <a:ea typeface="+mn-ea"/>
                <a:cs typeface="Times New Roman" pitchFamily="18" charset="0"/>
              </a:rPr>
              <a:t>Use the correct cleaning tool such as a nylon brush or pad, or a cloth towel.</a:t>
            </a:r>
          </a:p>
          <a:p>
            <a:pPr marL="168244" indent="-168244">
              <a:lnSpc>
                <a:spcPct val="80000"/>
              </a:lnSpc>
              <a:spcBef>
                <a:spcPct val="50000"/>
              </a:spcBef>
              <a:buFont typeface="Arial" pitchFamily="34" charset="0"/>
              <a:buChar char="•"/>
              <a:defRPr/>
            </a:pPr>
            <a:r>
              <a:rPr lang="en-US" b="1" dirty="0" smtClean="0">
                <a:ea typeface="+mn-ea"/>
                <a:cs typeface="Times New Roman" pitchFamily="18" charset="0"/>
              </a:rPr>
              <a:t>Wash the surface</a:t>
            </a:r>
            <a:r>
              <a:rPr lang="en-US" dirty="0" smtClean="0">
                <a:ea typeface="+mn-ea"/>
                <a:cs typeface="Times New Roman" pitchFamily="18" charset="0"/>
              </a:rPr>
              <a:t>. Prepare the cleaning solution with an approved detergent. Wash the surface with the correct cleaning tool such as a cloth towel.</a:t>
            </a:r>
          </a:p>
          <a:p>
            <a:pPr marL="168244" indent="-168244">
              <a:lnSpc>
                <a:spcPct val="80000"/>
              </a:lnSpc>
              <a:spcBef>
                <a:spcPct val="50000"/>
              </a:spcBef>
              <a:buFont typeface="Arial" pitchFamily="34" charset="0"/>
              <a:buChar char="•"/>
              <a:defRPr/>
            </a:pPr>
            <a:r>
              <a:rPr lang="en-US" b="1" dirty="0" smtClean="0">
                <a:ea typeface="+mn-ea"/>
                <a:cs typeface="Times New Roman" pitchFamily="18" charset="0"/>
              </a:rPr>
              <a:t>Rinse the surface. </a:t>
            </a:r>
            <a:r>
              <a:rPr lang="en-US" dirty="0" smtClean="0">
                <a:ea typeface="+mn-ea"/>
                <a:cs typeface="Times New Roman" pitchFamily="18" charset="0"/>
              </a:rPr>
              <a:t>Use clean water. Rinse the surface with the correct cleaning tool such as a cloth towel.</a:t>
            </a:r>
          </a:p>
          <a:p>
            <a:pPr marL="168244" indent="-168244">
              <a:lnSpc>
                <a:spcPct val="80000"/>
              </a:lnSpc>
              <a:spcBef>
                <a:spcPct val="50000"/>
              </a:spcBef>
              <a:buFont typeface="Arial" pitchFamily="34" charset="0"/>
              <a:buChar char="•"/>
              <a:defRPr/>
            </a:pPr>
            <a:r>
              <a:rPr lang="en-US" b="1" dirty="0" smtClean="0">
                <a:ea typeface="+mn-ea"/>
                <a:cs typeface="Times New Roman" pitchFamily="18" charset="0"/>
              </a:rPr>
              <a:t>Sanitize the surface</a:t>
            </a:r>
            <a:r>
              <a:rPr lang="en-US" dirty="0" smtClean="0">
                <a:ea typeface="+mn-ea"/>
                <a:cs typeface="Times New Roman" pitchFamily="18" charset="0"/>
              </a:rPr>
              <a:t>. Use the correct sanitizing solution. Prepare the concentration per manufacturer requirements. Use the correct tool, such as a cloth towel, to sanitize the surface. Make sure the entire surface has come in contact with the sanitizing solution.</a:t>
            </a:r>
          </a:p>
          <a:p>
            <a:pPr marL="168244" indent="-168244">
              <a:lnSpc>
                <a:spcPct val="80000"/>
              </a:lnSpc>
              <a:spcBef>
                <a:spcPct val="50000"/>
              </a:spcBef>
              <a:buFont typeface="Arial" pitchFamily="34" charset="0"/>
              <a:buChar char="•"/>
              <a:defRPr/>
            </a:pPr>
            <a:r>
              <a:rPr lang="en-US" b="1" dirty="0" smtClean="0">
                <a:ea typeface="+mn-ea"/>
                <a:cs typeface="Times New Roman" pitchFamily="18" charset="0"/>
              </a:rPr>
              <a:t>Allow the surface to air-dry.</a:t>
            </a:r>
          </a:p>
          <a:p>
            <a:pPr marL="112163" indent="-112163">
              <a:lnSpc>
                <a:spcPct val="80000"/>
              </a:lnSpc>
              <a:spcBef>
                <a:spcPct val="50000"/>
              </a:spcBef>
              <a:defRPr/>
            </a:pPr>
            <a:endParaRPr lang="en-US" dirty="0" smtClean="0">
              <a:ea typeface="+mn-ea"/>
              <a:cs typeface="+mn-cs"/>
            </a:endParaRPr>
          </a:p>
        </p:txBody>
      </p:sp>
    </p:spTree>
    <p:extLst>
      <p:ext uri="{BB962C8B-B14F-4D97-AF65-F5344CB8AC3E}">
        <p14:creationId xmlns:p14="http://schemas.microsoft.com/office/powerpoint/2010/main" val="427725062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705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A474B0C9-C24A-D049-A604-1273F26B48CD}" type="slidenum">
              <a:rPr lang="en-US" sz="1200" b="0">
                <a:solidFill>
                  <a:prstClr val="black"/>
                </a:solidFill>
              </a:rPr>
              <a:pPr eaLnBrk="1" hangingPunct="1">
                <a:defRPr/>
              </a:pPr>
              <a:t>42</a:t>
            </a:fld>
            <a:endParaRPr lang="en-US" sz="1200" b="0" dirty="0">
              <a:solidFill>
                <a:prstClr val="black"/>
              </a:solidFill>
            </a:endParaRPr>
          </a:p>
        </p:txBody>
      </p:sp>
      <p:sp>
        <p:nvSpPr>
          <p:cNvPr id="557059" name="Rectangle 2"/>
          <p:cNvSpPr>
            <a:spLocks noGrp="1" noRot="1" noChangeAspect="1" noChangeArrowheads="1" noTextEdit="1"/>
          </p:cNvSpPr>
          <p:nvPr>
            <p:ph type="sldImg"/>
          </p:nvPr>
        </p:nvSpPr>
        <p:spPr>
          <a:ln/>
        </p:spPr>
      </p:sp>
      <p:sp>
        <p:nvSpPr>
          <p:cNvPr id="4" name="Rectangle 3"/>
          <p:cNvSpPr>
            <a:spLocks noGrp="1" noChangeArrowheads="1"/>
          </p:cNvSpPr>
          <p:nvPr>
            <p:ph type="body" idx="3"/>
          </p:nvPr>
        </p:nvSpPr>
        <p:spPr>
          <a:xfrm>
            <a:off x="857250" y="4411169"/>
            <a:ext cx="5485158" cy="4545454"/>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lIns="91821" tIns="45910" rIns="91821" bIns="45910"/>
          <a:lstStyle/>
          <a:p>
            <a:pPr eaLnBrk="1" hangingPunct="1">
              <a:defRPr/>
            </a:pPr>
            <a:endParaRPr lang="en-US" b="1" dirty="0">
              <a:latin typeface="Times New Roman" charset="0"/>
              <a:cs typeface="+mn-cs"/>
            </a:endParaRPr>
          </a:p>
        </p:txBody>
      </p:sp>
    </p:spTree>
    <p:extLst>
      <p:ext uri="{BB962C8B-B14F-4D97-AF65-F5344CB8AC3E}">
        <p14:creationId xmlns:p14="http://schemas.microsoft.com/office/powerpoint/2010/main" val="246020294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808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5B326563-040B-0B4C-BC93-F8EA2F40934E}" type="slidenum">
              <a:rPr lang="en-US" sz="1200" b="0">
                <a:solidFill>
                  <a:prstClr val="black"/>
                </a:solidFill>
              </a:rPr>
              <a:pPr eaLnBrk="1" hangingPunct="1">
                <a:defRPr/>
              </a:pPr>
              <a:t>43</a:t>
            </a:fld>
            <a:endParaRPr lang="en-US" sz="1200" b="0" dirty="0">
              <a:solidFill>
                <a:prstClr val="black"/>
              </a:solidFill>
            </a:endParaRPr>
          </a:p>
        </p:txBody>
      </p:sp>
      <p:sp>
        <p:nvSpPr>
          <p:cNvPr id="558083" name="Rectangle 2"/>
          <p:cNvSpPr>
            <a:spLocks noGrp="1" noRot="1" noChangeAspect="1" noChangeArrowheads="1" noTextEdit="1"/>
          </p:cNvSpPr>
          <p:nvPr>
            <p:ph type="sldImg"/>
          </p:nvPr>
        </p:nvSpPr>
        <p:spPr>
          <a:ln/>
        </p:spPr>
      </p:sp>
      <p:sp>
        <p:nvSpPr>
          <p:cNvPr id="2" name="TextBox 1"/>
          <p:cNvSpPr txBox="1"/>
          <p:nvPr/>
        </p:nvSpPr>
        <p:spPr>
          <a:xfrm>
            <a:off x="745435" y="4463615"/>
            <a:ext cx="5255315" cy="1937266"/>
          </a:xfrm>
          <a:prstGeom prst="rect">
            <a:avLst/>
          </a:prstGeom>
          <a:noFill/>
        </p:spPr>
        <p:txBody>
          <a:bodyPr wrap="square" lIns="89730" tIns="44865" rIns="89730" bIns="44865">
            <a:spAutoFit/>
          </a:bodyPr>
          <a:lstStyle/>
          <a:p>
            <a:pPr fontAlgn="base">
              <a:spcBef>
                <a:spcPct val="0"/>
              </a:spcBef>
              <a:spcAft>
                <a:spcPct val="0"/>
              </a:spcAft>
              <a:defRPr/>
            </a:pPr>
            <a:r>
              <a:rPr lang="en-US" sz="1200" b="1" dirty="0">
                <a:solidFill>
                  <a:prstClr val="black"/>
                </a:solidFill>
                <a:latin typeface="Times New Roman" pitchFamily="18" charset="0"/>
                <a:cs typeface="Times New Roman" pitchFamily="18" charset="0"/>
              </a:rPr>
              <a:t>Instructor Notes</a:t>
            </a:r>
          </a:p>
          <a:p>
            <a:pPr marL="168244" indent="-168244" fontAlgn="base">
              <a:spcBef>
                <a:spcPct val="0"/>
              </a:spcBef>
              <a:spcAft>
                <a:spcPct val="0"/>
              </a:spcAft>
              <a:buFont typeface="Arial" pitchFamily="34" charset="0"/>
              <a:buChar char="•"/>
              <a:defRPr/>
            </a:pPr>
            <a:r>
              <a:rPr lang="en-US" sz="1200" dirty="0">
                <a:solidFill>
                  <a:prstClr val="black"/>
                </a:solidFill>
                <a:latin typeface="Times New Roman" pitchFamily="18" charset="0"/>
                <a:cs typeface="Times New Roman" pitchFamily="18" charset="0"/>
              </a:rPr>
              <a:t>Equipment manufacturers will usually provide instructions for cleaning and sanitizing stationary equipment, such as a slicer. </a:t>
            </a:r>
          </a:p>
          <a:p>
            <a:pPr marL="168244" indent="-168244" fontAlgn="base">
              <a:spcBef>
                <a:spcPct val="0"/>
              </a:spcBef>
              <a:spcAft>
                <a:spcPct val="0"/>
              </a:spcAft>
              <a:buFont typeface="Arial" pitchFamily="34" charset="0"/>
              <a:buChar char="•"/>
              <a:defRPr/>
            </a:pPr>
            <a:r>
              <a:rPr lang="en-US" sz="1200" dirty="0">
                <a:solidFill>
                  <a:prstClr val="black"/>
                </a:solidFill>
                <a:latin typeface="Times New Roman" pitchFamily="18" charset="0"/>
                <a:cs typeface="Times New Roman" pitchFamily="18" charset="0"/>
              </a:rPr>
              <a:t>Unplug the equipment. </a:t>
            </a:r>
          </a:p>
          <a:p>
            <a:pPr marL="168244" indent="-168244" fontAlgn="base">
              <a:spcBef>
                <a:spcPct val="0"/>
              </a:spcBef>
              <a:spcAft>
                <a:spcPct val="0"/>
              </a:spcAft>
              <a:buFont typeface="Arial" pitchFamily="34" charset="0"/>
              <a:buChar char="•"/>
              <a:defRPr/>
            </a:pPr>
            <a:r>
              <a:rPr lang="en-US" sz="1200" dirty="0">
                <a:solidFill>
                  <a:prstClr val="black"/>
                </a:solidFill>
                <a:latin typeface="Times New Roman" pitchFamily="18" charset="0"/>
                <a:cs typeface="Times New Roman" pitchFamily="18" charset="0"/>
              </a:rPr>
              <a:t>Take the removable parts off the equipment. Wash, rinse, and sanitize them by hand. You can also run the parts through a dishwasher if allowed.</a:t>
            </a:r>
          </a:p>
          <a:p>
            <a:pPr marL="168244" indent="-168244" fontAlgn="base">
              <a:spcBef>
                <a:spcPct val="0"/>
              </a:spcBef>
              <a:spcAft>
                <a:spcPct val="0"/>
              </a:spcAft>
              <a:buFont typeface="Arial" pitchFamily="34" charset="0"/>
              <a:buChar char="•"/>
              <a:defRPr/>
            </a:pPr>
            <a:r>
              <a:rPr lang="en-US" sz="1200" dirty="0">
                <a:solidFill>
                  <a:prstClr val="black"/>
                </a:solidFill>
                <a:latin typeface="Times New Roman" pitchFamily="18" charset="0"/>
                <a:cs typeface="Times New Roman" pitchFamily="18" charset="0"/>
              </a:rPr>
              <a:t>Scrape or remove food from the equipment surfaces.</a:t>
            </a:r>
          </a:p>
          <a:p>
            <a:pPr marL="168244" indent="-168244" fontAlgn="base">
              <a:spcBef>
                <a:spcPct val="0"/>
              </a:spcBef>
              <a:spcAft>
                <a:spcPct val="0"/>
              </a:spcAft>
              <a:buFont typeface="Arial" pitchFamily="34" charset="0"/>
              <a:buChar char="•"/>
              <a:defRPr/>
            </a:pPr>
            <a:r>
              <a:rPr lang="en-US" sz="1200" dirty="0">
                <a:solidFill>
                  <a:prstClr val="black"/>
                </a:solidFill>
                <a:latin typeface="Times New Roman" pitchFamily="18" charset="0"/>
                <a:cs typeface="Times New Roman" pitchFamily="18" charset="0"/>
              </a:rPr>
              <a:t>Wash the equipment surfaces. Use a cleaning solution prepared with an approved detergent. Wash the equipment with the correct cleaning tool such as a nylon brush or pad, or a cloth towel.</a:t>
            </a:r>
          </a:p>
        </p:txBody>
      </p:sp>
    </p:spTree>
    <p:extLst>
      <p:ext uri="{BB962C8B-B14F-4D97-AF65-F5344CB8AC3E}">
        <p14:creationId xmlns:p14="http://schemas.microsoft.com/office/powerpoint/2010/main" val="77098642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910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2B802519-3C23-5441-8829-74FE9012A68B}" type="slidenum">
              <a:rPr lang="en-US" sz="1200" b="0">
                <a:solidFill>
                  <a:prstClr val="black"/>
                </a:solidFill>
              </a:rPr>
              <a:pPr eaLnBrk="1" hangingPunct="1">
                <a:defRPr/>
              </a:pPr>
              <a:t>44</a:t>
            </a:fld>
            <a:endParaRPr lang="en-US" sz="1200" b="0" dirty="0">
              <a:solidFill>
                <a:prstClr val="black"/>
              </a:solidFill>
            </a:endParaRPr>
          </a:p>
        </p:txBody>
      </p:sp>
      <p:sp>
        <p:nvSpPr>
          <p:cNvPr id="559107" name="Rectangle 2"/>
          <p:cNvSpPr>
            <a:spLocks noGrp="1" noRot="1" noChangeAspect="1" noChangeArrowheads="1" noTextEdit="1"/>
          </p:cNvSpPr>
          <p:nvPr>
            <p:ph type="sldImg"/>
          </p:nvPr>
        </p:nvSpPr>
        <p:spPr>
          <a:ln/>
        </p:spPr>
      </p:sp>
      <p:sp>
        <p:nvSpPr>
          <p:cNvPr id="2" name="TextBox 1"/>
          <p:cNvSpPr txBox="1"/>
          <p:nvPr/>
        </p:nvSpPr>
        <p:spPr>
          <a:xfrm>
            <a:off x="745435" y="4377187"/>
            <a:ext cx="5031685" cy="1752600"/>
          </a:xfrm>
          <a:prstGeom prst="rect">
            <a:avLst/>
          </a:prstGeom>
          <a:noFill/>
        </p:spPr>
        <p:txBody>
          <a:bodyPr wrap="square" lIns="89730" tIns="44865" rIns="89730" bIns="44865">
            <a:spAutoFit/>
          </a:bodyPr>
          <a:lstStyle/>
          <a:p>
            <a:pPr fontAlgn="base">
              <a:spcBef>
                <a:spcPct val="0"/>
              </a:spcBef>
              <a:spcAft>
                <a:spcPct val="0"/>
              </a:spcAft>
              <a:defRPr/>
            </a:pPr>
            <a:r>
              <a:rPr lang="en-US" sz="1200" b="1" dirty="0">
                <a:solidFill>
                  <a:prstClr val="black"/>
                </a:solidFill>
                <a:latin typeface="Times New Roman" pitchFamily="18" charset="0"/>
                <a:cs typeface="Times New Roman" pitchFamily="18" charset="0"/>
              </a:rPr>
              <a:t>Instructor Notes</a:t>
            </a:r>
          </a:p>
          <a:p>
            <a:pPr marL="168244" indent="-168244" fontAlgn="base">
              <a:spcBef>
                <a:spcPct val="0"/>
              </a:spcBef>
              <a:spcAft>
                <a:spcPct val="0"/>
              </a:spcAft>
              <a:buFont typeface="Arial" pitchFamily="34" charset="0"/>
              <a:buChar char="•"/>
              <a:defRPr/>
            </a:pPr>
            <a:r>
              <a:rPr lang="en-US" sz="1200" dirty="0">
                <a:solidFill>
                  <a:prstClr val="black"/>
                </a:solidFill>
                <a:latin typeface="Times New Roman" pitchFamily="18" charset="0"/>
                <a:cs typeface="Times New Roman" pitchFamily="18" charset="0"/>
              </a:rPr>
              <a:t>Rinse the equipment surfaces with clean water. Use a cloth towel or other correct tool.</a:t>
            </a:r>
          </a:p>
          <a:p>
            <a:pPr marL="168244" indent="-168244" fontAlgn="base">
              <a:spcBef>
                <a:spcPct val="0"/>
              </a:spcBef>
              <a:spcAft>
                <a:spcPct val="0"/>
              </a:spcAft>
              <a:buFont typeface="Arial" pitchFamily="34" charset="0"/>
              <a:buChar char="•"/>
              <a:defRPr/>
            </a:pPr>
            <a:r>
              <a:rPr lang="en-US" sz="1200" dirty="0">
                <a:solidFill>
                  <a:prstClr val="black"/>
                </a:solidFill>
                <a:latin typeface="Times New Roman" pitchFamily="18" charset="0"/>
                <a:cs typeface="Times New Roman" pitchFamily="18" charset="0"/>
              </a:rPr>
              <a:t>Sanitize the equipment surfaces. The food handler in the photo at left is sanitizing the surfaces of a slicer. Make sure the sanitizer comes in contact with each surface. The concentration of the sanitizer must meet requirements.</a:t>
            </a:r>
          </a:p>
          <a:p>
            <a:pPr marL="168244" indent="-168244" fontAlgn="base">
              <a:spcBef>
                <a:spcPct val="0"/>
              </a:spcBef>
              <a:spcAft>
                <a:spcPct val="0"/>
              </a:spcAft>
              <a:buFont typeface="Arial" pitchFamily="34" charset="0"/>
              <a:buChar char="•"/>
              <a:defRPr/>
            </a:pPr>
            <a:r>
              <a:rPr lang="en-US" sz="1200" dirty="0">
                <a:solidFill>
                  <a:prstClr val="black"/>
                </a:solidFill>
                <a:latin typeface="Times New Roman" pitchFamily="18" charset="0"/>
                <a:cs typeface="Times New Roman" pitchFamily="18" charset="0"/>
              </a:rPr>
              <a:t>Allow all surfaces to air-dry. </a:t>
            </a:r>
          </a:p>
          <a:p>
            <a:pPr marL="168244" indent="-168244" fontAlgn="base">
              <a:spcBef>
                <a:spcPct val="0"/>
              </a:spcBef>
              <a:spcAft>
                <a:spcPct val="0"/>
              </a:spcAft>
              <a:buFont typeface="Arial" pitchFamily="34" charset="0"/>
              <a:buChar char="•"/>
              <a:defRPr/>
            </a:pPr>
            <a:r>
              <a:rPr lang="en-US" sz="1200" dirty="0">
                <a:solidFill>
                  <a:prstClr val="black"/>
                </a:solidFill>
                <a:latin typeface="Times New Roman" pitchFamily="18" charset="0"/>
                <a:cs typeface="Times New Roman" pitchFamily="18" charset="0"/>
              </a:rPr>
              <a:t>Put the unit back together.</a:t>
            </a:r>
          </a:p>
        </p:txBody>
      </p:sp>
    </p:spTree>
    <p:extLst>
      <p:ext uri="{BB962C8B-B14F-4D97-AF65-F5344CB8AC3E}">
        <p14:creationId xmlns:p14="http://schemas.microsoft.com/office/powerpoint/2010/main" val="378881787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013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3205C36B-572E-4F41-AABF-3F7DE1CFC76B}" type="slidenum">
              <a:rPr lang="en-US" sz="1200" b="0">
                <a:solidFill>
                  <a:prstClr val="black"/>
                </a:solidFill>
              </a:rPr>
              <a:pPr eaLnBrk="1" hangingPunct="1">
                <a:defRPr/>
              </a:pPr>
              <a:t>45</a:t>
            </a:fld>
            <a:endParaRPr lang="en-US" sz="1200" b="0" dirty="0">
              <a:solidFill>
                <a:prstClr val="black"/>
              </a:solidFill>
            </a:endParaRPr>
          </a:p>
        </p:txBody>
      </p:sp>
      <p:sp>
        <p:nvSpPr>
          <p:cNvPr id="560131" name="Rectangle 2"/>
          <p:cNvSpPr>
            <a:spLocks noGrp="1" noRot="1" noChangeAspect="1" noChangeArrowheads="1" noTextEdit="1"/>
          </p:cNvSpPr>
          <p:nvPr>
            <p:ph type="sldImg"/>
          </p:nvPr>
        </p:nvSpPr>
        <p:spPr>
          <a:ln/>
        </p:spPr>
      </p:sp>
      <p:sp>
        <p:nvSpPr>
          <p:cNvPr id="567299" name="TextBox 1"/>
          <p:cNvSpPr txBox="1">
            <a:spLocks noChangeArrowheads="1"/>
          </p:cNvSpPr>
          <p:nvPr/>
        </p:nvSpPr>
        <p:spPr bwMode="auto">
          <a:xfrm>
            <a:off x="1192696" y="4347147"/>
            <a:ext cx="4472609" cy="1383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spAutoFit/>
          </a:bodyPr>
          <a:lstStyle>
            <a:lvl1pPr eaLnBrk="0" hangingPunct="0">
              <a:defRPr sz="3200" b="1">
                <a:solidFill>
                  <a:srgbClr val="FFFFFF"/>
                </a:solidFill>
                <a:latin typeface="Arial" charset="0"/>
                <a:ea typeface="ＭＳ Ｐゴシック" charset="0"/>
                <a:cs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0"/>
              </a:spcBef>
              <a:spcAft>
                <a:spcPct val="0"/>
              </a:spcAft>
            </a:pPr>
            <a:r>
              <a:rPr lang="en-US" sz="1200" dirty="0">
                <a:solidFill>
                  <a:prstClr val="black"/>
                </a:solidFill>
                <a:latin typeface="Times New Roman" pitchFamily="18" charset="0"/>
                <a:cs typeface="Times New Roman" pitchFamily="18" charset="0"/>
              </a:rPr>
              <a:t>Instructor Notes</a:t>
            </a:r>
          </a:p>
          <a:p>
            <a:pPr marL="168244" indent="-168244" eaLnBrk="1" fontAlgn="base" hangingPunct="1">
              <a:spcBef>
                <a:spcPct val="0"/>
              </a:spcBef>
              <a:spcAft>
                <a:spcPct val="0"/>
              </a:spcAft>
              <a:buFont typeface="Arial" pitchFamily="34" charset="0"/>
              <a:buChar char="•"/>
            </a:pPr>
            <a:r>
              <a:rPr lang="en-US" sz="1200" b="0" dirty="0">
                <a:solidFill>
                  <a:prstClr val="black"/>
                </a:solidFill>
                <a:latin typeface="Times New Roman" pitchFamily="18" charset="0"/>
                <a:cs typeface="Times New Roman" pitchFamily="18" charset="0"/>
              </a:rPr>
              <a:t>Some pieces of equipment, such as soft-serve yogurt machines, are designed to have cleaning and sanitizing solutions pumped through them. Since many of them hold and dispense TCS food, they must be cleaned and sanitized every day unless otherwise indicated by the manufacturer. You should also check your local regulatory requirements.</a:t>
            </a:r>
          </a:p>
        </p:txBody>
      </p:sp>
    </p:spTree>
    <p:extLst>
      <p:ext uri="{BB962C8B-B14F-4D97-AF65-F5344CB8AC3E}">
        <p14:creationId xmlns:p14="http://schemas.microsoft.com/office/powerpoint/2010/main" val="139503139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115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7615D723-C1A9-F847-B339-442324379B45}" type="slidenum">
              <a:rPr lang="en-US" sz="1200" b="0">
                <a:solidFill>
                  <a:prstClr val="black"/>
                </a:solidFill>
              </a:rPr>
              <a:pPr eaLnBrk="1" hangingPunct="1">
                <a:defRPr/>
              </a:pPr>
              <a:t>46</a:t>
            </a:fld>
            <a:endParaRPr lang="en-US" sz="1200" b="0" dirty="0">
              <a:solidFill>
                <a:prstClr val="black"/>
              </a:solidFill>
            </a:endParaRPr>
          </a:p>
        </p:txBody>
      </p:sp>
      <p:sp>
        <p:nvSpPr>
          <p:cNvPr id="561155" name="Rectangle 2"/>
          <p:cNvSpPr>
            <a:spLocks noGrp="1" noRot="1" noChangeAspect="1" noChangeArrowheads="1" noTextEdit="1"/>
          </p:cNvSpPr>
          <p:nvPr>
            <p:ph type="sldImg"/>
          </p:nvPr>
        </p:nvSpPr>
        <p:spPr>
          <a:ln/>
        </p:spPr>
      </p:sp>
      <p:sp>
        <p:nvSpPr>
          <p:cNvPr id="561156" name="Rectangle 3"/>
          <p:cNvSpPr>
            <a:spLocks noGrp="1" noChangeArrowheads="1"/>
          </p:cNvSpPr>
          <p:nvPr>
            <p:ph type="body" idx="1"/>
          </p:nvPr>
        </p:nvSpPr>
        <p:spPr>
          <a:xfrm>
            <a:off x="857251" y="4395555"/>
            <a:ext cx="5315882" cy="4223790"/>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094" tIns="45547" rIns="91094" bIns="45547"/>
          <a:lstStyle/>
          <a:p>
            <a:pPr marL="112163" indent="-112163">
              <a:defRPr/>
            </a:pPr>
            <a:r>
              <a:rPr lang="en-US" b="1" dirty="0">
                <a:latin typeface="Times New Roman" charset="0"/>
                <a:cs typeface="+mn-cs"/>
              </a:rPr>
              <a:t>Instructor Notes</a:t>
            </a:r>
          </a:p>
          <a:p>
            <a:pPr marL="112163" indent="-112163">
              <a:buFontTx/>
              <a:buChar char="•"/>
              <a:defRPr/>
            </a:pPr>
            <a:r>
              <a:rPr lang="en-US" dirty="0">
                <a:latin typeface="Times New Roman" charset="0"/>
                <a:cs typeface="+mn-cs"/>
              </a:rPr>
              <a:t>Dishwashing machines sanitize by using either hot water or a chemical sanitizing solution.</a:t>
            </a:r>
          </a:p>
          <a:p>
            <a:pPr marL="112163" indent="-112163">
              <a:buFontTx/>
              <a:buChar char="•"/>
              <a:defRPr/>
            </a:pPr>
            <a:r>
              <a:rPr lang="en-US" dirty="0">
                <a:latin typeface="Times New Roman" charset="0"/>
                <a:cs typeface="+mn-cs"/>
              </a:rPr>
              <a:t>High-temperature machines use hot water to clean and sanitize. If the water is not hot enough, items will not be sanitized. Extremely hot water can also bake food onto the items.</a:t>
            </a:r>
          </a:p>
          <a:p>
            <a:pPr marL="112163" indent="-112163">
              <a:buFontTx/>
              <a:buChar char="•"/>
              <a:defRPr/>
            </a:pPr>
            <a:r>
              <a:rPr lang="en-US" dirty="0">
                <a:latin typeface="Times New Roman" charset="0"/>
                <a:cs typeface="+mn-cs"/>
              </a:rPr>
              <a:t>The dishwasher must have a built-in thermometer which checks water temperature at the manifold. This is where the water sprays into the tank.</a:t>
            </a:r>
          </a:p>
          <a:p>
            <a:pPr marL="112163" indent="-112163">
              <a:buFontTx/>
              <a:buChar char="•"/>
              <a:defRPr/>
            </a:pPr>
            <a:r>
              <a:rPr lang="en-US" dirty="0">
                <a:latin typeface="Times New Roman" charset="0"/>
                <a:cs typeface="+mn-cs"/>
              </a:rPr>
              <a:t>Chemical-sanitizing machines can clean and sanitize items at much lower temperatures. </a:t>
            </a:r>
            <a:r>
              <a:rPr lang="en-US" dirty="0" smtClean="0">
                <a:latin typeface="Times New Roman" charset="0"/>
                <a:cs typeface="+mn-cs"/>
              </a:rPr>
              <a:t>Because </a:t>
            </a:r>
            <a:r>
              <a:rPr lang="en-US" dirty="0">
                <a:latin typeface="Times New Roman" charset="0"/>
                <a:cs typeface="+mn-cs"/>
              </a:rPr>
              <a:t>sanitizers require different water temperatures, follow the dishwasher manufacturer</a:t>
            </a:r>
            <a:r>
              <a:rPr lang="ja-JP" altLang="en-US" dirty="0">
                <a:latin typeface="Times New Roman" charset="0"/>
                <a:cs typeface="+mn-cs"/>
              </a:rPr>
              <a:t>’</a:t>
            </a:r>
            <a:r>
              <a:rPr lang="en-US" dirty="0">
                <a:latin typeface="Times New Roman" charset="0"/>
                <a:cs typeface="+mn-cs"/>
              </a:rPr>
              <a:t>s </a:t>
            </a:r>
            <a:r>
              <a:rPr lang="en-US" dirty="0" smtClean="0">
                <a:latin typeface="Times New Roman" charset="0"/>
                <a:cs typeface="+mn-cs"/>
              </a:rPr>
              <a:t>guidelines.</a:t>
            </a:r>
            <a:endParaRPr lang="en-US" dirty="0">
              <a:latin typeface="Times New Roman" charset="0"/>
              <a:cs typeface="+mn-cs"/>
            </a:endParaRPr>
          </a:p>
        </p:txBody>
      </p:sp>
    </p:spTree>
    <p:extLst>
      <p:ext uri="{BB962C8B-B14F-4D97-AF65-F5344CB8AC3E}">
        <p14:creationId xmlns:p14="http://schemas.microsoft.com/office/powerpoint/2010/main" val="290549592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217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14FDE363-581B-C841-8750-00147777A92D}" type="slidenum">
              <a:rPr lang="en-US" sz="1200" b="0">
                <a:solidFill>
                  <a:prstClr val="black"/>
                </a:solidFill>
              </a:rPr>
              <a:pPr eaLnBrk="1" hangingPunct="1">
                <a:defRPr/>
              </a:pPr>
              <a:t>47</a:t>
            </a:fld>
            <a:endParaRPr lang="en-US" sz="1200" b="0" dirty="0">
              <a:solidFill>
                <a:prstClr val="black"/>
              </a:solidFill>
            </a:endParaRPr>
          </a:p>
        </p:txBody>
      </p:sp>
      <p:sp>
        <p:nvSpPr>
          <p:cNvPr id="562179" name="Rectangle 2"/>
          <p:cNvSpPr>
            <a:spLocks noGrp="1" noRot="1" noChangeAspect="1" noChangeArrowheads="1" noTextEdit="1"/>
          </p:cNvSpPr>
          <p:nvPr>
            <p:ph type="sldImg"/>
          </p:nvPr>
        </p:nvSpPr>
        <p:spPr>
          <a:ln/>
        </p:spPr>
      </p:sp>
      <p:sp>
        <p:nvSpPr>
          <p:cNvPr id="562180" name="Rectangle 3"/>
          <p:cNvSpPr>
            <a:spLocks noGrp="1" noChangeArrowheads="1"/>
          </p:cNvSpPr>
          <p:nvPr>
            <p:ph type="body" idx="1"/>
          </p:nvPr>
        </p:nvSpPr>
        <p:spPr>
          <a:xfrm>
            <a:off x="857251" y="4395555"/>
            <a:ext cx="5204067" cy="4223790"/>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r>
              <a:rPr lang="en-US" b="1" dirty="0">
                <a:latin typeface="Times New Roman" charset="0"/>
                <a:cs typeface="+mn-cs"/>
              </a:rPr>
              <a:t>Instructor Notes</a:t>
            </a:r>
          </a:p>
          <a:p>
            <a:pPr eaLnBrk="1" hangingPunct="1">
              <a:buFontTx/>
              <a:buChar char="•"/>
              <a:defRPr/>
            </a:pPr>
            <a:r>
              <a:rPr lang="en-US" dirty="0">
                <a:latin typeface="Times New Roman" charset="0"/>
                <a:cs typeface="+mn-cs"/>
              </a:rPr>
              <a:t>Clean the machine as often as needed, checking it at least once a day. Clear spray nozzles of food and foreign objects. Remove mineral deposits when needed. Fill tanks with clean water, and make sure detergent and sanitizer dispensers are filled. </a:t>
            </a:r>
          </a:p>
          <a:p>
            <a:pPr eaLnBrk="1" hangingPunct="1">
              <a:buFontTx/>
              <a:buChar char="•"/>
              <a:defRPr/>
            </a:pPr>
            <a:r>
              <a:rPr lang="en-US" dirty="0">
                <a:latin typeface="Times New Roman" charset="0"/>
                <a:cs typeface="+mn-cs"/>
              </a:rPr>
              <a:t>Presoak items with dried-on food.</a:t>
            </a:r>
          </a:p>
          <a:p>
            <a:pPr eaLnBrk="1" hangingPunct="1">
              <a:buFontTx/>
              <a:buChar char="•"/>
              <a:defRPr/>
            </a:pPr>
            <a:r>
              <a:rPr lang="en-US" dirty="0">
                <a:latin typeface="Times New Roman" charset="0"/>
                <a:cs typeface="+mn-cs"/>
              </a:rPr>
              <a:t>Load dish racks so the water spray will reach all surfaces. Never overload dish racks.</a:t>
            </a:r>
          </a:p>
          <a:p>
            <a:pPr eaLnBrk="1" hangingPunct="1">
              <a:buFontTx/>
              <a:buChar char="•"/>
              <a:defRPr/>
            </a:pPr>
            <a:r>
              <a:rPr lang="en-US" dirty="0">
                <a:latin typeface="Times New Roman" charset="0"/>
                <a:cs typeface="+mn-cs"/>
              </a:rPr>
              <a:t>Never use a towel to dry items. You could re-contaminate them.</a:t>
            </a:r>
          </a:p>
          <a:p>
            <a:pPr eaLnBrk="1" hangingPunct="1">
              <a:buFontTx/>
              <a:buChar char="•"/>
              <a:defRPr/>
            </a:pPr>
            <a:r>
              <a:rPr lang="en-US" dirty="0">
                <a:latin typeface="Times New Roman" charset="0"/>
                <a:cs typeface="+mn-cs"/>
              </a:rPr>
              <a:t>Check water temperature, pressure, and sanitizing levels. Take appropriate corrective action if necessary. Use heat tape or test strips to monitor the temperature of the sanitizing rinse or use a maximum registering thermometer.</a:t>
            </a:r>
          </a:p>
        </p:txBody>
      </p:sp>
    </p:spTree>
    <p:extLst>
      <p:ext uri="{BB962C8B-B14F-4D97-AF65-F5344CB8AC3E}">
        <p14:creationId xmlns:p14="http://schemas.microsoft.com/office/powerpoint/2010/main" val="793910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0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FEBA1611-5321-D243-88F0-6DEC70DDF319}" type="slidenum">
              <a:rPr lang="en-US" sz="1200" b="0">
                <a:solidFill>
                  <a:prstClr val="black"/>
                </a:solidFill>
              </a:rPr>
              <a:pPr eaLnBrk="1" hangingPunct="1">
                <a:defRPr/>
              </a:pPr>
              <a:t>48</a:t>
            </a:fld>
            <a:endParaRPr lang="en-US" sz="1200" b="0" dirty="0">
              <a:solidFill>
                <a:prstClr val="black"/>
              </a:solidFill>
            </a:endParaRPr>
          </a:p>
        </p:txBody>
      </p:sp>
      <p:sp>
        <p:nvSpPr>
          <p:cNvPr id="563203" name="Rectangle 2"/>
          <p:cNvSpPr>
            <a:spLocks noGrp="1" noRot="1" noChangeAspect="1" noChangeArrowheads="1" noTextEdit="1"/>
          </p:cNvSpPr>
          <p:nvPr>
            <p:ph type="sldImg"/>
          </p:nvPr>
        </p:nvSpPr>
        <p:spPr>
          <a:xfrm>
            <a:off x="1156977" y="685488"/>
            <a:ext cx="4547152" cy="3429000"/>
          </a:xfrm>
          <a:ln/>
        </p:spPr>
      </p:sp>
      <p:sp>
        <p:nvSpPr>
          <p:cNvPr id="563204" name="Rectangle 3"/>
          <p:cNvSpPr>
            <a:spLocks noGrp="1" noChangeArrowheads="1"/>
          </p:cNvSpPr>
          <p:nvPr>
            <p:ph type="body" idx="1"/>
          </p:nvPr>
        </p:nvSpPr>
        <p:spPr>
          <a:xfrm>
            <a:off x="857250" y="4411169"/>
            <a:ext cx="5485158" cy="4545454"/>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lIns="91821" tIns="45910" rIns="91821" bIns="45910"/>
          <a:lstStyle/>
          <a:p>
            <a:pPr eaLnBrk="1" hangingPunct="1">
              <a:defRPr/>
            </a:pPr>
            <a:endParaRPr lang="en-US" b="1" dirty="0">
              <a:latin typeface="Times New Roman" charset="0"/>
              <a:cs typeface="+mn-cs"/>
            </a:endParaRPr>
          </a:p>
        </p:txBody>
      </p:sp>
    </p:spTree>
    <p:extLst>
      <p:ext uri="{BB962C8B-B14F-4D97-AF65-F5344CB8AC3E}">
        <p14:creationId xmlns:p14="http://schemas.microsoft.com/office/powerpoint/2010/main" val="301076816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422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80682B49-F9AE-744A-8156-3C03DE3A1BC1}" type="slidenum">
              <a:rPr lang="en-US" sz="1200" b="0">
                <a:solidFill>
                  <a:prstClr val="black"/>
                </a:solidFill>
              </a:rPr>
              <a:pPr eaLnBrk="1" hangingPunct="1">
                <a:defRPr/>
              </a:pPr>
              <a:t>49</a:t>
            </a:fld>
            <a:endParaRPr lang="en-US" sz="1200" b="0" dirty="0">
              <a:solidFill>
                <a:prstClr val="black"/>
              </a:solidFill>
            </a:endParaRPr>
          </a:p>
        </p:txBody>
      </p:sp>
      <p:sp>
        <p:nvSpPr>
          <p:cNvPr id="564227" name="Rectangle 2"/>
          <p:cNvSpPr>
            <a:spLocks noGrp="1" noRot="1" noChangeAspect="1" noChangeArrowheads="1" noTextEdit="1"/>
          </p:cNvSpPr>
          <p:nvPr>
            <p:ph type="sldImg"/>
          </p:nvPr>
        </p:nvSpPr>
        <p:spPr>
          <a:xfrm>
            <a:off x="1156977" y="685488"/>
            <a:ext cx="4547152" cy="3429000"/>
          </a:xfrm>
          <a:ln/>
        </p:spPr>
      </p:sp>
      <p:sp>
        <p:nvSpPr>
          <p:cNvPr id="564228" name="Rectangle 3"/>
          <p:cNvSpPr>
            <a:spLocks noGrp="1" noChangeArrowheads="1"/>
          </p:cNvSpPr>
          <p:nvPr>
            <p:ph type="body" idx="1"/>
          </p:nvPr>
        </p:nvSpPr>
        <p:spPr>
          <a:xfrm>
            <a:off x="745435" y="4459574"/>
            <a:ext cx="5590761" cy="4047344"/>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821" tIns="45910" rIns="91821" bIns="45910"/>
          <a:lstStyle/>
          <a:p>
            <a:pPr eaLnBrk="1" hangingPunct="1">
              <a:defRPr/>
            </a:pPr>
            <a:r>
              <a:rPr lang="en-US" b="1" dirty="0">
                <a:latin typeface="Times New Roman" charset="0"/>
                <a:cs typeface="+mn-cs"/>
              </a:rPr>
              <a:t>Instructor Notes</a:t>
            </a:r>
          </a:p>
          <a:p>
            <a:pPr eaLnBrk="1" hangingPunct="1">
              <a:buFontTx/>
              <a:buChar char="•"/>
              <a:defRPr/>
            </a:pPr>
            <a:r>
              <a:rPr lang="en-US" dirty="0">
                <a:latin typeface="Times New Roman" charset="0"/>
                <a:cs typeface="+mn-cs"/>
              </a:rPr>
              <a:t>Step 1: Rinse, scrape, or soak items before washing them. If items are being soaked in the first sink, change the solution when food bits start to build up or the suds are gone.</a:t>
            </a:r>
          </a:p>
          <a:p>
            <a:pPr eaLnBrk="1" hangingPunct="1">
              <a:buFontTx/>
              <a:buChar char="•"/>
              <a:defRPr/>
            </a:pPr>
            <a:r>
              <a:rPr lang="en-US" dirty="0">
                <a:latin typeface="Times New Roman" charset="0"/>
                <a:cs typeface="+mn-cs"/>
              </a:rPr>
              <a:t>Step 2: Wash items in the first sink. Use a brush, cloth towel, or nylon scrub pad to loosen dirt. Change the water and detergent when the suds are gone or the water is dirty.</a:t>
            </a:r>
          </a:p>
          <a:p>
            <a:pPr eaLnBrk="1" hangingPunct="1">
              <a:buFontTx/>
              <a:buChar char="•"/>
              <a:defRPr/>
            </a:pPr>
            <a:r>
              <a:rPr lang="en-US" dirty="0">
                <a:latin typeface="Times New Roman" charset="0"/>
                <a:cs typeface="+mn-cs"/>
              </a:rPr>
              <a:t>Step 3: Rinse items in the second sink. Spray the items with water or dip them in it. Make sure you remove all traces of food and detergent from the items being rinsed. If dipping the items, change the rinse water when it becomes dirty or full of suds.</a:t>
            </a:r>
          </a:p>
          <a:p>
            <a:pPr eaLnBrk="1" hangingPunct="1">
              <a:buFontTx/>
              <a:buChar char="•"/>
              <a:defRPr/>
            </a:pPr>
            <a:r>
              <a:rPr lang="en-US" dirty="0">
                <a:latin typeface="Times New Roman" charset="0"/>
                <a:cs typeface="+mn-cs"/>
              </a:rPr>
              <a:t>Step 4:Sanitize items in the third sink. Change the sanitizing solution when the temperature of the water or the sanitizer concentration falls below requirements. Never rinse items after sanitizing them. This could contaminate their surfaces. The only exception to this rule is when you are washing items in a dishwasher that can safely rinse items after they have been sanitized.</a:t>
            </a:r>
          </a:p>
          <a:p>
            <a:pPr eaLnBrk="1" hangingPunct="1">
              <a:buFontTx/>
              <a:buChar char="•"/>
              <a:defRPr/>
            </a:pPr>
            <a:r>
              <a:rPr lang="en-US" dirty="0">
                <a:latin typeface="Times New Roman" charset="0"/>
                <a:cs typeface="+mn-cs"/>
              </a:rPr>
              <a:t>Step 5: Air-dry items on a clean and sanitized surface. Place items upside down so they will drain.</a:t>
            </a:r>
          </a:p>
        </p:txBody>
      </p:sp>
    </p:spTree>
    <p:extLst>
      <p:ext uri="{BB962C8B-B14F-4D97-AF65-F5344CB8AC3E}">
        <p14:creationId xmlns:p14="http://schemas.microsoft.com/office/powerpoint/2010/main" val="13407466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917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93C2346E-339A-174A-96C4-CB55331955A2}" type="slidenum">
              <a:rPr lang="en-US" sz="1200" b="0">
                <a:solidFill>
                  <a:prstClr val="black"/>
                </a:solidFill>
              </a:rPr>
              <a:pPr eaLnBrk="1" hangingPunct="1">
                <a:defRPr/>
              </a:pPr>
              <a:t>5</a:t>
            </a:fld>
            <a:endParaRPr lang="en-US" sz="1200" b="0" dirty="0">
              <a:solidFill>
                <a:prstClr val="black"/>
              </a:solidFill>
            </a:endParaRPr>
          </a:p>
        </p:txBody>
      </p:sp>
      <p:sp>
        <p:nvSpPr>
          <p:cNvPr id="519171" name="Rectangle 2"/>
          <p:cNvSpPr>
            <a:spLocks noGrp="1" noRot="1" noChangeAspect="1" noChangeArrowheads="1" noTextEdit="1"/>
          </p:cNvSpPr>
          <p:nvPr>
            <p:ph type="sldImg"/>
          </p:nvPr>
        </p:nvSpPr>
        <p:spPr>
          <a:xfrm>
            <a:off x="1156977" y="685488"/>
            <a:ext cx="4547152" cy="3429000"/>
          </a:xfrm>
          <a:ln/>
        </p:spPr>
      </p:sp>
      <p:sp>
        <p:nvSpPr>
          <p:cNvPr id="519172" name="Rectangle 3"/>
          <p:cNvSpPr>
            <a:spLocks noGrp="1" noChangeArrowheads="1"/>
          </p:cNvSpPr>
          <p:nvPr>
            <p:ph type="body" idx="1"/>
          </p:nvPr>
        </p:nvSpPr>
        <p:spPr>
          <a:xfrm>
            <a:off x="857250" y="4395555"/>
            <a:ext cx="5314329" cy="4223790"/>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821" tIns="45910" rIns="91821" bIns="45910"/>
          <a:lstStyle/>
          <a:p>
            <a:pPr marL="112163" indent="-112163">
              <a:lnSpc>
                <a:spcPct val="80000"/>
              </a:lnSpc>
              <a:defRPr/>
            </a:pPr>
            <a:r>
              <a:rPr lang="en-US" b="1" dirty="0">
                <a:latin typeface="Times New Roman" charset="0"/>
                <a:cs typeface="+mn-cs"/>
              </a:rPr>
              <a:t>Instructor Notes</a:t>
            </a:r>
            <a:endParaRPr lang="en-US" dirty="0">
              <a:latin typeface="Times New Roman" charset="0"/>
              <a:cs typeface="+mn-cs"/>
            </a:endParaRPr>
          </a:p>
          <a:p>
            <a:pPr marL="112163" indent="-112163">
              <a:lnSpc>
                <a:spcPct val="80000"/>
              </a:lnSpc>
              <a:buFontTx/>
              <a:buChar char="•"/>
              <a:defRPr/>
            </a:pPr>
            <a:r>
              <a:rPr lang="en-US" dirty="0">
                <a:latin typeface="Times New Roman" charset="0"/>
                <a:cs typeface="+mn-cs"/>
              </a:rPr>
              <a:t>Stationary equipment should be easy to clean and easy to clean around. </a:t>
            </a:r>
          </a:p>
          <a:p>
            <a:pPr marL="112163" indent="-112163">
              <a:lnSpc>
                <a:spcPct val="80000"/>
              </a:lnSpc>
              <a:buFontTx/>
              <a:buChar char="•"/>
              <a:defRPr/>
            </a:pPr>
            <a:r>
              <a:rPr lang="en-US" dirty="0">
                <a:latin typeface="Times New Roman" charset="0"/>
                <a:cs typeface="+mn-cs"/>
              </a:rPr>
              <a:t>When installing equipment, follow the manufacturer</a:t>
            </a:r>
            <a:r>
              <a:rPr lang="ja-JP" altLang="en-US" dirty="0">
                <a:latin typeface="Times New Roman" charset="0"/>
                <a:cs typeface="+mn-cs"/>
              </a:rPr>
              <a:t>’</a:t>
            </a:r>
            <a:r>
              <a:rPr lang="en-US" dirty="0">
                <a:latin typeface="Times New Roman" charset="0"/>
                <a:cs typeface="+mn-cs"/>
              </a:rPr>
              <a:t>s recommendations. Also, check with your regulatory authority for requirements. </a:t>
            </a:r>
          </a:p>
          <a:p>
            <a:pPr marL="112163" indent="-112163">
              <a:lnSpc>
                <a:spcPct val="80000"/>
              </a:lnSpc>
              <a:buFontTx/>
              <a:buChar char="•"/>
              <a:defRPr/>
            </a:pPr>
            <a:endParaRPr lang="en-US" dirty="0">
              <a:latin typeface="Times New Roman" charset="0"/>
              <a:cs typeface="+mn-cs"/>
            </a:endParaRPr>
          </a:p>
          <a:p>
            <a:pPr marL="112163" indent="-112163">
              <a:lnSpc>
                <a:spcPct val="80000"/>
              </a:lnSpc>
              <a:buFontTx/>
              <a:buChar char="•"/>
              <a:defRPr/>
            </a:pPr>
            <a:endParaRPr lang="en-US" dirty="0">
              <a:latin typeface="Times New Roman" charset="0"/>
              <a:cs typeface="+mn-cs"/>
            </a:endParaRPr>
          </a:p>
          <a:p>
            <a:pPr marL="112163" indent="-112163">
              <a:lnSpc>
                <a:spcPct val="80000"/>
              </a:lnSpc>
              <a:buFontTx/>
              <a:buChar char="•"/>
              <a:defRPr/>
            </a:pPr>
            <a:endParaRPr lang="en-US" dirty="0">
              <a:latin typeface="Times New Roman" charset="0"/>
              <a:cs typeface="+mn-cs"/>
            </a:endParaRPr>
          </a:p>
        </p:txBody>
      </p:sp>
    </p:spTree>
    <p:extLst>
      <p:ext uri="{BB962C8B-B14F-4D97-AF65-F5344CB8AC3E}">
        <p14:creationId xmlns:p14="http://schemas.microsoft.com/office/powerpoint/2010/main" val="313510881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525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06BC93B8-3159-704E-B60A-F5B57F0F4C57}" type="slidenum">
              <a:rPr lang="en-US" sz="1200" b="0">
                <a:solidFill>
                  <a:prstClr val="black"/>
                </a:solidFill>
              </a:rPr>
              <a:pPr eaLnBrk="1" hangingPunct="1">
                <a:defRPr/>
              </a:pPr>
              <a:t>50</a:t>
            </a:fld>
            <a:endParaRPr lang="en-US" sz="1200" b="0" dirty="0">
              <a:solidFill>
                <a:prstClr val="black"/>
              </a:solidFill>
            </a:endParaRPr>
          </a:p>
        </p:txBody>
      </p:sp>
      <p:sp>
        <p:nvSpPr>
          <p:cNvPr id="565251" name="Rectangle 2"/>
          <p:cNvSpPr>
            <a:spLocks noGrp="1" noRot="1" noChangeAspect="1" noChangeArrowheads="1" noTextEdit="1"/>
          </p:cNvSpPr>
          <p:nvPr>
            <p:ph type="sldImg"/>
          </p:nvPr>
        </p:nvSpPr>
        <p:spPr>
          <a:xfrm>
            <a:off x="1156977" y="685488"/>
            <a:ext cx="4547152" cy="3429000"/>
          </a:xfrm>
          <a:ln/>
        </p:spPr>
      </p:sp>
      <p:sp>
        <p:nvSpPr>
          <p:cNvPr id="569348" name="Rectangle 3"/>
          <p:cNvSpPr>
            <a:spLocks noGrp="1" noChangeArrowheads="1"/>
          </p:cNvSpPr>
          <p:nvPr>
            <p:ph type="body" idx="1"/>
          </p:nvPr>
        </p:nvSpPr>
        <p:spPr>
          <a:xfrm>
            <a:off x="857250" y="4395555"/>
            <a:ext cx="5314329" cy="4223790"/>
          </a:xfrm>
        </p:spPr>
        <p:txBody>
          <a:bodyPr lIns="91821" tIns="45910" rIns="91821" bIns="45910"/>
          <a:lstStyle/>
          <a:p>
            <a:pPr marL="112163" indent="-112163">
              <a:spcBef>
                <a:spcPct val="50000"/>
              </a:spcBef>
              <a:defRPr/>
            </a:pPr>
            <a:r>
              <a:rPr lang="en-US" dirty="0" smtClean="0">
                <a:ea typeface="+mn-ea"/>
                <a:cs typeface="+mn-cs"/>
              </a:rPr>
              <a:t> </a:t>
            </a:r>
            <a:r>
              <a:rPr lang="en-US" b="1" dirty="0" smtClean="0">
                <a:ea typeface="+mn-ea"/>
                <a:cs typeface="+mn-cs"/>
              </a:rPr>
              <a:t>Instructor Notes</a:t>
            </a:r>
            <a:endParaRPr lang="en-US" dirty="0" smtClean="0">
              <a:ea typeface="+mn-ea"/>
              <a:cs typeface="+mn-cs"/>
            </a:endParaRPr>
          </a:p>
          <a:p>
            <a:pPr marL="112163" indent="-112163">
              <a:buFontTx/>
              <a:buChar char="•"/>
              <a:defRPr/>
            </a:pPr>
            <a:r>
              <a:rPr lang="en-US" dirty="0" smtClean="0">
                <a:ea typeface="+mn-ea"/>
                <a:cs typeface="+mn-cs"/>
              </a:rPr>
              <a:t>Once utensils, tableware, and equipment have been cleaned and sanitized, they must be stored in a way that will protect them from contamination.</a:t>
            </a:r>
          </a:p>
          <a:p>
            <a:pPr marL="112163" indent="-112163">
              <a:buFontTx/>
              <a:buChar char="•"/>
              <a:defRPr/>
            </a:pPr>
            <a:r>
              <a:rPr lang="en-US" dirty="0" smtClean="0">
                <a:ea typeface="+mn-ea"/>
                <a:cs typeface="+mn-cs"/>
              </a:rPr>
              <a:t>Tableware and utensils should be protected from dirt and moisture.</a:t>
            </a:r>
          </a:p>
          <a:p>
            <a:pPr>
              <a:defRPr/>
            </a:pPr>
            <a:endParaRPr lang="en-US" dirty="0" smtClean="0">
              <a:ea typeface="+mn-ea"/>
              <a:cs typeface="+mn-cs"/>
            </a:endParaRPr>
          </a:p>
        </p:txBody>
      </p:sp>
    </p:spTree>
    <p:extLst>
      <p:ext uri="{BB962C8B-B14F-4D97-AF65-F5344CB8AC3E}">
        <p14:creationId xmlns:p14="http://schemas.microsoft.com/office/powerpoint/2010/main" val="110503158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627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FBC4C29B-3667-364F-AD3D-3A09815A4730}" type="slidenum">
              <a:rPr lang="en-US" sz="1200" b="0">
                <a:solidFill>
                  <a:prstClr val="black"/>
                </a:solidFill>
              </a:rPr>
              <a:pPr eaLnBrk="1" hangingPunct="1">
                <a:defRPr/>
              </a:pPr>
              <a:t>51</a:t>
            </a:fld>
            <a:endParaRPr lang="en-US" sz="1200" b="0" dirty="0">
              <a:solidFill>
                <a:prstClr val="black"/>
              </a:solidFill>
            </a:endParaRPr>
          </a:p>
        </p:txBody>
      </p:sp>
      <p:sp>
        <p:nvSpPr>
          <p:cNvPr id="566275" name="Rectangle 2"/>
          <p:cNvSpPr>
            <a:spLocks noGrp="1" noRot="1" noChangeAspect="1" noChangeArrowheads="1" noTextEdit="1"/>
          </p:cNvSpPr>
          <p:nvPr>
            <p:ph type="sldImg"/>
          </p:nvPr>
        </p:nvSpPr>
        <p:spPr>
          <a:xfrm>
            <a:off x="1156977" y="685488"/>
            <a:ext cx="4547152" cy="3429000"/>
          </a:xfrm>
          <a:ln/>
        </p:spPr>
      </p:sp>
      <p:sp>
        <p:nvSpPr>
          <p:cNvPr id="566276" name="Notes Placeholder 1"/>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a:defRPr/>
            </a:pPr>
            <a:endParaRPr lang="en-US" b="1" dirty="0">
              <a:latin typeface="Times New Roman" charset="0"/>
              <a:cs typeface="+mn-cs"/>
            </a:endParaRPr>
          </a:p>
        </p:txBody>
      </p:sp>
    </p:spTree>
    <p:extLst>
      <p:ext uri="{BB962C8B-B14F-4D97-AF65-F5344CB8AC3E}">
        <p14:creationId xmlns:p14="http://schemas.microsoft.com/office/powerpoint/2010/main" val="95230406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729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4C8827CE-F59D-AD42-B696-71417FAA64AB}" type="slidenum">
              <a:rPr lang="en-US" sz="1200" b="0">
                <a:solidFill>
                  <a:prstClr val="black"/>
                </a:solidFill>
              </a:rPr>
              <a:pPr eaLnBrk="1" hangingPunct="1">
                <a:defRPr/>
              </a:pPr>
              <a:t>52</a:t>
            </a:fld>
            <a:endParaRPr lang="en-US" sz="1200" b="0" dirty="0">
              <a:solidFill>
                <a:prstClr val="black"/>
              </a:solidFill>
            </a:endParaRPr>
          </a:p>
        </p:txBody>
      </p:sp>
      <p:sp>
        <p:nvSpPr>
          <p:cNvPr id="567299" name="Rectangle 2"/>
          <p:cNvSpPr>
            <a:spLocks noGrp="1" noRot="1" noChangeAspect="1" noChangeArrowheads="1" noTextEdit="1"/>
          </p:cNvSpPr>
          <p:nvPr>
            <p:ph type="sldImg"/>
          </p:nvPr>
        </p:nvSpPr>
        <p:spPr>
          <a:xfrm>
            <a:off x="1156977" y="685488"/>
            <a:ext cx="4547152" cy="3429000"/>
          </a:xfrm>
          <a:ln/>
        </p:spPr>
      </p:sp>
      <p:sp>
        <p:nvSpPr>
          <p:cNvPr id="2" name="Notes Placeholder 1"/>
          <p:cNvSpPr>
            <a:spLocks noGrp="1"/>
          </p:cNvSpPr>
          <p:nvPr>
            <p:ph type="body" idx="1"/>
          </p:nvPr>
        </p:nvSpPr>
        <p:spPr>
          <a:xfrm>
            <a:off x="686421" y="4347148"/>
            <a:ext cx="5486711" cy="4114488"/>
          </a:xfrm>
        </p:spPr>
        <p:txBody>
          <a:bodyPr/>
          <a:lstStyle/>
          <a:p>
            <a:endParaRPr lang="en-US" b="1" dirty="0"/>
          </a:p>
        </p:txBody>
      </p:sp>
    </p:spTree>
    <p:extLst>
      <p:ext uri="{BB962C8B-B14F-4D97-AF65-F5344CB8AC3E}">
        <p14:creationId xmlns:p14="http://schemas.microsoft.com/office/powerpoint/2010/main" val="199377704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832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89707471-1AE3-2B46-BF66-DFD8A6FEEF50}" type="slidenum">
              <a:rPr lang="en-US" sz="1200" b="0">
                <a:solidFill>
                  <a:prstClr val="black"/>
                </a:solidFill>
              </a:rPr>
              <a:pPr eaLnBrk="1" hangingPunct="1">
                <a:defRPr/>
              </a:pPr>
              <a:t>53</a:t>
            </a:fld>
            <a:endParaRPr lang="en-US" sz="1200" b="0" dirty="0">
              <a:solidFill>
                <a:prstClr val="black"/>
              </a:solidFill>
            </a:endParaRPr>
          </a:p>
        </p:txBody>
      </p:sp>
      <p:sp>
        <p:nvSpPr>
          <p:cNvPr id="568323" name="Rectangle 2"/>
          <p:cNvSpPr>
            <a:spLocks noGrp="1" noRot="1" noChangeAspect="1" noChangeArrowheads="1" noTextEdit="1"/>
          </p:cNvSpPr>
          <p:nvPr>
            <p:ph type="sldImg"/>
          </p:nvPr>
        </p:nvSpPr>
        <p:spPr>
          <a:xfrm>
            <a:off x="1156977" y="685488"/>
            <a:ext cx="4547152" cy="3429000"/>
          </a:xfrm>
          <a:ln/>
        </p:spPr>
      </p:sp>
      <p:sp>
        <p:nvSpPr>
          <p:cNvPr id="583683" name="TextBox 1"/>
          <p:cNvSpPr txBox="1">
            <a:spLocks noChangeArrowheads="1"/>
          </p:cNvSpPr>
          <p:nvPr/>
        </p:nvSpPr>
        <p:spPr bwMode="auto">
          <a:xfrm>
            <a:off x="857250" y="4347147"/>
            <a:ext cx="4696239" cy="1383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spAutoFit/>
          </a:bodyPr>
          <a:lstStyle>
            <a:lvl1pPr eaLnBrk="0" hangingPunct="0">
              <a:defRPr sz="3200" b="1">
                <a:solidFill>
                  <a:srgbClr val="FFFFFF"/>
                </a:solidFill>
                <a:latin typeface="Arial" charset="0"/>
                <a:ea typeface="ＭＳ Ｐゴシック" charset="0"/>
                <a:cs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0"/>
              </a:spcBef>
              <a:spcAft>
                <a:spcPct val="0"/>
              </a:spcAft>
            </a:pPr>
            <a:r>
              <a:rPr lang="en-US" sz="1200" dirty="0">
                <a:solidFill>
                  <a:prstClr val="black"/>
                </a:solidFill>
                <a:latin typeface="Times New Roman" pitchFamily="18" charset="0"/>
                <a:cs typeface="Times New Roman" pitchFamily="18" charset="0"/>
              </a:rPr>
              <a:t>Instructor Notes</a:t>
            </a:r>
            <a:endParaRPr lang="en-US" sz="1200" b="0" dirty="0">
              <a:solidFill>
                <a:prstClr val="black"/>
              </a:solidFill>
              <a:latin typeface="Times New Roman" pitchFamily="18" charset="0"/>
              <a:cs typeface="Times New Roman" pitchFamily="18" charset="0"/>
            </a:endParaRPr>
          </a:p>
          <a:p>
            <a:pPr marL="168244" indent="-168244" eaLnBrk="1" fontAlgn="base" hangingPunct="1">
              <a:spcBef>
                <a:spcPct val="0"/>
              </a:spcBef>
              <a:spcAft>
                <a:spcPct val="0"/>
              </a:spcAft>
              <a:buFont typeface="Arial" pitchFamily="34" charset="0"/>
              <a:buChar char="•"/>
            </a:pPr>
            <a:r>
              <a:rPr lang="en-US" sz="1200" b="0" dirty="0">
                <a:solidFill>
                  <a:prstClr val="black"/>
                </a:solidFill>
                <a:latin typeface="Times New Roman" pitchFamily="18" charset="0"/>
                <a:cs typeface="Times New Roman" pitchFamily="18" charset="0"/>
              </a:rPr>
              <a:t>If a person has diarrhea or vomits in the operation, these spills must be cleaned up the correct way. Vomit and diarrhea can carry Norovirus, which is highly contagious. Correct cleanup can prevent food from becoming contaminated. It will also keep others from getting sick. The way you clean up these substances is different from the way you clean other items in the operation. </a:t>
            </a:r>
          </a:p>
        </p:txBody>
      </p:sp>
    </p:spTree>
    <p:extLst>
      <p:ext uri="{BB962C8B-B14F-4D97-AF65-F5344CB8AC3E}">
        <p14:creationId xmlns:p14="http://schemas.microsoft.com/office/powerpoint/2010/main" val="141313875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934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66EA0B2A-1970-484B-AB02-20695AD22143}" type="slidenum">
              <a:rPr lang="en-US" sz="1200" b="0">
                <a:solidFill>
                  <a:prstClr val="black"/>
                </a:solidFill>
              </a:rPr>
              <a:pPr eaLnBrk="1" hangingPunct="1">
                <a:defRPr/>
              </a:pPr>
              <a:t>54</a:t>
            </a:fld>
            <a:endParaRPr lang="en-US" sz="1200" b="0" dirty="0">
              <a:solidFill>
                <a:prstClr val="black"/>
              </a:solidFill>
            </a:endParaRPr>
          </a:p>
        </p:txBody>
      </p:sp>
      <p:sp>
        <p:nvSpPr>
          <p:cNvPr id="569347" name="Rectangle 2"/>
          <p:cNvSpPr>
            <a:spLocks noGrp="1" noRot="1" noChangeAspect="1" noChangeArrowheads="1" noTextEdit="1"/>
          </p:cNvSpPr>
          <p:nvPr>
            <p:ph type="sldImg"/>
          </p:nvPr>
        </p:nvSpPr>
        <p:spPr>
          <a:xfrm>
            <a:off x="1156977" y="685488"/>
            <a:ext cx="4547152" cy="3429000"/>
          </a:xfrm>
          <a:ln/>
        </p:spPr>
      </p:sp>
      <p:sp>
        <p:nvSpPr>
          <p:cNvPr id="2" name="TextBox 1"/>
          <p:cNvSpPr txBox="1"/>
          <p:nvPr/>
        </p:nvSpPr>
        <p:spPr>
          <a:xfrm>
            <a:off x="857250" y="4347148"/>
            <a:ext cx="5031685" cy="3229927"/>
          </a:xfrm>
          <a:prstGeom prst="rect">
            <a:avLst/>
          </a:prstGeom>
          <a:noFill/>
        </p:spPr>
        <p:txBody>
          <a:bodyPr wrap="square" lIns="89730" tIns="44865" rIns="89730" bIns="44865">
            <a:spAutoFit/>
          </a:bodyPr>
          <a:lstStyle/>
          <a:p>
            <a:pPr fontAlgn="base">
              <a:spcBef>
                <a:spcPct val="0"/>
              </a:spcBef>
              <a:spcAft>
                <a:spcPct val="0"/>
              </a:spcAft>
              <a:defRPr/>
            </a:pPr>
            <a:r>
              <a:rPr lang="en-US" sz="1200" b="1" dirty="0">
                <a:solidFill>
                  <a:prstClr val="black"/>
                </a:solidFill>
                <a:latin typeface="Times New Roman" pitchFamily="18" charset="0"/>
                <a:cs typeface="Times New Roman" pitchFamily="18" charset="0"/>
              </a:rPr>
              <a:t>Instructor Notes</a:t>
            </a:r>
            <a:endParaRPr lang="en-US" sz="1200" dirty="0">
              <a:solidFill>
                <a:prstClr val="black"/>
              </a:solidFill>
              <a:latin typeface="Times New Roman" pitchFamily="18" charset="0"/>
              <a:cs typeface="Times New Roman" pitchFamily="18" charset="0"/>
            </a:endParaRPr>
          </a:p>
          <a:p>
            <a:pPr marL="168244" indent="-168244" fontAlgn="base">
              <a:spcBef>
                <a:spcPct val="0"/>
              </a:spcBef>
              <a:spcAft>
                <a:spcPct val="0"/>
              </a:spcAft>
              <a:buFont typeface="Arial" pitchFamily="34" charset="0"/>
              <a:buChar char="•"/>
              <a:defRPr/>
            </a:pPr>
            <a:r>
              <a:rPr lang="en-US" sz="1200" dirty="0">
                <a:solidFill>
                  <a:prstClr val="black"/>
                </a:solidFill>
                <a:latin typeface="Times New Roman" pitchFamily="18" charset="0"/>
                <a:cs typeface="Times New Roman" pitchFamily="18" charset="0"/>
              </a:rPr>
              <a:t>There are several things to think about when developing a plan for cleaning up vomit and diarrhea.</a:t>
            </a:r>
          </a:p>
          <a:p>
            <a:pPr marL="168244" indent="-168244" fontAlgn="base">
              <a:spcBef>
                <a:spcPct val="0"/>
              </a:spcBef>
              <a:spcAft>
                <a:spcPct val="0"/>
              </a:spcAft>
              <a:buFont typeface="Arial" pitchFamily="34" charset="0"/>
              <a:buChar char="•"/>
              <a:defRPr/>
            </a:pPr>
            <a:r>
              <a:rPr lang="en-US" sz="1200" dirty="0">
                <a:solidFill>
                  <a:prstClr val="black"/>
                </a:solidFill>
                <a:latin typeface="Times New Roman" pitchFamily="18" charset="0"/>
                <a:cs typeface="Times New Roman" pitchFamily="18" charset="0"/>
              </a:rPr>
              <a:t>How you will contain liquid and airborne substances, and remove</a:t>
            </a:r>
          </a:p>
          <a:p>
            <a:pPr marL="168244" indent="-168244" fontAlgn="base">
              <a:spcBef>
                <a:spcPct val="0"/>
              </a:spcBef>
              <a:spcAft>
                <a:spcPct val="0"/>
              </a:spcAft>
              <a:buFont typeface="Arial" pitchFamily="34" charset="0"/>
              <a:buChar char="•"/>
              <a:defRPr/>
            </a:pPr>
            <a:r>
              <a:rPr lang="en-US" sz="1200" dirty="0">
                <a:solidFill>
                  <a:prstClr val="black"/>
                </a:solidFill>
                <a:latin typeface="Times New Roman" pitchFamily="18" charset="0"/>
                <a:cs typeface="Times New Roman" pitchFamily="18" charset="0"/>
              </a:rPr>
              <a:t>them from the operation</a:t>
            </a:r>
          </a:p>
          <a:p>
            <a:pPr marL="168244" indent="-168244" fontAlgn="base">
              <a:spcBef>
                <a:spcPct val="0"/>
              </a:spcBef>
              <a:spcAft>
                <a:spcPct val="0"/>
              </a:spcAft>
              <a:buFont typeface="Arial" pitchFamily="34" charset="0"/>
              <a:buChar char="•"/>
              <a:defRPr/>
            </a:pPr>
            <a:r>
              <a:rPr lang="en-US" sz="1200" dirty="0">
                <a:solidFill>
                  <a:prstClr val="black"/>
                </a:solidFill>
                <a:latin typeface="Times New Roman" pitchFamily="18" charset="0"/>
                <a:cs typeface="Times New Roman" pitchFamily="18" charset="0"/>
              </a:rPr>
              <a:t>How you will clean, sanitize, and disinfect surfaces</a:t>
            </a:r>
          </a:p>
          <a:p>
            <a:pPr marL="168244" indent="-168244" fontAlgn="base">
              <a:spcBef>
                <a:spcPct val="0"/>
              </a:spcBef>
              <a:spcAft>
                <a:spcPct val="0"/>
              </a:spcAft>
              <a:buFont typeface="Arial" pitchFamily="34" charset="0"/>
              <a:buChar char="•"/>
              <a:defRPr/>
            </a:pPr>
            <a:r>
              <a:rPr lang="en-US" sz="1200" dirty="0">
                <a:solidFill>
                  <a:prstClr val="black"/>
                </a:solidFill>
                <a:latin typeface="Times New Roman" pitchFamily="18" charset="0"/>
                <a:cs typeface="Times New Roman" pitchFamily="18" charset="0"/>
              </a:rPr>
              <a:t>When to throw away food that may have been contaminated</a:t>
            </a:r>
          </a:p>
          <a:p>
            <a:pPr marL="168244" indent="-168244" fontAlgn="base">
              <a:spcBef>
                <a:spcPct val="0"/>
              </a:spcBef>
              <a:spcAft>
                <a:spcPct val="0"/>
              </a:spcAft>
              <a:buFont typeface="Arial" pitchFamily="34" charset="0"/>
              <a:buChar char="•"/>
              <a:defRPr/>
            </a:pPr>
            <a:r>
              <a:rPr lang="en-US" sz="1200" dirty="0">
                <a:solidFill>
                  <a:prstClr val="black"/>
                </a:solidFill>
                <a:latin typeface="Times New Roman" pitchFamily="18" charset="0"/>
                <a:cs typeface="Times New Roman" pitchFamily="18" charset="0"/>
              </a:rPr>
              <a:t>What equipment is needed to clean up these substances, and how it will be cleaned and disinfected after use</a:t>
            </a:r>
          </a:p>
          <a:p>
            <a:pPr marL="168244" indent="-168244" fontAlgn="base">
              <a:spcBef>
                <a:spcPct val="0"/>
              </a:spcBef>
              <a:spcAft>
                <a:spcPct val="0"/>
              </a:spcAft>
              <a:buFont typeface="Arial" pitchFamily="34" charset="0"/>
              <a:buChar char="•"/>
              <a:defRPr/>
            </a:pPr>
            <a:r>
              <a:rPr lang="en-US" sz="1200" dirty="0">
                <a:solidFill>
                  <a:prstClr val="black"/>
                </a:solidFill>
                <a:latin typeface="Times New Roman" pitchFamily="18" charset="0"/>
                <a:cs typeface="Times New Roman" pitchFamily="18" charset="0"/>
              </a:rPr>
              <a:t>When a food handler must wear personal protective equipment</a:t>
            </a:r>
          </a:p>
          <a:p>
            <a:pPr marL="168244" indent="-168244" fontAlgn="base">
              <a:spcBef>
                <a:spcPct val="0"/>
              </a:spcBef>
              <a:spcAft>
                <a:spcPct val="0"/>
              </a:spcAft>
              <a:buFont typeface="Arial" pitchFamily="34" charset="0"/>
              <a:buChar char="•"/>
              <a:defRPr/>
            </a:pPr>
            <a:r>
              <a:rPr lang="en-US" sz="1200" dirty="0">
                <a:solidFill>
                  <a:prstClr val="black"/>
                </a:solidFill>
                <a:latin typeface="Times New Roman" pitchFamily="18" charset="0"/>
                <a:cs typeface="Times New Roman" pitchFamily="18" charset="0"/>
              </a:rPr>
              <a:t>How staff will be notified of the correct procedures for</a:t>
            </a:r>
          </a:p>
          <a:p>
            <a:pPr marL="168244" indent="-168244" fontAlgn="base">
              <a:spcBef>
                <a:spcPct val="0"/>
              </a:spcBef>
              <a:spcAft>
                <a:spcPct val="0"/>
              </a:spcAft>
              <a:buFont typeface="Arial" pitchFamily="34" charset="0"/>
              <a:buChar char="•"/>
              <a:defRPr/>
            </a:pPr>
            <a:r>
              <a:rPr lang="en-US" sz="1200" dirty="0">
                <a:solidFill>
                  <a:prstClr val="black"/>
                </a:solidFill>
                <a:latin typeface="Times New Roman" pitchFamily="18" charset="0"/>
                <a:cs typeface="Times New Roman" pitchFamily="18" charset="0"/>
              </a:rPr>
              <a:t>containing, cleaning, and disinfecting these substances</a:t>
            </a:r>
          </a:p>
          <a:p>
            <a:pPr marL="168244" indent="-168244" fontAlgn="base">
              <a:spcBef>
                <a:spcPct val="0"/>
              </a:spcBef>
              <a:spcAft>
                <a:spcPct val="0"/>
              </a:spcAft>
              <a:buFont typeface="Arial" pitchFamily="34" charset="0"/>
              <a:buChar char="•"/>
              <a:defRPr/>
            </a:pPr>
            <a:r>
              <a:rPr lang="en-US" sz="1200" dirty="0">
                <a:solidFill>
                  <a:prstClr val="black"/>
                </a:solidFill>
                <a:latin typeface="Times New Roman" pitchFamily="18" charset="0"/>
                <a:cs typeface="Times New Roman" pitchFamily="18" charset="0"/>
              </a:rPr>
              <a:t>How to segregate contaminated areas from other areas</a:t>
            </a:r>
          </a:p>
          <a:p>
            <a:pPr marL="168244" indent="-168244" fontAlgn="base">
              <a:spcBef>
                <a:spcPct val="0"/>
              </a:spcBef>
              <a:spcAft>
                <a:spcPct val="0"/>
              </a:spcAft>
              <a:buFont typeface="Arial" pitchFamily="34" charset="0"/>
              <a:buChar char="•"/>
              <a:defRPr/>
            </a:pPr>
            <a:r>
              <a:rPr lang="en-US" sz="1200" dirty="0">
                <a:solidFill>
                  <a:prstClr val="black"/>
                </a:solidFill>
                <a:latin typeface="Times New Roman" pitchFamily="18" charset="0"/>
                <a:cs typeface="Times New Roman" pitchFamily="18" charset="0"/>
              </a:rPr>
              <a:t>When staff must be restricted from working with or around food</a:t>
            </a:r>
          </a:p>
          <a:p>
            <a:pPr marL="168244" indent="-168244" fontAlgn="base">
              <a:spcBef>
                <a:spcPct val="0"/>
              </a:spcBef>
              <a:spcAft>
                <a:spcPct val="0"/>
              </a:spcAft>
              <a:buFont typeface="Arial" pitchFamily="34" charset="0"/>
              <a:buChar char="•"/>
              <a:defRPr/>
            </a:pPr>
            <a:r>
              <a:rPr lang="en-US" sz="1200" dirty="0">
                <a:solidFill>
                  <a:prstClr val="black"/>
                </a:solidFill>
                <a:latin typeface="Times New Roman" pitchFamily="18" charset="0"/>
                <a:cs typeface="Times New Roman" pitchFamily="18" charset="0"/>
              </a:rPr>
              <a:t>or excluded from working in the operation</a:t>
            </a:r>
          </a:p>
          <a:p>
            <a:pPr marL="168244" indent="-168244" fontAlgn="base">
              <a:spcBef>
                <a:spcPct val="0"/>
              </a:spcBef>
              <a:spcAft>
                <a:spcPct val="0"/>
              </a:spcAft>
              <a:buFont typeface="Arial" pitchFamily="34" charset="0"/>
              <a:buChar char="•"/>
              <a:defRPr/>
            </a:pPr>
            <a:r>
              <a:rPr lang="en-US" sz="1200" dirty="0">
                <a:solidFill>
                  <a:prstClr val="black"/>
                </a:solidFill>
                <a:latin typeface="Times New Roman" pitchFamily="18" charset="0"/>
                <a:cs typeface="Times New Roman" pitchFamily="18" charset="0"/>
              </a:rPr>
              <a:t>How sick customers will be quickly removed from the operation</a:t>
            </a:r>
          </a:p>
          <a:p>
            <a:pPr marL="168244" indent="-168244" fontAlgn="base">
              <a:spcBef>
                <a:spcPct val="0"/>
              </a:spcBef>
              <a:spcAft>
                <a:spcPct val="0"/>
              </a:spcAft>
              <a:buFont typeface="Arial" pitchFamily="34" charset="0"/>
              <a:buChar char="•"/>
              <a:defRPr/>
            </a:pPr>
            <a:r>
              <a:rPr lang="en-US" sz="1200" dirty="0">
                <a:solidFill>
                  <a:prstClr val="black"/>
                </a:solidFill>
                <a:latin typeface="Times New Roman" pitchFamily="18" charset="0"/>
                <a:cs typeface="Times New Roman" pitchFamily="18" charset="0"/>
              </a:rPr>
              <a:t>How the cleaning plan will be implemented</a:t>
            </a:r>
          </a:p>
        </p:txBody>
      </p:sp>
    </p:spTree>
    <p:extLst>
      <p:ext uri="{BB962C8B-B14F-4D97-AF65-F5344CB8AC3E}">
        <p14:creationId xmlns:p14="http://schemas.microsoft.com/office/powerpoint/2010/main" val="163030963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037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5FA38BA6-C73F-BF49-8A2C-5A0F9DFF3AA6}" type="slidenum">
              <a:rPr lang="en-US" sz="1200" b="0">
                <a:solidFill>
                  <a:prstClr val="black"/>
                </a:solidFill>
              </a:rPr>
              <a:pPr eaLnBrk="1" hangingPunct="1">
                <a:defRPr/>
              </a:pPr>
              <a:t>55</a:t>
            </a:fld>
            <a:endParaRPr lang="en-US" sz="1200" b="0" dirty="0">
              <a:solidFill>
                <a:prstClr val="black"/>
              </a:solidFill>
            </a:endParaRPr>
          </a:p>
        </p:txBody>
      </p:sp>
      <p:sp>
        <p:nvSpPr>
          <p:cNvPr id="570371" name="Rectangle 2"/>
          <p:cNvSpPr>
            <a:spLocks noGrp="1" noRot="1" noChangeAspect="1" noChangeArrowheads="1" noTextEdit="1"/>
          </p:cNvSpPr>
          <p:nvPr>
            <p:ph type="sldImg"/>
          </p:nvPr>
        </p:nvSpPr>
        <p:spPr>
          <a:xfrm>
            <a:off x="1156977" y="685488"/>
            <a:ext cx="4547152" cy="3429000"/>
          </a:xfrm>
          <a:ln/>
        </p:spPr>
      </p:sp>
      <p:sp>
        <p:nvSpPr>
          <p:cNvPr id="587779" name="TextBox 1"/>
          <p:cNvSpPr txBox="1">
            <a:spLocks noChangeArrowheads="1"/>
          </p:cNvSpPr>
          <p:nvPr/>
        </p:nvSpPr>
        <p:spPr bwMode="auto">
          <a:xfrm>
            <a:off x="857250" y="4347147"/>
            <a:ext cx="5031685" cy="4153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9730" tIns="44865" rIns="89730" bIns="44865">
            <a:spAutoFit/>
          </a:bodyPr>
          <a:lstStyle>
            <a:lvl1pPr eaLnBrk="0" hangingPunct="0">
              <a:defRPr sz="3200" b="1">
                <a:solidFill>
                  <a:srgbClr val="FFFFFF"/>
                </a:solidFill>
                <a:latin typeface="Arial" charset="0"/>
                <a:ea typeface="ＭＳ Ｐゴシック" charset="0"/>
                <a:cs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0"/>
              </a:spcBef>
              <a:spcAft>
                <a:spcPct val="0"/>
              </a:spcAft>
            </a:pPr>
            <a:r>
              <a:rPr lang="en-US" sz="1200" dirty="0">
                <a:solidFill>
                  <a:prstClr val="black"/>
                </a:solidFill>
                <a:latin typeface="Times New Roman" pitchFamily="18" charset="0"/>
                <a:cs typeface="Times New Roman" pitchFamily="18" charset="0"/>
              </a:rPr>
              <a:t>Instructor Notes</a:t>
            </a:r>
            <a:endParaRPr lang="en-US" sz="1200" b="0" dirty="0">
              <a:solidFill>
                <a:prstClr val="black"/>
              </a:solidFill>
              <a:latin typeface="Times New Roman" pitchFamily="18" charset="0"/>
              <a:cs typeface="Times New Roman" pitchFamily="18" charset="0"/>
            </a:endParaRPr>
          </a:p>
          <a:p>
            <a:pPr marL="168244" indent="-168244" eaLnBrk="1" fontAlgn="base" hangingPunct="1">
              <a:spcBef>
                <a:spcPct val="0"/>
              </a:spcBef>
              <a:spcAft>
                <a:spcPct val="0"/>
              </a:spcAft>
              <a:buFont typeface="Arial" pitchFamily="34" charset="0"/>
              <a:buChar char="•"/>
            </a:pPr>
            <a:r>
              <a:rPr lang="en-US" sz="1200" b="0" dirty="0">
                <a:solidFill>
                  <a:prstClr val="black"/>
                </a:solidFill>
                <a:latin typeface="Times New Roman" pitchFamily="18" charset="0"/>
                <a:cs typeface="Times New Roman" pitchFamily="18" charset="0"/>
              </a:rPr>
              <a:t>If a person has diarrhea or vomits in the operation, these spills must be cleaned up the correct way. Vomit and diarrhea can carry Norovirus, which is highly contagious. Correct cleanup can prevent food from becoming contaminated. It will also keep others from getting sick. The way you clean up these substances is different from the way you clean other items in the operation. There are several things to think about when developing a plan for cleaning up vomit and diarrhea.</a:t>
            </a:r>
          </a:p>
          <a:p>
            <a:pPr marL="168244" indent="-168244" eaLnBrk="1" fontAlgn="base" hangingPunct="1">
              <a:spcBef>
                <a:spcPct val="0"/>
              </a:spcBef>
              <a:spcAft>
                <a:spcPct val="0"/>
              </a:spcAft>
              <a:buFont typeface="Arial" pitchFamily="34" charset="0"/>
              <a:buChar char="•"/>
            </a:pPr>
            <a:r>
              <a:rPr lang="en-US" sz="1200" b="0" dirty="0">
                <a:solidFill>
                  <a:prstClr val="black"/>
                </a:solidFill>
                <a:latin typeface="Times New Roman" pitchFamily="18" charset="0"/>
                <a:cs typeface="Times New Roman" pitchFamily="18" charset="0"/>
              </a:rPr>
              <a:t>How you will contain liquid and airborne substances, and remove</a:t>
            </a:r>
          </a:p>
          <a:p>
            <a:pPr marL="168244" indent="-168244" eaLnBrk="1" fontAlgn="base" hangingPunct="1">
              <a:spcBef>
                <a:spcPct val="0"/>
              </a:spcBef>
              <a:spcAft>
                <a:spcPct val="0"/>
              </a:spcAft>
              <a:buFont typeface="Arial" pitchFamily="34" charset="0"/>
              <a:buChar char="•"/>
            </a:pPr>
            <a:r>
              <a:rPr lang="en-US" sz="1200" b="0" dirty="0">
                <a:solidFill>
                  <a:prstClr val="black"/>
                </a:solidFill>
                <a:latin typeface="Times New Roman" pitchFamily="18" charset="0"/>
                <a:cs typeface="Times New Roman" pitchFamily="18" charset="0"/>
              </a:rPr>
              <a:t>them from the operation</a:t>
            </a:r>
          </a:p>
          <a:p>
            <a:pPr marL="168244" indent="-168244" eaLnBrk="1" fontAlgn="base" hangingPunct="1">
              <a:spcBef>
                <a:spcPct val="0"/>
              </a:spcBef>
              <a:spcAft>
                <a:spcPct val="0"/>
              </a:spcAft>
              <a:buFont typeface="Arial" pitchFamily="34" charset="0"/>
              <a:buChar char="•"/>
            </a:pPr>
            <a:r>
              <a:rPr lang="en-US" sz="1200" b="0" dirty="0">
                <a:solidFill>
                  <a:prstClr val="black"/>
                </a:solidFill>
                <a:latin typeface="Times New Roman" pitchFamily="18" charset="0"/>
                <a:cs typeface="Times New Roman" pitchFamily="18" charset="0"/>
              </a:rPr>
              <a:t>How you will clean, sanitize, and disinfect surfaces</a:t>
            </a:r>
          </a:p>
          <a:p>
            <a:pPr marL="168244" indent="-168244" eaLnBrk="1" fontAlgn="base" hangingPunct="1">
              <a:spcBef>
                <a:spcPct val="0"/>
              </a:spcBef>
              <a:spcAft>
                <a:spcPct val="0"/>
              </a:spcAft>
              <a:buFont typeface="Arial" pitchFamily="34" charset="0"/>
              <a:buChar char="•"/>
            </a:pPr>
            <a:r>
              <a:rPr lang="en-US" sz="1200" b="0" dirty="0">
                <a:solidFill>
                  <a:prstClr val="black"/>
                </a:solidFill>
                <a:latin typeface="Times New Roman" pitchFamily="18" charset="0"/>
                <a:cs typeface="Times New Roman" pitchFamily="18" charset="0"/>
              </a:rPr>
              <a:t>When to throw away food that may have been contaminated</a:t>
            </a:r>
          </a:p>
          <a:p>
            <a:pPr marL="168244" indent="-168244" eaLnBrk="1" fontAlgn="base" hangingPunct="1">
              <a:spcBef>
                <a:spcPct val="0"/>
              </a:spcBef>
              <a:spcAft>
                <a:spcPct val="0"/>
              </a:spcAft>
              <a:buFont typeface="Arial" pitchFamily="34" charset="0"/>
              <a:buChar char="•"/>
            </a:pPr>
            <a:r>
              <a:rPr lang="en-US" sz="1200" b="0" dirty="0">
                <a:solidFill>
                  <a:prstClr val="black"/>
                </a:solidFill>
                <a:latin typeface="Times New Roman" pitchFamily="18" charset="0"/>
                <a:cs typeface="Times New Roman" pitchFamily="18" charset="0"/>
              </a:rPr>
              <a:t>What equipment is needed to clean up these substances, and how it will be cleaned and disinfected after use</a:t>
            </a:r>
          </a:p>
          <a:p>
            <a:pPr marL="168244" indent="-168244" eaLnBrk="1" fontAlgn="base" hangingPunct="1">
              <a:spcBef>
                <a:spcPct val="0"/>
              </a:spcBef>
              <a:spcAft>
                <a:spcPct val="0"/>
              </a:spcAft>
              <a:buFont typeface="Arial" pitchFamily="34" charset="0"/>
              <a:buChar char="•"/>
            </a:pPr>
            <a:r>
              <a:rPr lang="en-US" sz="1200" b="0" dirty="0">
                <a:solidFill>
                  <a:prstClr val="black"/>
                </a:solidFill>
                <a:latin typeface="Times New Roman" pitchFamily="18" charset="0"/>
                <a:cs typeface="Times New Roman" pitchFamily="18" charset="0"/>
              </a:rPr>
              <a:t>When a food handler must wear personal protective equipment</a:t>
            </a:r>
          </a:p>
          <a:p>
            <a:pPr marL="168244" indent="-168244" eaLnBrk="1" fontAlgn="base" hangingPunct="1">
              <a:spcBef>
                <a:spcPct val="0"/>
              </a:spcBef>
              <a:spcAft>
                <a:spcPct val="0"/>
              </a:spcAft>
              <a:buFont typeface="Arial" pitchFamily="34" charset="0"/>
              <a:buChar char="•"/>
            </a:pPr>
            <a:r>
              <a:rPr lang="en-US" sz="1200" b="0" dirty="0">
                <a:solidFill>
                  <a:prstClr val="black"/>
                </a:solidFill>
                <a:latin typeface="Times New Roman" pitchFamily="18" charset="0"/>
                <a:cs typeface="Times New Roman" pitchFamily="18" charset="0"/>
              </a:rPr>
              <a:t>How staff will be notified of the correct procedures for</a:t>
            </a:r>
          </a:p>
          <a:p>
            <a:pPr marL="168244" indent="-168244" eaLnBrk="1" fontAlgn="base" hangingPunct="1">
              <a:spcBef>
                <a:spcPct val="0"/>
              </a:spcBef>
              <a:spcAft>
                <a:spcPct val="0"/>
              </a:spcAft>
              <a:buFont typeface="Arial" pitchFamily="34" charset="0"/>
              <a:buChar char="•"/>
            </a:pPr>
            <a:r>
              <a:rPr lang="en-US" sz="1200" b="0" dirty="0">
                <a:solidFill>
                  <a:prstClr val="black"/>
                </a:solidFill>
                <a:latin typeface="Times New Roman" pitchFamily="18" charset="0"/>
                <a:cs typeface="Times New Roman" pitchFamily="18" charset="0"/>
              </a:rPr>
              <a:t>containing, cleaning, and disinfecting these substances</a:t>
            </a:r>
          </a:p>
          <a:p>
            <a:pPr marL="168244" indent="-168244" eaLnBrk="1" fontAlgn="base" hangingPunct="1">
              <a:spcBef>
                <a:spcPct val="0"/>
              </a:spcBef>
              <a:spcAft>
                <a:spcPct val="0"/>
              </a:spcAft>
              <a:buFont typeface="Arial" pitchFamily="34" charset="0"/>
              <a:buChar char="•"/>
            </a:pPr>
            <a:r>
              <a:rPr lang="en-US" sz="1200" b="0" dirty="0">
                <a:solidFill>
                  <a:prstClr val="black"/>
                </a:solidFill>
                <a:latin typeface="Times New Roman" pitchFamily="18" charset="0"/>
                <a:cs typeface="Times New Roman" pitchFamily="18" charset="0"/>
              </a:rPr>
              <a:t>How to segregate contaminated areas from other areas</a:t>
            </a:r>
          </a:p>
          <a:p>
            <a:pPr marL="168244" indent="-168244" eaLnBrk="1" fontAlgn="base" hangingPunct="1">
              <a:spcBef>
                <a:spcPct val="0"/>
              </a:spcBef>
              <a:spcAft>
                <a:spcPct val="0"/>
              </a:spcAft>
              <a:buFont typeface="Arial" pitchFamily="34" charset="0"/>
              <a:buChar char="•"/>
            </a:pPr>
            <a:r>
              <a:rPr lang="en-US" sz="1200" b="0" dirty="0">
                <a:solidFill>
                  <a:prstClr val="black"/>
                </a:solidFill>
                <a:latin typeface="Times New Roman" pitchFamily="18" charset="0"/>
                <a:cs typeface="Times New Roman" pitchFamily="18" charset="0"/>
              </a:rPr>
              <a:t>When staff must be restricted from working with or around food</a:t>
            </a:r>
          </a:p>
          <a:p>
            <a:pPr marL="168244" indent="-168244" eaLnBrk="1" fontAlgn="base" hangingPunct="1">
              <a:spcBef>
                <a:spcPct val="0"/>
              </a:spcBef>
              <a:spcAft>
                <a:spcPct val="0"/>
              </a:spcAft>
              <a:buFont typeface="Arial" pitchFamily="34" charset="0"/>
              <a:buChar char="•"/>
            </a:pPr>
            <a:r>
              <a:rPr lang="en-US" sz="1200" b="0" dirty="0">
                <a:solidFill>
                  <a:prstClr val="black"/>
                </a:solidFill>
                <a:latin typeface="Times New Roman" pitchFamily="18" charset="0"/>
                <a:cs typeface="Times New Roman" pitchFamily="18" charset="0"/>
              </a:rPr>
              <a:t>or excluded from working in the operation</a:t>
            </a:r>
          </a:p>
          <a:p>
            <a:pPr marL="168244" indent="-168244" eaLnBrk="1" fontAlgn="base" hangingPunct="1">
              <a:spcBef>
                <a:spcPct val="0"/>
              </a:spcBef>
              <a:spcAft>
                <a:spcPct val="0"/>
              </a:spcAft>
              <a:buFont typeface="Arial" pitchFamily="34" charset="0"/>
              <a:buChar char="•"/>
            </a:pPr>
            <a:r>
              <a:rPr lang="en-US" sz="1200" b="0" dirty="0">
                <a:solidFill>
                  <a:prstClr val="black"/>
                </a:solidFill>
                <a:latin typeface="Times New Roman" pitchFamily="18" charset="0"/>
                <a:cs typeface="Times New Roman" pitchFamily="18" charset="0"/>
              </a:rPr>
              <a:t>How sick customers will be quickly removed from the operation</a:t>
            </a:r>
          </a:p>
          <a:p>
            <a:pPr marL="168244" indent="-168244" eaLnBrk="1" fontAlgn="base" hangingPunct="1">
              <a:spcBef>
                <a:spcPct val="0"/>
              </a:spcBef>
              <a:spcAft>
                <a:spcPct val="0"/>
              </a:spcAft>
              <a:buFont typeface="Arial" pitchFamily="34" charset="0"/>
              <a:buChar char="•"/>
            </a:pPr>
            <a:r>
              <a:rPr lang="en-US" sz="1200" b="0" dirty="0">
                <a:solidFill>
                  <a:prstClr val="black"/>
                </a:solidFill>
                <a:latin typeface="Times New Roman" pitchFamily="18" charset="0"/>
                <a:cs typeface="Times New Roman" pitchFamily="18" charset="0"/>
              </a:rPr>
              <a:t>How the cleaning plan will be implemented</a:t>
            </a:r>
          </a:p>
        </p:txBody>
      </p:sp>
    </p:spTree>
    <p:extLst>
      <p:ext uri="{BB962C8B-B14F-4D97-AF65-F5344CB8AC3E}">
        <p14:creationId xmlns:p14="http://schemas.microsoft.com/office/powerpoint/2010/main" val="420169332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139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27827BC4-7AAD-B144-887E-3049BD1A3F18}" type="slidenum">
              <a:rPr lang="en-US" sz="1200" b="0">
                <a:solidFill>
                  <a:prstClr val="black"/>
                </a:solidFill>
              </a:rPr>
              <a:pPr eaLnBrk="1" hangingPunct="1">
                <a:defRPr/>
              </a:pPr>
              <a:t>56</a:t>
            </a:fld>
            <a:endParaRPr lang="en-US" sz="1200" b="0" dirty="0">
              <a:solidFill>
                <a:prstClr val="black"/>
              </a:solidFill>
            </a:endParaRPr>
          </a:p>
        </p:txBody>
      </p:sp>
      <p:sp>
        <p:nvSpPr>
          <p:cNvPr id="571395" name="Rectangle 2"/>
          <p:cNvSpPr>
            <a:spLocks noGrp="1" noRot="1" noChangeAspect="1" noChangeArrowheads="1" noTextEdit="1"/>
          </p:cNvSpPr>
          <p:nvPr>
            <p:ph type="sldImg"/>
          </p:nvPr>
        </p:nvSpPr>
        <p:spPr>
          <a:xfrm>
            <a:off x="1156977" y="685488"/>
            <a:ext cx="4547152" cy="3429000"/>
          </a:xfrm>
          <a:ln/>
        </p:spPr>
      </p:sp>
      <p:sp>
        <p:nvSpPr>
          <p:cNvPr id="571396" name="Rectangle 3"/>
          <p:cNvSpPr>
            <a:spLocks noGrp="1" noChangeArrowheads="1"/>
          </p:cNvSpPr>
          <p:nvPr>
            <p:ph type="body" idx="1"/>
          </p:nvPr>
        </p:nvSpPr>
        <p:spPr>
          <a:xfrm>
            <a:off x="857250" y="4395555"/>
            <a:ext cx="5314329" cy="4223790"/>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lIns="91821" tIns="45910" rIns="91821" bIns="45910"/>
          <a:lstStyle/>
          <a:p>
            <a:pPr marL="112163" indent="-112163">
              <a:defRPr/>
            </a:pPr>
            <a:endParaRPr lang="en-US" b="1" dirty="0">
              <a:latin typeface="Times New Roman" charset="0"/>
              <a:cs typeface="+mn-cs"/>
            </a:endParaRPr>
          </a:p>
        </p:txBody>
      </p:sp>
    </p:spTree>
    <p:extLst>
      <p:ext uri="{BB962C8B-B14F-4D97-AF65-F5344CB8AC3E}">
        <p14:creationId xmlns:p14="http://schemas.microsoft.com/office/powerpoint/2010/main" val="129560379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241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E7372821-F8EE-4A4C-BEAE-5199A9B1B6B1}" type="slidenum">
              <a:rPr lang="en-US" sz="1200" b="0">
                <a:solidFill>
                  <a:prstClr val="black"/>
                </a:solidFill>
              </a:rPr>
              <a:pPr eaLnBrk="1" hangingPunct="1">
                <a:defRPr/>
              </a:pPr>
              <a:t>57</a:t>
            </a:fld>
            <a:endParaRPr lang="en-US" sz="1200" b="0" dirty="0">
              <a:solidFill>
                <a:prstClr val="black"/>
              </a:solidFill>
            </a:endParaRPr>
          </a:p>
        </p:txBody>
      </p:sp>
      <p:sp>
        <p:nvSpPr>
          <p:cNvPr id="572419" name="Rectangle 2"/>
          <p:cNvSpPr>
            <a:spLocks noGrp="1" noRot="1" noChangeAspect="1" noChangeArrowheads="1" noTextEdit="1"/>
          </p:cNvSpPr>
          <p:nvPr>
            <p:ph type="sldImg"/>
          </p:nvPr>
        </p:nvSpPr>
        <p:spPr>
          <a:xfrm>
            <a:off x="1156977" y="685488"/>
            <a:ext cx="4547152" cy="3429000"/>
          </a:xfrm>
          <a:ln/>
        </p:spPr>
      </p:sp>
      <p:sp>
        <p:nvSpPr>
          <p:cNvPr id="2" name="Notes Placeholder 1"/>
          <p:cNvSpPr>
            <a:spLocks noGrp="1"/>
          </p:cNvSpPr>
          <p:nvPr>
            <p:ph type="body" idx="1"/>
          </p:nvPr>
        </p:nvSpPr>
        <p:spPr>
          <a:xfrm>
            <a:off x="737669" y="4392430"/>
            <a:ext cx="5486711" cy="4114488"/>
          </a:xfrm>
        </p:spPr>
        <p:txBody>
          <a:bodyPr/>
          <a:lstStyle/>
          <a:p>
            <a:pPr>
              <a:defRPr/>
            </a:pPr>
            <a:r>
              <a:rPr lang="en-US" b="1" dirty="0" smtClean="0">
                <a:ea typeface="+mn-ea"/>
                <a:cs typeface="+mn-cs"/>
              </a:rPr>
              <a:t>Instructor Notes</a:t>
            </a:r>
          </a:p>
          <a:p>
            <a:pPr marL="112163" indent="-112163">
              <a:buFontTx/>
              <a:buChar char="•"/>
              <a:defRPr/>
            </a:pPr>
            <a:r>
              <a:rPr lang="en-US" dirty="0" smtClean="0">
                <a:ea typeface="+mn-ea"/>
                <a:cs typeface="+mn-cs"/>
              </a:rPr>
              <a:t>When storing cleaning tools, consider the following:</a:t>
            </a:r>
          </a:p>
          <a:p>
            <a:pPr marL="336488" lvl="1" indent="-112163">
              <a:buFontTx/>
              <a:buChar char="•"/>
              <a:defRPr/>
            </a:pPr>
            <a:r>
              <a:rPr lang="en-US" dirty="0" smtClean="0">
                <a:ea typeface="+mn-ea"/>
              </a:rPr>
              <a:t>Air-dry towels overnight.</a:t>
            </a:r>
          </a:p>
          <a:p>
            <a:pPr marL="336488" lvl="1" indent="-112163">
              <a:buFontTx/>
              <a:buChar char="•"/>
              <a:defRPr/>
            </a:pPr>
            <a:r>
              <a:rPr lang="en-US" dirty="0" smtClean="0">
                <a:ea typeface="+mn-ea"/>
              </a:rPr>
              <a:t>Hang mops, brooms, and brushes on hooks to air-dry.</a:t>
            </a:r>
          </a:p>
          <a:p>
            <a:pPr marL="336488" lvl="1" indent="-112163">
              <a:buFontTx/>
              <a:buChar char="•"/>
              <a:defRPr/>
            </a:pPr>
            <a:r>
              <a:rPr lang="en-US" dirty="0" smtClean="0">
                <a:ea typeface="+mn-ea"/>
              </a:rPr>
              <a:t>Clean, and rinse buckets. Let them air-dry, and store them with other tools.</a:t>
            </a:r>
          </a:p>
          <a:p>
            <a:pPr>
              <a:defRPr/>
            </a:pPr>
            <a:endParaRPr lang="en-US" dirty="0">
              <a:ea typeface="+mn-ea"/>
              <a:cs typeface="+mn-cs"/>
            </a:endParaRPr>
          </a:p>
        </p:txBody>
      </p:sp>
    </p:spTree>
    <p:extLst>
      <p:ext uri="{BB962C8B-B14F-4D97-AF65-F5344CB8AC3E}">
        <p14:creationId xmlns:p14="http://schemas.microsoft.com/office/powerpoint/2010/main" val="165790993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4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0628C777-8B52-F84D-BCF1-306048C0723C}" type="slidenum">
              <a:rPr lang="en-US" sz="1200" b="0">
                <a:solidFill>
                  <a:prstClr val="black"/>
                </a:solidFill>
              </a:rPr>
              <a:pPr eaLnBrk="1" hangingPunct="1">
                <a:defRPr/>
              </a:pPr>
              <a:t>58</a:t>
            </a:fld>
            <a:endParaRPr lang="en-US" sz="1200" b="0" dirty="0">
              <a:solidFill>
                <a:prstClr val="black"/>
              </a:solidFill>
            </a:endParaRPr>
          </a:p>
        </p:txBody>
      </p:sp>
      <p:sp>
        <p:nvSpPr>
          <p:cNvPr id="573443" name="Rectangle 2"/>
          <p:cNvSpPr>
            <a:spLocks noGrp="1" noRot="1" noChangeAspect="1" noChangeArrowheads="1" noTextEdit="1"/>
          </p:cNvSpPr>
          <p:nvPr>
            <p:ph type="sldImg"/>
          </p:nvPr>
        </p:nvSpPr>
        <p:spPr>
          <a:xfrm>
            <a:off x="1156977" y="685488"/>
            <a:ext cx="4547152" cy="3429000"/>
          </a:xfrm>
          <a:ln/>
        </p:spPr>
      </p:sp>
      <p:sp>
        <p:nvSpPr>
          <p:cNvPr id="5" name="Rectangle 3"/>
          <p:cNvSpPr>
            <a:spLocks noGrp="1" noChangeArrowheads="1"/>
          </p:cNvSpPr>
          <p:nvPr>
            <p:ph type="body" idx="3"/>
          </p:nvPr>
        </p:nvSpPr>
        <p:spPr>
          <a:xfrm>
            <a:off x="857250" y="4395555"/>
            <a:ext cx="5314329" cy="4223790"/>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lIns="91821" tIns="45910" rIns="91821" bIns="45910"/>
          <a:lstStyle/>
          <a:p>
            <a:pPr marL="112163" indent="-112163">
              <a:defRPr/>
            </a:pPr>
            <a:endParaRPr lang="en-US" b="1" dirty="0">
              <a:latin typeface="Times New Roman" charset="0"/>
              <a:cs typeface="+mn-cs"/>
            </a:endParaRPr>
          </a:p>
        </p:txBody>
      </p:sp>
    </p:spTree>
    <p:extLst>
      <p:ext uri="{BB962C8B-B14F-4D97-AF65-F5344CB8AC3E}">
        <p14:creationId xmlns:p14="http://schemas.microsoft.com/office/powerpoint/2010/main" val="216910102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446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A248B779-8751-B746-BAFF-4585D510B2FE}" type="slidenum">
              <a:rPr lang="en-US" sz="1200" b="0">
                <a:solidFill>
                  <a:prstClr val="black"/>
                </a:solidFill>
              </a:rPr>
              <a:pPr eaLnBrk="1" hangingPunct="1">
                <a:defRPr/>
              </a:pPr>
              <a:t>59</a:t>
            </a:fld>
            <a:endParaRPr lang="en-US" sz="1200" b="0" dirty="0">
              <a:solidFill>
                <a:prstClr val="black"/>
              </a:solidFill>
            </a:endParaRPr>
          </a:p>
        </p:txBody>
      </p:sp>
      <p:sp>
        <p:nvSpPr>
          <p:cNvPr id="574467" name="Rectangle 2"/>
          <p:cNvSpPr>
            <a:spLocks noGrp="1" noRot="1" noChangeAspect="1" noChangeArrowheads="1" noTextEdit="1"/>
          </p:cNvSpPr>
          <p:nvPr>
            <p:ph type="sldImg"/>
          </p:nvPr>
        </p:nvSpPr>
        <p:spPr>
          <a:xfrm>
            <a:off x="1156977" y="685488"/>
            <a:ext cx="4547152" cy="3429000"/>
          </a:xfrm>
          <a:ln/>
        </p:spPr>
      </p:sp>
      <p:sp>
        <p:nvSpPr>
          <p:cNvPr id="574468" name="Rectangle 3"/>
          <p:cNvSpPr>
            <a:spLocks noGrp="1" noChangeArrowheads="1"/>
          </p:cNvSpPr>
          <p:nvPr>
            <p:ph type="body" idx="1"/>
          </p:nvPr>
        </p:nvSpPr>
        <p:spPr>
          <a:xfrm>
            <a:off x="857250" y="4395555"/>
            <a:ext cx="5485158" cy="4223790"/>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821" tIns="45910" rIns="91821" bIns="45910"/>
          <a:lstStyle/>
          <a:p>
            <a:pPr marL="112163" indent="-112163">
              <a:defRPr/>
            </a:pPr>
            <a:r>
              <a:rPr lang="en-US" b="1" dirty="0">
                <a:latin typeface="Times New Roman" charset="0"/>
                <a:cs typeface="+mn-cs"/>
              </a:rPr>
              <a:t>Instructor Notes</a:t>
            </a:r>
            <a:endParaRPr lang="en-US" dirty="0">
              <a:latin typeface="Times New Roman" charset="0"/>
              <a:cs typeface="+mn-cs"/>
            </a:endParaRPr>
          </a:p>
          <a:p>
            <a:pPr marL="112163" indent="-112163">
              <a:buFontTx/>
              <a:buChar char="•"/>
              <a:defRPr/>
            </a:pPr>
            <a:r>
              <a:rPr lang="en-US" dirty="0">
                <a:latin typeface="Times New Roman" charset="0"/>
                <a:cs typeface="+mn-cs"/>
              </a:rPr>
              <a:t>The Occupational Safety and Health Administration (OSHA) has requirements for using chemicals. OSHA requires chemical manufacturers and suppliers to provide a material safety data sheet (MSDS) for each hazardous chemical they sell.</a:t>
            </a:r>
          </a:p>
          <a:p>
            <a:pPr marL="112163" indent="-112163">
              <a:buFontTx/>
              <a:buChar char="•"/>
              <a:defRPr/>
            </a:pPr>
            <a:r>
              <a:rPr lang="en-US" dirty="0">
                <a:latin typeface="Times New Roman" charset="0"/>
                <a:cs typeface="+mn-cs"/>
              </a:rPr>
              <a:t>MSDS are often sent with the chemical shipment. You also can request them from your supplier or the manufacturer. Staff have a right to see an MSDS for any hazardous chemical they work with. Therefore, you must keep these sheets where they can be accessed.</a:t>
            </a:r>
          </a:p>
        </p:txBody>
      </p:sp>
    </p:spTree>
    <p:extLst>
      <p:ext uri="{BB962C8B-B14F-4D97-AF65-F5344CB8AC3E}">
        <p14:creationId xmlns:p14="http://schemas.microsoft.com/office/powerpoint/2010/main" val="6831525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019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A8DDBDCA-7707-C044-9E3E-49DAFDAFB977}" type="slidenum">
              <a:rPr lang="en-US" sz="1200" b="0">
                <a:solidFill>
                  <a:prstClr val="black"/>
                </a:solidFill>
              </a:rPr>
              <a:pPr eaLnBrk="1" hangingPunct="1">
                <a:defRPr/>
              </a:pPr>
              <a:t>6</a:t>
            </a:fld>
            <a:endParaRPr lang="en-US" sz="1200" b="0" dirty="0">
              <a:solidFill>
                <a:prstClr val="black"/>
              </a:solidFill>
            </a:endParaRPr>
          </a:p>
        </p:txBody>
      </p:sp>
      <p:sp>
        <p:nvSpPr>
          <p:cNvPr id="520195" name="Rectangle 2"/>
          <p:cNvSpPr>
            <a:spLocks noGrp="1" noRot="1" noChangeAspect="1" noChangeArrowheads="1" noTextEdit="1"/>
          </p:cNvSpPr>
          <p:nvPr>
            <p:ph type="sldImg"/>
          </p:nvPr>
        </p:nvSpPr>
        <p:spPr>
          <a:xfrm>
            <a:off x="1156977" y="685488"/>
            <a:ext cx="4547152" cy="3429000"/>
          </a:xfrm>
          <a:ln/>
        </p:spPr>
      </p:sp>
      <p:sp>
        <p:nvSpPr>
          <p:cNvPr id="520196" name="Rectangle 3"/>
          <p:cNvSpPr>
            <a:spLocks noGrp="1" noChangeArrowheads="1"/>
          </p:cNvSpPr>
          <p:nvPr>
            <p:ph type="body" idx="1"/>
          </p:nvPr>
        </p:nvSpPr>
        <p:spPr>
          <a:xfrm>
            <a:off x="857250" y="4395555"/>
            <a:ext cx="5314329" cy="4223790"/>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821" tIns="45910" rIns="91821" bIns="45910"/>
          <a:lstStyle/>
          <a:p>
            <a:pPr marL="112163" indent="-112163">
              <a:lnSpc>
                <a:spcPct val="80000"/>
              </a:lnSpc>
              <a:defRPr/>
            </a:pPr>
            <a:r>
              <a:rPr lang="en-US" b="1" dirty="0">
                <a:latin typeface="Times New Roman" charset="0"/>
                <a:cs typeface="+mn-cs"/>
              </a:rPr>
              <a:t>Instructor Notes</a:t>
            </a:r>
            <a:endParaRPr lang="en-US" dirty="0">
              <a:latin typeface="Times New Roman" charset="0"/>
              <a:cs typeface="+mn-cs"/>
            </a:endParaRPr>
          </a:p>
          <a:p>
            <a:pPr marL="112163" indent="-112163">
              <a:lnSpc>
                <a:spcPct val="80000"/>
              </a:lnSpc>
              <a:buFontTx/>
              <a:buChar char="•"/>
              <a:defRPr/>
            </a:pPr>
            <a:r>
              <a:rPr lang="en-US" dirty="0">
                <a:latin typeface="Times New Roman" charset="0"/>
                <a:cs typeface="+mn-cs"/>
              </a:rPr>
              <a:t>Stationary equipment should be easy to clean and easy to clean around. </a:t>
            </a:r>
          </a:p>
          <a:p>
            <a:pPr marL="112163" indent="-112163">
              <a:lnSpc>
                <a:spcPct val="80000"/>
              </a:lnSpc>
              <a:buFontTx/>
              <a:buChar char="•"/>
              <a:defRPr/>
            </a:pPr>
            <a:r>
              <a:rPr lang="en-US" dirty="0">
                <a:latin typeface="Times New Roman" charset="0"/>
                <a:cs typeface="+mn-cs"/>
              </a:rPr>
              <a:t>When installing equipment, follow the manufacturer</a:t>
            </a:r>
            <a:r>
              <a:rPr lang="ja-JP" altLang="en-US">
                <a:latin typeface="Times New Roman" charset="0"/>
                <a:cs typeface="+mn-cs"/>
              </a:rPr>
              <a:t>’</a:t>
            </a:r>
            <a:r>
              <a:rPr lang="en-US" dirty="0">
                <a:latin typeface="Times New Roman" charset="0"/>
                <a:cs typeface="+mn-cs"/>
              </a:rPr>
              <a:t>s recommendations. Also, check with your regulatory authority for requirements. </a:t>
            </a:r>
          </a:p>
          <a:p>
            <a:pPr marL="112163" indent="-112163">
              <a:defRPr/>
            </a:pPr>
            <a:endParaRPr lang="en-US" b="1" dirty="0">
              <a:latin typeface="Times New Roman" charset="0"/>
              <a:cs typeface="+mn-cs"/>
            </a:endParaRPr>
          </a:p>
        </p:txBody>
      </p:sp>
    </p:spTree>
    <p:extLst>
      <p:ext uri="{BB962C8B-B14F-4D97-AF65-F5344CB8AC3E}">
        <p14:creationId xmlns:p14="http://schemas.microsoft.com/office/powerpoint/2010/main" val="124900823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549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9BEAAA4E-EC9E-6C4A-95FC-41B671ECAF93}" type="slidenum">
              <a:rPr lang="en-US" sz="1200" b="0">
                <a:solidFill>
                  <a:prstClr val="black"/>
                </a:solidFill>
              </a:rPr>
              <a:pPr eaLnBrk="1" hangingPunct="1">
                <a:defRPr/>
              </a:pPr>
              <a:t>60</a:t>
            </a:fld>
            <a:endParaRPr lang="en-US" sz="1200" b="0" dirty="0">
              <a:solidFill>
                <a:prstClr val="black"/>
              </a:solidFill>
            </a:endParaRPr>
          </a:p>
        </p:txBody>
      </p:sp>
      <p:sp>
        <p:nvSpPr>
          <p:cNvPr id="575491" name="Rectangle 2"/>
          <p:cNvSpPr>
            <a:spLocks noGrp="1" noRot="1" noChangeAspect="1" noChangeArrowheads="1" noTextEdit="1"/>
          </p:cNvSpPr>
          <p:nvPr>
            <p:ph type="sldImg"/>
          </p:nvPr>
        </p:nvSpPr>
        <p:spPr>
          <a:xfrm>
            <a:off x="1156977" y="685488"/>
            <a:ext cx="4547152" cy="3429000"/>
          </a:xfrm>
          <a:ln/>
        </p:spPr>
      </p:sp>
      <p:sp>
        <p:nvSpPr>
          <p:cNvPr id="4" name="Rectangle 3"/>
          <p:cNvSpPr>
            <a:spLocks noGrp="1" noChangeArrowheads="1"/>
          </p:cNvSpPr>
          <p:nvPr>
            <p:ph type="body" idx="3"/>
          </p:nvPr>
        </p:nvSpPr>
        <p:spPr>
          <a:xfrm>
            <a:off x="857250" y="4395555"/>
            <a:ext cx="5314329" cy="4223790"/>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lIns="91821" tIns="45910" rIns="91821" bIns="45910"/>
          <a:lstStyle/>
          <a:p>
            <a:pPr marL="112163" indent="-112163">
              <a:defRPr/>
            </a:pPr>
            <a:endParaRPr lang="en-US" b="1" dirty="0">
              <a:latin typeface="Times New Roman" charset="0"/>
              <a:cs typeface="+mn-cs"/>
            </a:endParaRPr>
          </a:p>
        </p:txBody>
      </p:sp>
    </p:spTree>
    <p:extLst>
      <p:ext uri="{BB962C8B-B14F-4D97-AF65-F5344CB8AC3E}">
        <p14:creationId xmlns:p14="http://schemas.microsoft.com/office/powerpoint/2010/main" val="252992997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651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0797CD36-0AC2-6947-9F2C-F6ECCA9E20EB}" type="slidenum">
              <a:rPr lang="en-US" sz="1200" b="0">
                <a:solidFill>
                  <a:prstClr val="black"/>
                </a:solidFill>
              </a:rPr>
              <a:pPr eaLnBrk="1" hangingPunct="1">
                <a:defRPr/>
              </a:pPr>
              <a:t>61</a:t>
            </a:fld>
            <a:endParaRPr lang="en-US" sz="1200" b="0" dirty="0">
              <a:solidFill>
                <a:prstClr val="black"/>
              </a:solidFill>
            </a:endParaRPr>
          </a:p>
        </p:txBody>
      </p:sp>
      <p:sp>
        <p:nvSpPr>
          <p:cNvPr id="576515" name="Rectangle 2"/>
          <p:cNvSpPr>
            <a:spLocks noGrp="1" noRot="1" noChangeAspect="1" noChangeArrowheads="1" noTextEdit="1"/>
          </p:cNvSpPr>
          <p:nvPr>
            <p:ph type="sldImg"/>
          </p:nvPr>
        </p:nvSpPr>
        <p:spPr>
          <a:xfrm>
            <a:off x="1156977" y="685488"/>
            <a:ext cx="4547152" cy="3429000"/>
          </a:xfrm>
          <a:ln/>
        </p:spPr>
      </p:sp>
      <p:sp>
        <p:nvSpPr>
          <p:cNvPr id="576516" name="Rectangle 3"/>
          <p:cNvSpPr>
            <a:spLocks noGrp="1" noChangeArrowheads="1"/>
          </p:cNvSpPr>
          <p:nvPr>
            <p:ph type="body" idx="1"/>
          </p:nvPr>
        </p:nvSpPr>
        <p:spPr>
          <a:xfrm>
            <a:off x="857250" y="4395555"/>
            <a:ext cx="5314329" cy="4223790"/>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821" tIns="45910" rIns="91821" bIns="45910"/>
          <a:lstStyle/>
          <a:p>
            <a:pPr marL="112163" indent="-112163">
              <a:defRPr/>
            </a:pPr>
            <a:r>
              <a:rPr lang="en-US" b="1" dirty="0">
                <a:latin typeface="Times New Roman" charset="0"/>
                <a:cs typeface="+mn-cs"/>
              </a:rPr>
              <a:t>Instructor Notes</a:t>
            </a:r>
          </a:p>
          <a:p>
            <a:pPr marL="112163" indent="-112163">
              <a:buFontTx/>
              <a:buChar char="•"/>
              <a:defRPr/>
            </a:pPr>
            <a:r>
              <a:rPr lang="en-US" dirty="0">
                <a:latin typeface="Times New Roman" charset="0"/>
                <a:cs typeface="+mn-cs"/>
              </a:rPr>
              <a:t>List all cleaning jobs in one area. Or list jobs in the order they should be performed.</a:t>
            </a:r>
          </a:p>
          <a:p>
            <a:pPr marL="112163" indent="-112163">
              <a:buFontTx/>
              <a:buChar char="•"/>
              <a:defRPr/>
            </a:pPr>
            <a:r>
              <a:rPr lang="en-US" dirty="0">
                <a:latin typeface="Times New Roman" charset="0"/>
                <a:cs typeface="+mn-cs"/>
              </a:rPr>
              <a:t>Assign each cleaning task to a specific individual.</a:t>
            </a:r>
          </a:p>
          <a:p>
            <a:pPr marL="112163" indent="-112163">
              <a:buFontTx/>
              <a:buChar char="•"/>
              <a:defRPr/>
            </a:pPr>
            <a:r>
              <a:rPr lang="en-US" dirty="0">
                <a:latin typeface="Times New Roman" charset="0"/>
                <a:cs typeface="+mn-cs"/>
              </a:rPr>
              <a:t>Staff should clean and sanitize as needed. Schedule major cleaning when food will not be contaminated or service will not be affected. Schedule work shifts to allow enough time.</a:t>
            </a:r>
          </a:p>
          <a:p>
            <a:pPr marL="112163" indent="-112163">
              <a:buFontTx/>
              <a:buChar char="•"/>
              <a:defRPr/>
            </a:pPr>
            <a:r>
              <a:rPr lang="en-US" dirty="0">
                <a:latin typeface="Times New Roman" charset="0"/>
                <a:cs typeface="+mn-cs"/>
              </a:rPr>
              <a:t>Have clear, written procedures for cleaning. List cleaning tools and chemicals by name. Post cleaning instructions near the item. Always follow manufacturers</a:t>
            </a:r>
            <a:r>
              <a:rPr lang="ja-JP" altLang="en-US">
                <a:latin typeface="Times New Roman" charset="0"/>
                <a:cs typeface="+mn-cs"/>
              </a:rPr>
              <a:t>’</a:t>
            </a:r>
            <a:r>
              <a:rPr lang="en-US" dirty="0">
                <a:latin typeface="Times New Roman" charset="0"/>
                <a:cs typeface="+mn-cs"/>
              </a:rPr>
              <a:t> instructions when cleaning equipment.</a:t>
            </a:r>
          </a:p>
        </p:txBody>
      </p:sp>
    </p:spTree>
    <p:extLst>
      <p:ext uri="{BB962C8B-B14F-4D97-AF65-F5344CB8AC3E}">
        <p14:creationId xmlns:p14="http://schemas.microsoft.com/office/powerpoint/2010/main" val="173455819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753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A159F925-9E0D-4547-AF7D-096BAC526FC2}" type="slidenum">
              <a:rPr lang="en-US" sz="1200" b="0">
                <a:solidFill>
                  <a:prstClr val="black"/>
                </a:solidFill>
              </a:rPr>
              <a:pPr eaLnBrk="1" hangingPunct="1">
                <a:defRPr/>
              </a:pPr>
              <a:t>62</a:t>
            </a:fld>
            <a:endParaRPr lang="en-US" sz="1200" b="0" dirty="0">
              <a:solidFill>
                <a:prstClr val="black"/>
              </a:solidFill>
            </a:endParaRPr>
          </a:p>
        </p:txBody>
      </p:sp>
      <p:sp>
        <p:nvSpPr>
          <p:cNvPr id="577539" name="Rectangle 2"/>
          <p:cNvSpPr>
            <a:spLocks noGrp="1" noRot="1" noChangeAspect="1" noChangeArrowheads="1" noTextEdit="1"/>
          </p:cNvSpPr>
          <p:nvPr>
            <p:ph type="sldImg"/>
          </p:nvPr>
        </p:nvSpPr>
        <p:spPr>
          <a:xfrm>
            <a:off x="1156977" y="685488"/>
            <a:ext cx="4547152" cy="3429000"/>
          </a:xfrm>
          <a:ln/>
        </p:spPr>
      </p:sp>
      <p:sp>
        <p:nvSpPr>
          <p:cNvPr id="577540" name="Rectangle 3"/>
          <p:cNvSpPr>
            <a:spLocks noGrp="1" noChangeArrowheads="1"/>
          </p:cNvSpPr>
          <p:nvPr>
            <p:ph type="body" idx="1"/>
          </p:nvPr>
        </p:nvSpPr>
        <p:spPr>
          <a:xfrm>
            <a:off x="857250" y="4395555"/>
            <a:ext cx="5314329" cy="4223790"/>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lIns="91821" tIns="45910" rIns="91821" bIns="45910"/>
          <a:lstStyle/>
          <a:p>
            <a:pPr marL="112163" indent="-112163">
              <a:defRPr/>
            </a:pPr>
            <a:endParaRPr lang="en-US" b="1" dirty="0">
              <a:latin typeface="Times New Roman" charset="0"/>
              <a:cs typeface="+mn-cs"/>
            </a:endParaRPr>
          </a:p>
        </p:txBody>
      </p:sp>
    </p:spTree>
    <p:extLst>
      <p:ext uri="{BB962C8B-B14F-4D97-AF65-F5344CB8AC3E}">
        <p14:creationId xmlns:p14="http://schemas.microsoft.com/office/powerpoint/2010/main" val="32738616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121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C3A03A03-40D5-2B45-AF86-81CFF61164C2}" type="slidenum">
              <a:rPr lang="en-US" sz="1200" b="0">
                <a:solidFill>
                  <a:prstClr val="black"/>
                </a:solidFill>
              </a:rPr>
              <a:pPr eaLnBrk="1" hangingPunct="1">
                <a:defRPr/>
              </a:pPr>
              <a:t>7</a:t>
            </a:fld>
            <a:endParaRPr lang="en-US" sz="1200" b="0" dirty="0">
              <a:solidFill>
                <a:prstClr val="black"/>
              </a:solidFill>
            </a:endParaRPr>
          </a:p>
        </p:txBody>
      </p:sp>
      <p:sp>
        <p:nvSpPr>
          <p:cNvPr id="521219" name="Rectangle 2"/>
          <p:cNvSpPr>
            <a:spLocks noGrp="1" noRot="1" noChangeAspect="1" noChangeArrowheads="1" noTextEdit="1"/>
          </p:cNvSpPr>
          <p:nvPr>
            <p:ph type="sldImg"/>
          </p:nvPr>
        </p:nvSpPr>
        <p:spPr>
          <a:xfrm>
            <a:off x="1156977" y="685488"/>
            <a:ext cx="4547152" cy="3429000"/>
          </a:xfrm>
          <a:ln/>
        </p:spPr>
      </p:sp>
      <p:sp>
        <p:nvSpPr>
          <p:cNvPr id="4" name="Rectangle 3"/>
          <p:cNvSpPr>
            <a:spLocks noGrp="1" noChangeArrowheads="1"/>
          </p:cNvSpPr>
          <p:nvPr>
            <p:ph type="body" idx="3"/>
          </p:nvPr>
        </p:nvSpPr>
        <p:spPr>
          <a:xfrm>
            <a:off x="857250" y="4411169"/>
            <a:ext cx="5485158" cy="4545454"/>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lIns="91821" tIns="45910" rIns="91821" bIns="45910"/>
          <a:lstStyle/>
          <a:p>
            <a:pPr eaLnBrk="1" hangingPunct="1">
              <a:defRPr/>
            </a:pPr>
            <a:endParaRPr lang="en-US" b="1" dirty="0">
              <a:latin typeface="Times New Roman" charset="0"/>
              <a:cs typeface="+mn-cs"/>
            </a:endParaRPr>
          </a:p>
        </p:txBody>
      </p:sp>
    </p:spTree>
    <p:extLst>
      <p:ext uri="{BB962C8B-B14F-4D97-AF65-F5344CB8AC3E}">
        <p14:creationId xmlns:p14="http://schemas.microsoft.com/office/powerpoint/2010/main" val="5329824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4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57F2BA35-4A3C-E445-A566-814043F9DB9A}" type="slidenum">
              <a:rPr lang="en-US" sz="1200" b="0">
                <a:solidFill>
                  <a:prstClr val="black"/>
                </a:solidFill>
              </a:rPr>
              <a:pPr eaLnBrk="1" hangingPunct="1">
                <a:defRPr/>
              </a:pPr>
              <a:t>8</a:t>
            </a:fld>
            <a:endParaRPr lang="en-US" sz="1200" b="0" dirty="0">
              <a:solidFill>
                <a:prstClr val="black"/>
              </a:solidFill>
            </a:endParaRPr>
          </a:p>
        </p:txBody>
      </p:sp>
      <p:sp>
        <p:nvSpPr>
          <p:cNvPr id="522243" name="Rectangle 2"/>
          <p:cNvSpPr>
            <a:spLocks noGrp="1" noRot="1" noChangeAspect="1" noChangeArrowheads="1" noTextEdit="1"/>
          </p:cNvSpPr>
          <p:nvPr>
            <p:ph type="sldImg"/>
          </p:nvPr>
        </p:nvSpPr>
        <p:spPr>
          <a:ln/>
        </p:spPr>
      </p:sp>
      <p:sp>
        <p:nvSpPr>
          <p:cNvPr id="522244" name="Rectangle 3"/>
          <p:cNvSpPr>
            <a:spLocks noGrp="1" noChangeArrowheads="1"/>
          </p:cNvSpPr>
          <p:nvPr>
            <p:ph type="body" idx="1"/>
          </p:nvPr>
        </p:nvSpPr>
        <p:spPr>
          <a:xfrm>
            <a:off x="857251" y="4395555"/>
            <a:ext cx="5315882" cy="4223790"/>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094" tIns="45547" rIns="91094" bIns="45547"/>
          <a:lstStyle/>
          <a:p>
            <a:pPr marL="112163" indent="-112163">
              <a:defRPr/>
            </a:pPr>
            <a:r>
              <a:rPr lang="en-US" b="1" dirty="0">
                <a:latin typeface="Times New Roman" charset="0"/>
                <a:cs typeface="+mn-cs"/>
              </a:rPr>
              <a:t>Instructor Notes</a:t>
            </a:r>
            <a:endParaRPr lang="en-US" dirty="0">
              <a:latin typeface="Times New Roman" charset="0"/>
              <a:cs typeface="+mn-cs"/>
            </a:endParaRPr>
          </a:p>
          <a:p>
            <a:pPr marL="112163" indent="-112163">
              <a:buFontTx/>
              <a:buChar char="•"/>
              <a:defRPr/>
            </a:pPr>
            <a:r>
              <a:rPr lang="en-US" dirty="0">
                <a:latin typeface="Times New Roman" charset="0"/>
                <a:cs typeface="+mn-cs"/>
              </a:rPr>
              <a:t>Always follow the manufacturer</a:t>
            </a:r>
            <a:r>
              <a:rPr lang="ja-JP" altLang="en-US" dirty="0">
                <a:latin typeface="Times New Roman" charset="0"/>
                <a:cs typeface="+mn-cs"/>
              </a:rPr>
              <a:t>’</a:t>
            </a:r>
            <a:r>
              <a:rPr lang="en-US" dirty="0">
                <a:latin typeface="Times New Roman" charset="0"/>
                <a:cs typeface="+mn-cs"/>
              </a:rPr>
              <a:t>s instructions when installing, operating, and maintaining dishwashers.</a:t>
            </a:r>
          </a:p>
          <a:p>
            <a:pPr marL="112163" indent="-112163">
              <a:lnSpc>
                <a:spcPct val="80000"/>
              </a:lnSpc>
              <a:spcBef>
                <a:spcPct val="50000"/>
              </a:spcBef>
              <a:defRPr/>
            </a:pPr>
            <a:endParaRPr lang="en-US" dirty="0">
              <a:latin typeface="Times New Roman" charset="0"/>
              <a:cs typeface="Times New Roman" charset="0"/>
            </a:endParaRPr>
          </a:p>
        </p:txBody>
      </p:sp>
    </p:spTree>
    <p:extLst>
      <p:ext uri="{BB962C8B-B14F-4D97-AF65-F5344CB8AC3E}">
        <p14:creationId xmlns:p14="http://schemas.microsoft.com/office/powerpoint/2010/main" val="18167044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326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7BD9644D-4F33-D749-8111-E62CFE4BC79B}" type="slidenum">
              <a:rPr lang="en-US" sz="1200" b="0">
                <a:solidFill>
                  <a:prstClr val="black"/>
                </a:solidFill>
              </a:rPr>
              <a:pPr eaLnBrk="1" hangingPunct="1">
                <a:defRPr/>
              </a:pPr>
              <a:t>9</a:t>
            </a:fld>
            <a:endParaRPr lang="en-US" sz="1200" b="0" dirty="0">
              <a:solidFill>
                <a:prstClr val="black"/>
              </a:solidFill>
            </a:endParaRPr>
          </a:p>
        </p:txBody>
      </p:sp>
      <p:sp>
        <p:nvSpPr>
          <p:cNvPr id="523267" name="Rectangle 2"/>
          <p:cNvSpPr>
            <a:spLocks noGrp="1" noRot="1" noChangeAspect="1" noChangeArrowheads="1" noTextEdit="1"/>
          </p:cNvSpPr>
          <p:nvPr>
            <p:ph type="sldImg"/>
          </p:nvPr>
        </p:nvSpPr>
        <p:spPr>
          <a:ln/>
        </p:spPr>
      </p:sp>
      <p:sp>
        <p:nvSpPr>
          <p:cNvPr id="5" name="Rectangle 3"/>
          <p:cNvSpPr>
            <a:spLocks noGrp="1" noChangeArrowheads="1"/>
          </p:cNvSpPr>
          <p:nvPr>
            <p:ph type="body" idx="3"/>
          </p:nvPr>
        </p:nvSpPr>
        <p:spPr>
          <a:xfrm>
            <a:off x="857250" y="4411169"/>
            <a:ext cx="5485158" cy="4545454"/>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lIns="91821" tIns="45910" rIns="91821" bIns="45910"/>
          <a:lstStyle/>
          <a:p>
            <a:pPr eaLnBrk="1" hangingPunct="1">
              <a:defRPr/>
            </a:pPr>
            <a:endParaRPr lang="en-US" b="1" dirty="0">
              <a:latin typeface="Times New Roman" charset="0"/>
              <a:cs typeface="+mn-cs"/>
            </a:endParaRPr>
          </a:p>
        </p:txBody>
      </p:sp>
    </p:spTree>
    <p:extLst>
      <p:ext uri="{BB962C8B-B14F-4D97-AF65-F5344CB8AC3E}">
        <p14:creationId xmlns:p14="http://schemas.microsoft.com/office/powerpoint/2010/main" val="21792891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23.png"/><Relationship Id="rId5" Type="http://schemas.openxmlformats.org/officeDocument/2006/relationships/image" Target="../media/image22.jpeg"/><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21.png"/><Relationship Id="rId5" Type="http://schemas.openxmlformats.org/officeDocument/2006/relationships/image" Target="../media/image20.jpe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_ch1">
    <p:spTree>
      <p:nvGrpSpPr>
        <p:cNvPr id="1" name=""/>
        <p:cNvGrpSpPr/>
        <p:nvPr/>
      </p:nvGrpSpPr>
      <p:grpSpPr>
        <a:xfrm>
          <a:off x="0" y="0"/>
          <a:ext cx="0" cy="0"/>
          <a:chOff x="0" y="0"/>
          <a:chExt cx="0" cy="0"/>
        </a:xfrm>
      </p:grpSpPr>
      <p:pic>
        <p:nvPicPr>
          <p:cNvPr id="2" name="Picture 11"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5921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5" name="Picture 6" descr="ss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6218238"/>
            <a:ext cx="1323975"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5"/>
          <p:cNvPicPr>
            <a:picLocks noChangeAspect="1"/>
          </p:cNvPicPr>
          <p:nvPr/>
        </p:nvPicPr>
        <p:blipFill>
          <a:blip r:embed="rId4" cstate="print">
            <a:extLst>
              <a:ext uri="{28A0092B-C50C-407E-A947-70E740481C1C}">
                <a14:useLocalDpi xmlns:a14="http://schemas.microsoft.com/office/drawing/2010/main" val="0"/>
              </a:ext>
            </a:extLst>
          </a:blip>
          <a:srcRect t="10019" b="13480"/>
          <a:stretch>
            <a:fillRect/>
          </a:stretch>
        </p:blipFill>
        <p:spPr bwMode="auto">
          <a:xfrm>
            <a:off x="7943850" y="6118225"/>
            <a:ext cx="108585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p:cNvCxnSpPr>
            <a:cxnSpLocks noChangeShapeType="1"/>
          </p:cNvCxnSpPr>
          <p:nvPr/>
        </p:nvCxnSpPr>
        <p:spPr bwMode="auto">
          <a:xfrm flipV="1">
            <a:off x="7877175" y="6235700"/>
            <a:ext cx="0" cy="4572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8" name="Rectangle 9"/>
          <p:cNvSpPr>
            <a:spLocks noChangeArrowheads="1"/>
          </p:cNvSpPr>
          <p:nvPr/>
        </p:nvSpPr>
        <p:spPr bwMode="auto">
          <a:xfrm>
            <a:off x="0" y="1588"/>
            <a:ext cx="3859213"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1357313"/>
            <a:ext cx="3862388" cy="257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900363" y="1800225"/>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4571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Title Slide_ch 10">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5" name="Picture 6" descr="ss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6218238"/>
            <a:ext cx="1323975"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5"/>
          <p:cNvPicPr>
            <a:picLocks noChangeAspect="1"/>
          </p:cNvPicPr>
          <p:nvPr/>
        </p:nvPicPr>
        <p:blipFill>
          <a:blip r:embed="rId4" cstate="print">
            <a:extLst>
              <a:ext uri="{28A0092B-C50C-407E-A947-70E740481C1C}">
                <a14:useLocalDpi xmlns:a14="http://schemas.microsoft.com/office/drawing/2010/main" val="0"/>
              </a:ext>
            </a:extLst>
          </a:blip>
          <a:srcRect t="10019" b="13480"/>
          <a:stretch>
            <a:fillRect/>
          </a:stretch>
        </p:blipFill>
        <p:spPr bwMode="auto">
          <a:xfrm>
            <a:off x="7943850" y="6118225"/>
            <a:ext cx="108585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p:cNvCxnSpPr>
            <a:cxnSpLocks noChangeShapeType="1"/>
          </p:cNvCxnSpPr>
          <p:nvPr/>
        </p:nvCxnSpPr>
        <p:spPr bwMode="auto">
          <a:xfrm flipV="1">
            <a:off x="7877175" y="6235700"/>
            <a:ext cx="0" cy="4572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8"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3"/>
          <p:cNvPicPr>
            <a:picLocks noChangeAspect="1"/>
          </p:cNvPicPr>
          <p:nvPr/>
        </p:nvPicPr>
        <p:blipFill>
          <a:blip r:embed="rId5">
            <a:extLst>
              <a:ext uri="{28A0092B-C50C-407E-A947-70E740481C1C}">
                <a14:useLocalDpi xmlns:a14="http://schemas.microsoft.com/office/drawing/2010/main" val="0"/>
              </a:ext>
            </a:extLst>
          </a:blip>
          <a:srcRect l="609" t="39180" r="9344" b="15642"/>
          <a:stretch>
            <a:fillRect/>
          </a:stretch>
        </p:blipFill>
        <p:spPr bwMode="auto">
          <a:xfrm>
            <a:off x="-11113" y="1357313"/>
            <a:ext cx="3870326" cy="258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090863" y="1668463"/>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865762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2pPr>
              <a:buClr>
                <a:srgbClr val="005CAB"/>
              </a:buClr>
              <a:defRPr/>
            </a:lvl2pPr>
            <a:lvl3pPr>
              <a:buClr>
                <a:srgbClr val="005CAB"/>
              </a:buClr>
              <a:defRPr/>
            </a:lvl3pPr>
            <a:lvl4pPr>
              <a:buClr>
                <a:srgbClr val="005CAB"/>
              </a:buClr>
              <a:defRPr/>
            </a:lvl4pPr>
            <a:lvl5pPr>
              <a:buClr>
                <a:srgbClr val="005CAB"/>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5" name="Slide Number Placeholder 2"/>
          <p:cNvSpPr>
            <a:spLocks noGrp="1"/>
          </p:cNvSpPr>
          <p:nvPr>
            <p:ph type="sldNum" sz="quarter" idx="11"/>
          </p:nvPr>
        </p:nvSpPr>
        <p:spPr/>
        <p:txBody>
          <a:bodyPr/>
          <a:lstStyle>
            <a:lvl1pPr>
              <a:defRPr/>
            </a:lvl1pPr>
          </a:lstStyle>
          <a:p>
            <a:pPr>
              <a:defRPr/>
            </a:pPr>
            <a:fld id="{10CD7B42-5B0C-514A-8660-E04DC503E6DB}" type="slidenum">
              <a:rPr lang="en-US"/>
              <a:pPr>
                <a:defRPr/>
              </a:pPr>
              <a:t>‹#›</a:t>
            </a:fld>
            <a:endParaRPr lang="en-US" dirty="0"/>
          </a:p>
        </p:txBody>
      </p:sp>
    </p:spTree>
    <p:extLst>
      <p:ext uri="{BB962C8B-B14F-4D97-AF65-F5344CB8AC3E}">
        <p14:creationId xmlns:p14="http://schemas.microsoft.com/office/powerpoint/2010/main" val="25966600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23875" y="4406900"/>
            <a:ext cx="8115300" cy="707886"/>
          </a:xfrm>
        </p:spPr>
        <p:txBody>
          <a:bodyPr anchor="t"/>
          <a:lstStyle>
            <a:lvl1pPr algn="l">
              <a:defRPr sz="4000" b="1" cap="all">
                <a:solidFill>
                  <a:srgbClr val="005CAB"/>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523875" y="2906713"/>
            <a:ext cx="81153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5" name="Slide Number Placeholder 2"/>
          <p:cNvSpPr>
            <a:spLocks noGrp="1"/>
          </p:cNvSpPr>
          <p:nvPr>
            <p:ph type="sldNum" sz="quarter" idx="11"/>
          </p:nvPr>
        </p:nvSpPr>
        <p:spPr/>
        <p:txBody>
          <a:bodyPr/>
          <a:lstStyle>
            <a:lvl1pPr>
              <a:defRPr/>
            </a:lvl1pPr>
          </a:lstStyle>
          <a:p>
            <a:pPr>
              <a:defRPr/>
            </a:pPr>
            <a:fld id="{E8A3A20E-3643-DB4E-A971-7D1ED943038D}" type="slidenum">
              <a:rPr lang="en-US"/>
              <a:pPr>
                <a:defRPr/>
              </a:pPr>
              <a:t>‹#›</a:t>
            </a:fld>
            <a:endParaRPr lang="en-US" dirty="0"/>
          </a:p>
        </p:txBody>
      </p:sp>
    </p:spTree>
    <p:extLst>
      <p:ext uri="{BB962C8B-B14F-4D97-AF65-F5344CB8AC3E}">
        <p14:creationId xmlns:p14="http://schemas.microsoft.com/office/powerpoint/2010/main" val="17280205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19100" y="1143000"/>
            <a:ext cx="2466975" cy="4983163"/>
          </a:xfrm>
        </p:spPr>
        <p:txBody>
          <a:bodyPr/>
          <a:lstStyle>
            <a:lvl1pPr marL="0" indent="0" algn="l">
              <a:buFontTx/>
              <a:buNone/>
              <a:defRPr sz="20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038475" y="1143000"/>
            <a:ext cx="2466975" cy="4983163"/>
          </a:xfrm>
        </p:spPr>
        <p:txBody>
          <a:bodyPr/>
          <a:lstStyle>
            <a:lvl1pPr marL="0" indent="0">
              <a:buFontTx/>
              <a:buNone/>
              <a:defRPr sz="2000" baseline="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6" name="Slide Number Placeholder 2"/>
          <p:cNvSpPr>
            <a:spLocks noGrp="1"/>
          </p:cNvSpPr>
          <p:nvPr>
            <p:ph type="sldNum" sz="quarter" idx="11"/>
          </p:nvPr>
        </p:nvSpPr>
        <p:spPr/>
        <p:txBody>
          <a:bodyPr/>
          <a:lstStyle>
            <a:lvl1pPr>
              <a:defRPr/>
            </a:lvl1pPr>
          </a:lstStyle>
          <a:p>
            <a:pPr>
              <a:defRPr/>
            </a:pPr>
            <a:fld id="{10CD1FF3-42FC-FD4B-A749-A8F533A8CC1D}" type="slidenum">
              <a:rPr lang="en-US"/>
              <a:pPr>
                <a:defRPr/>
              </a:pPr>
              <a:t>‹#›</a:t>
            </a:fld>
            <a:endParaRPr lang="en-US" dirty="0"/>
          </a:p>
        </p:txBody>
      </p:sp>
    </p:spTree>
    <p:extLst>
      <p:ext uri="{BB962C8B-B14F-4D97-AF65-F5344CB8AC3E}">
        <p14:creationId xmlns:p14="http://schemas.microsoft.com/office/powerpoint/2010/main" val="1901062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19100" y="894418"/>
            <a:ext cx="8220075" cy="523220"/>
          </a:xfrm>
        </p:spPr>
        <p:txBody>
          <a:bodyPr/>
          <a:lstStyle>
            <a:lvl1pPr>
              <a:defRPr>
                <a:solidFill>
                  <a:srgbClr val="005CAB"/>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09575"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09575"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8" name="Slide Number Placeholder 2"/>
          <p:cNvSpPr>
            <a:spLocks noGrp="1"/>
          </p:cNvSpPr>
          <p:nvPr>
            <p:ph type="sldNum" sz="quarter" idx="11"/>
          </p:nvPr>
        </p:nvSpPr>
        <p:spPr/>
        <p:txBody>
          <a:bodyPr/>
          <a:lstStyle>
            <a:lvl1pPr>
              <a:defRPr/>
            </a:lvl1pPr>
          </a:lstStyle>
          <a:p>
            <a:pPr>
              <a:defRPr/>
            </a:pPr>
            <a:fld id="{D665257C-B6DD-054E-B22B-BB6A5C0385EE}" type="slidenum">
              <a:rPr lang="en-US"/>
              <a:pPr>
                <a:defRPr/>
              </a:pPr>
              <a:t>‹#›</a:t>
            </a:fld>
            <a:endParaRPr lang="en-US" dirty="0"/>
          </a:p>
        </p:txBody>
      </p:sp>
    </p:spTree>
    <p:extLst>
      <p:ext uri="{BB962C8B-B14F-4D97-AF65-F5344CB8AC3E}">
        <p14:creationId xmlns:p14="http://schemas.microsoft.com/office/powerpoint/2010/main" val="36570660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4" name="Slide Number Placeholder 2"/>
          <p:cNvSpPr>
            <a:spLocks noGrp="1"/>
          </p:cNvSpPr>
          <p:nvPr>
            <p:ph type="sldNum" sz="quarter" idx="11"/>
          </p:nvPr>
        </p:nvSpPr>
        <p:spPr/>
        <p:txBody>
          <a:bodyPr/>
          <a:lstStyle>
            <a:lvl1pPr>
              <a:defRPr/>
            </a:lvl1pPr>
          </a:lstStyle>
          <a:p>
            <a:pPr>
              <a:defRPr/>
            </a:pPr>
            <a:fld id="{B46A596D-DB75-A842-B24C-89809DD5C4B0}" type="slidenum">
              <a:rPr lang="en-US"/>
              <a:pPr>
                <a:defRPr/>
              </a:pPr>
              <a:t>‹#›</a:t>
            </a:fld>
            <a:endParaRPr lang="en-US" dirty="0"/>
          </a:p>
        </p:txBody>
      </p:sp>
    </p:spTree>
    <p:extLst>
      <p:ext uri="{BB962C8B-B14F-4D97-AF65-F5344CB8AC3E}">
        <p14:creationId xmlns:p14="http://schemas.microsoft.com/office/powerpoint/2010/main" val="2513137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3" name="Slide Number Placeholder 2"/>
          <p:cNvSpPr>
            <a:spLocks noGrp="1"/>
          </p:cNvSpPr>
          <p:nvPr>
            <p:ph type="sldNum" sz="quarter" idx="11"/>
          </p:nvPr>
        </p:nvSpPr>
        <p:spPr/>
        <p:txBody>
          <a:bodyPr/>
          <a:lstStyle>
            <a:lvl1pPr>
              <a:defRPr/>
            </a:lvl1pPr>
          </a:lstStyle>
          <a:p>
            <a:pPr>
              <a:defRPr/>
            </a:pPr>
            <a:fld id="{1FE9545C-610D-5C48-B794-2BF6E0EB767E}" type="slidenum">
              <a:rPr lang="en-US"/>
              <a:pPr>
                <a:defRPr/>
              </a:pPr>
              <a:t>‹#›</a:t>
            </a:fld>
            <a:endParaRPr lang="en-US" dirty="0"/>
          </a:p>
        </p:txBody>
      </p:sp>
    </p:spTree>
    <p:extLst>
      <p:ext uri="{BB962C8B-B14F-4D97-AF65-F5344CB8AC3E}">
        <p14:creationId xmlns:p14="http://schemas.microsoft.com/office/powerpoint/2010/main" val="35951412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9100" y="1425515"/>
            <a:ext cx="3143250" cy="400110"/>
          </a:xfrm>
        </p:spPr>
        <p:txBody>
          <a:bodyPr/>
          <a:lstStyle>
            <a:lvl1pPr algn="l">
              <a:defRPr sz="2000" b="1">
                <a:solidFill>
                  <a:srgbClr val="005CAB"/>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1371600"/>
            <a:ext cx="5064125" cy="47545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19100" y="1762125"/>
            <a:ext cx="3152775" cy="436403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6" name="Slide Number Placeholder 2"/>
          <p:cNvSpPr>
            <a:spLocks noGrp="1"/>
          </p:cNvSpPr>
          <p:nvPr>
            <p:ph type="sldNum" sz="quarter" idx="11"/>
          </p:nvPr>
        </p:nvSpPr>
        <p:spPr/>
        <p:txBody>
          <a:bodyPr/>
          <a:lstStyle>
            <a:lvl1pPr>
              <a:defRPr/>
            </a:lvl1pPr>
          </a:lstStyle>
          <a:p>
            <a:pPr>
              <a:defRPr/>
            </a:pPr>
            <a:fld id="{4FB35B82-7DD3-DC41-BEE8-C71F769A2CF1}" type="slidenum">
              <a:rPr lang="en-US"/>
              <a:pPr>
                <a:defRPr/>
              </a:pPr>
              <a:t>‹#›</a:t>
            </a:fld>
            <a:endParaRPr lang="en-US" dirty="0"/>
          </a:p>
        </p:txBody>
      </p:sp>
    </p:spTree>
    <p:extLst>
      <p:ext uri="{BB962C8B-B14F-4D97-AF65-F5344CB8AC3E}">
        <p14:creationId xmlns:p14="http://schemas.microsoft.com/office/powerpoint/2010/main" val="40272783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967228"/>
            <a:ext cx="5486400" cy="400110"/>
          </a:xfrm>
        </p:spPr>
        <p:txBody>
          <a:bodyPr/>
          <a:lstStyle>
            <a:lvl1pPr algn="l">
              <a:defRPr sz="2000" b="1">
                <a:solidFill>
                  <a:srgbClr val="005CAB"/>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1028699"/>
            <a:ext cx="5486400" cy="36988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6" name="Slide Number Placeholder 2"/>
          <p:cNvSpPr>
            <a:spLocks noGrp="1"/>
          </p:cNvSpPr>
          <p:nvPr>
            <p:ph type="sldNum" sz="quarter" idx="11"/>
          </p:nvPr>
        </p:nvSpPr>
        <p:spPr/>
        <p:txBody>
          <a:bodyPr/>
          <a:lstStyle>
            <a:lvl1pPr>
              <a:defRPr/>
            </a:lvl1pPr>
          </a:lstStyle>
          <a:p>
            <a:pPr>
              <a:defRPr/>
            </a:pPr>
            <a:fld id="{63E0D479-3B21-A34D-8751-B017225E42B0}" type="slidenum">
              <a:rPr lang="en-US"/>
              <a:pPr>
                <a:defRPr/>
              </a:pPr>
              <a:t>‹#›</a:t>
            </a:fld>
            <a:endParaRPr lang="en-US" dirty="0"/>
          </a:p>
        </p:txBody>
      </p:sp>
    </p:spTree>
    <p:extLst>
      <p:ext uri="{BB962C8B-B14F-4D97-AF65-F5344CB8AC3E}">
        <p14:creationId xmlns:p14="http://schemas.microsoft.com/office/powerpoint/2010/main" val="5312937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5" name="Slide Number Placeholder 2"/>
          <p:cNvSpPr>
            <a:spLocks noGrp="1"/>
          </p:cNvSpPr>
          <p:nvPr>
            <p:ph type="sldNum" sz="quarter" idx="11"/>
          </p:nvPr>
        </p:nvSpPr>
        <p:spPr/>
        <p:txBody>
          <a:bodyPr/>
          <a:lstStyle>
            <a:lvl1pPr>
              <a:defRPr/>
            </a:lvl1pPr>
          </a:lstStyle>
          <a:p>
            <a:pPr>
              <a:defRPr/>
            </a:pPr>
            <a:fld id="{FB3ABF1A-0810-B64B-8DF6-C4A3EF26816E}" type="slidenum">
              <a:rPr lang="en-US"/>
              <a:pPr>
                <a:defRPr/>
              </a:pPr>
              <a:t>‹#›</a:t>
            </a:fld>
            <a:endParaRPr lang="en-US" dirty="0"/>
          </a:p>
        </p:txBody>
      </p:sp>
    </p:spTree>
    <p:extLst>
      <p:ext uri="{BB962C8B-B14F-4D97-AF65-F5344CB8AC3E}">
        <p14:creationId xmlns:p14="http://schemas.microsoft.com/office/powerpoint/2010/main" val="28111435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Slide_ch 2">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54450" y="1357313"/>
            <a:ext cx="52895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4" name="Rectangle 11"/>
          <p:cNvSpPr>
            <a:spLocks noChangeArrowheads="1"/>
          </p:cNvSpPr>
          <p:nvPr/>
        </p:nvSpPr>
        <p:spPr bwMode="auto">
          <a:xfrm>
            <a:off x="3862388" y="3814763"/>
            <a:ext cx="5281612"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5" name="Picture 6" descr="ss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6218238"/>
            <a:ext cx="1323975"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5"/>
          <p:cNvPicPr>
            <a:picLocks noChangeAspect="1"/>
          </p:cNvPicPr>
          <p:nvPr/>
        </p:nvPicPr>
        <p:blipFill>
          <a:blip r:embed="rId4" cstate="print">
            <a:extLst>
              <a:ext uri="{28A0092B-C50C-407E-A947-70E740481C1C}">
                <a14:useLocalDpi xmlns:a14="http://schemas.microsoft.com/office/drawing/2010/main" val="0"/>
              </a:ext>
            </a:extLst>
          </a:blip>
          <a:srcRect t="10019" b="13480"/>
          <a:stretch>
            <a:fillRect/>
          </a:stretch>
        </p:blipFill>
        <p:spPr bwMode="auto">
          <a:xfrm>
            <a:off x="7943850" y="6118225"/>
            <a:ext cx="108585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p:cNvCxnSpPr>
            <a:cxnSpLocks noChangeShapeType="1"/>
          </p:cNvCxnSpPr>
          <p:nvPr/>
        </p:nvCxnSpPr>
        <p:spPr bwMode="auto">
          <a:xfrm flipV="1">
            <a:off x="7877175" y="6235700"/>
            <a:ext cx="0" cy="4572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8"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3"/>
          <p:cNvPicPr>
            <a:picLocks noChangeAspect="1"/>
          </p:cNvPicPr>
          <p:nvPr/>
        </p:nvPicPr>
        <p:blipFill>
          <a:blip r:embed="rId5">
            <a:extLst>
              <a:ext uri="{28A0092B-C50C-407E-A947-70E740481C1C}">
                <a14:useLocalDpi xmlns:a14="http://schemas.microsoft.com/office/drawing/2010/main" val="0"/>
              </a:ext>
            </a:extLst>
          </a:blip>
          <a:srcRect l="11826" t="10231" b="1775"/>
          <a:stretch>
            <a:fillRect/>
          </a:stretch>
        </p:blipFill>
        <p:spPr bwMode="auto">
          <a:xfrm>
            <a:off x="-11113" y="1357313"/>
            <a:ext cx="3870326" cy="257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033713" y="1722438"/>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954538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0988" y="160338"/>
            <a:ext cx="2076450" cy="59658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00050" y="160338"/>
            <a:ext cx="6078538" cy="59658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5" name="Slide Number Placeholder 2"/>
          <p:cNvSpPr>
            <a:spLocks noGrp="1"/>
          </p:cNvSpPr>
          <p:nvPr>
            <p:ph type="sldNum" sz="quarter" idx="11"/>
          </p:nvPr>
        </p:nvSpPr>
        <p:spPr/>
        <p:txBody>
          <a:bodyPr/>
          <a:lstStyle>
            <a:lvl1pPr>
              <a:defRPr/>
            </a:lvl1pPr>
          </a:lstStyle>
          <a:p>
            <a:pPr>
              <a:defRPr/>
            </a:pPr>
            <a:fld id="{62690B64-2740-804B-AC33-7FC342F9324D}" type="slidenum">
              <a:rPr lang="en-US"/>
              <a:pPr>
                <a:defRPr/>
              </a:pPr>
              <a:t>‹#›</a:t>
            </a:fld>
            <a:endParaRPr lang="en-US" dirty="0"/>
          </a:p>
        </p:txBody>
      </p:sp>
    </p:spTree>
    <p:extLst>
      <p:ext uri="{BB962C8B-B14F-4D97-AF65-F5344CB8AC3E}">
        <p14:creationId xmlns:p14="http://schemas.microsoft.com/office/powerpoint/2010/main" val="22228338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00050" y="160338"/>
            <a:ext cx="8307388" cy="519112"/>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00049" y="1143001"/>
            <a:ext cx="8239125" cy="4648200"/>
          </a:xfrm>
        </p:spPr>
        <p:txBody>
          <a:bodyPr/>
          <a:lstStyle/>
          <a:p>
            <a:pPr lvl="0"/>
            <a:r>
              <a:rPr lang="en-US" noProof="0" dirty="0" smtClean="0"/>
              <a:t>Click icon to add table</a:t>
            </a:r>
          </a:p>
        </p:txBody>
      </p:sp>
      <p:sp>
        <p:nvSpPr>
          <p:cNvPr id="4"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5" name="Slide Number Placeholder 2"/>
          <p:cNvSpPr>
            <a:spLocks noGrp="1"/>
          </p:cNvSpPr>
          <p:nvPr>
            <p:ph type="sldNum" sz="quarter" idx="11"/>
          </p:nvPr>
        </p:nvSpPr>
        <p:spPr/>
        <p:txBody>
          <a:bodyPr/>
          <a:lstStyle>
            <a:lvl1pPr>
              <a:defRPr/>
            </a:lvl1pPr>
          </a:lstStyle>
          <a:p>
            <a:pPr>
              <a:defRPr/>
            </a:pPr>
            <a:fld id="{76106E9D-E393-F54D-B177-119E6A34071B}" type="slidenum">
              <a:rPr lang="en-US"/>
              <a:pPr>
                <a:defRPr/>
              </a:pPr>
              <a:t>‹#›</a:t>
            </a:fld>
            <a:endParaRPr lang="en-US" dirty="0"/>
          </a:p>
        </p:txBody>
      </p:sp>
    </p:spTree>
    <p:extLst>
      <p:ext uri="{BB962C8B-B14F-4D97-AF65-F5344CB8AC3E}">
        <p14:creationId xmlns:p14="http://schemas.microsoft.com/office/powerpoint/2010/main" val="38862099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00050" y="160338"/>
            <a:ext cx="8307388" cy="51911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00050" y="1143000"/>
            <a:ext cx="2466975" cy="4983163"/>
          </a:xfrm>
        </p:spPr>
        <p:txBody>
          <a:bodyPr/>
          <a:lstStyle>
            <a:lvl1pPr marL="0" indent="0" algn="l">
              <a:buFontTx/>
              <a:buNone/>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019425" y="1143000"/>
            <a:ext cx="2466975" cy="4983163"/>
          </a:xfrm>
        </p:spPr>
        <p:txBody>
          <a:bodyPr/>
          <a:lstStyle>
            <a:lvl1pPr marL="0" indent="0">
              <a:buFontTx/>
              <a:buNone/>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6" name="Slide Number Placeholder 2"/>
          <p:cNvSpPr>
            <a:spLocks noGrp="1"/>
          </p:cNvSpPr>
          <p:nvPr>
            <p:ph type="sldNum" sz="quarter" idx="11"/>
          </p:nvPr>
        </p:nvSpPr>
        <p:spPr/>
        <p:txBody>
          <a:bodyPr/>
          <a:lstStyle>
            <a:lvl1pPr>
              <a:defRPr/>
            </a:lvl1pPr>
          </a:lstStyle>
          <a:p>
            <a:pPr>
              <a:defRPr/>
            </a:pPr>
            <a:fld id="{FE78E7D2-F21A-E64F-BA0D-A63968077632}" type="slidenum">
              <a:rPr lang="en-US"/>
              <a:pPr>
                <a:defRPr/>
              </a:pPr>
              <a:t>‹#›</a:t>
            </a:fld>
            <a:endParaRPr lang="en-US" dirty="0"/>
          </a:p>
        </p:txBody>
      </p:sp>
    </p:spTree>
    <p:extLst>
      <p:ext uri="{BB962C8B-B14F-4D97-AF65-F5344CB8AC3E}">
        <p14:creationId xmlns:p14="http://schemas.microsoft.com/office/powerpoint/2010/main" val="5608135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00050" y="160338"/>
            <a:ext cx="8307388" cy="51911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00050" y="1143000"/>
            <a:ext cx="2524125" cy="4983163"/>
          </a:xfrm>
        </p:spPr>
        <p:txBody>
          <a:bodyPr/>
          <a:lstStyle>
            <a:lvl1pPr marL="0" indent="0" algn="l">
              <a:buFontTx/>
              <a:buNone/>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quarter" idx="2"/>
          </p:nvPr>
        </p:nvSpPr>
        <p:spPr>
          <a:xfrm>
            <a:off x="3019425" y="1143000"/>
            <a:ext cx="5619750" cy="241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Content Placeholder 4"/>
          <p:cNvSpPr>
            <a:spLocks noGrp="1"/>
          </p:cNvSpPr>
          <p:nvPr>
            <p:ph sz="quarter" idx="3"/>
          </p:nvPr>
        </p:nvSpPr>
        <p:spPr>
          <a:xfrm>
            <a:off x="3019425" y="3709988"/>
            <a:ext cx="5619750" cy="2416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7" name="Slide Number Placeholder 2"/>
          <p:cNvSpPr>
            <a:spLocks noGrp="1"/>
          </p:cNvSpPr>
          <p:nvPr>
            <p:ph type="sldNum" sz="quarter" idx="11"/>
          </p:nvPr>
        </p:nvSpPr>
        <p:spPr/>
        <p:txBody>
          <a:bodyPr/>
          <a:lstStyle>
            <a:lvl1pPr>
              <a:defRPr/>
            </a:lvl1pPr>
          </a:lstStyle>
          <a:p>
            <a:pPr>
              <a:defRPr/>
            </a:pPr>
            <a:fld id="{72340626-0EB3-F24D-8937-65051024CA99}" type="slidenum">
              <a:rPr lang="en-US"/>
              <a:pPr>
                <a:defRPr/>
              </a:pPr>
              <a:t>‹#›</a:t>
            </a:fld>
            <a:endParaRPr lang="en-US" dirty="0"/>
          </a:p>
        </p:txBody>
      </p:sp>
    </p:spTree>
    <p:extLst>
      <p:ext uri="{BB962C8B-B14F-4D97-AF65-F5344CB8AC3E}">
        <p14:creationId xmlns:p14="http://schemas.microsoft.com/office/powerpoint/2010/main" val="32098188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_ch 3">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5" name="Picture 6" descr="ss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6218238"/>
            <a:ext cx="1323975"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5"/>
          <p:cNvPicPr>
            <a:picLocks noChangeAspect="1"/>
          </p:cNvPicPr>
          <p:nvPr/>
        </p:nvPicPr>
        <p:blipFill>
          <a:blip r:embed="rId4" cstate="print">
            <a:extLst>
              <a:ext uri="{28A0092B-C50C-407E-A947-70E740481C1C}">
                <a14:useLocalDpi xmlns:a14="http://schemas.microsoft.com/office/drawing/2010/main" val="0"/>
              </a:ext>
            </a:extLst>
          </a:blip>
          <a:srcRect t="10019" b="13480"/>
          <a:stretch>
            <a:fillRect/>
          </a:stretch>
        </p:blipFill>
        <p:spPr bwMode="auto">
          <a:xfrm>
            <a:off x="7943850" y="6118225"/>
            <a:ext cx="108585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p:cNvCxnSpPr>
            <a:cxnSpLocks noChangeShapeType="1"/>
          </p:cNvCxnSpPr>
          <p:nvPr/>
        </p:nvCxnSpPr>
        <p:spPr bwMode="auto">
          <a:xfrm flipV="1">
            <a:off x="7877175" y="6235700"/>
            <a:ext cx="0" cy="4572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8"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3"/>
          <p:cNvPicPr>
            <a:picLocks noChangeAspect="1"/>
          </p:cNvPicPr>
          <p:nvPr/>
        </p:nvPicPr>
        <p:blipFill>
          <a:blip r:embed="rId5">
            <a:extLst>
              <a:ext uri="{28A0092B-C50C-407E-A947-70E740481C1C}">
                <a14:useLocalDpi xmlns:a14="http://schemas.microsoft.com/office/drawing/2010/main" val="0"/>
              </a:ext>
            </a:extLst>
          </a:blip>
          <a:srcRect t="10834" r="5807" b="42073"/>
          <a:stretch>
            <a:fillRect/>
          </a:stretch>
        </p:blipFill>
        <p:spPr bwMode="auto">
          <a:xfrm>
            <a:off x="0" y="1360488"/>
            <a:ext cx="3862388"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057525" y="1687513"/>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481739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le Slide_ch 4">
    <p:spTree>
      <p:nvGrpSpPr>
        <p:cNvPr id="1" name=""/>
        <p:cNvGrpSpPr/>
        <p:nvPr/>
      </p:nvGrpSpPr>
      <p:grpSpPr>
        <a:xfrm>
          <a:off x="0" y="0"/>
          <a:ext cx="0" cy="0"/>
          <a:chOff x="0" y="0"/>
          <a:chExt cx="0" cy="0"/>
        </a:xfrm>
      </p:grpSpPr>
      <p:sp>
        <p:nvSpPr>
          <p:cNvPr id="2"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3"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5563"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4"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5"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6" name="Picture 6" descr="ss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6218238"/>
            <a:ext cx="1323975"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6"/>
          <p:cNvPicPr>
            <a:picLocks noChangeAspect="1"/>
          </p:cNvPicPr>
          <p:nvPr/>
        </p:nvPicPr>
        <p:blipFill>
          <a:blip r:embed="rId4" cstate="print">
            <a:extLst>
              <a:ext uri="{28A0092B-C50C-407E-A947-70E740481C1C}">
                <a14:useLocalDpi xmlns:a14="http://schemas.microsoft.com/office/drawing/2010/main" val="0"/>
              </a:ext>
            </a:extLst>
          </a:blip>
          <a:srcRect t="10019" b="13480"/>
          <a:stretch>
            <a:fillRect/>
          </a:stretch>
        </p:blipFill>
        <p:spPr bwMode="auto">
          <a:xfrm>
            <a:off x="7943850" y="6118225"/>
            <a:ext cx="108585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p:cNvCxnSpPr>
            <a:cxnSpLocks noChangeShapeType="1"/>
          </p:cNvCxnSpPr>
          <p:nvPr/>
        </p:nvCxnSpPr>
        <p:spPr bwMode="auto">
          <a:xfrm flipV="1">
            <a:off x="7877175" y="6235700"/>
            <a:ext cx="0" cy="4572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pic>
        <p:nvPicPr>
          <p:cNvPr id="9" name="Picture 13"/>
          <p:cNvPicPr>
            <a:picLocks noChangeAspect="1"/>
          </p:cNvPicPr>
          <p:nvPr/>
        </p:nvPicPr>
        <p:blipFill>
          <a:blip r:embed="rId5">
            <a:extLst>
              <a:ext uri="{28A0092B-C50C-407E-A947-70E740481C1C}">
                <a14:useLocalDpi xmlns:a14="http://schemas.microsoft.com/office/drawing/2010/main" val="0"/>
              </a:ext>
            </a:extLst>
          </a:blip>
          <a:srcRect t="16103" r="967" b="34315"/>
          <a:stretch>
            <a:fillRect/>
          </a:stretch>
        </p:blipFill>
        <p:spPr bwMode="auto">
          <a:xfrm>
            <a:off x="-4763" y="1357313"/>
            <a:ext cx="3862388" cy="257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695700" y="1563688"/>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501038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itle Slide_ch 5">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5" name="Picture 6" descr="ss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6218238"/>
            <a:ext cx="1323975"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5"/>
          <p:cNvPicPr>
            <a:picLocks noChangeAspect="1"/>
          </p:cNvPicPr>
          <p:nvPr/>
        </p:nvPicPr>
        <p:blipFill>
          <a:blip r:embed="rId4" cstate="print">
            <a:extLst>
              <a:ext uri="{28A0092B-C50C-407E-A947-70E740481C1C}">
                <a14:useLocalDpi xmlns:a14="http://schemas.microsoft.com/office/drawing/2010/main" val="0"/>
              </a:ext>
            </a:extLst>
          </a:blip>
          <a:srcRect t="10019" b="13480"/>
          <a:stretch>
            <a:fillRect/>
          </a:stretch>
        </p:blipFill>
        <p:spPr bwMode="auto">
          <a:xfrm>
            <a:off x="7943850" y="6118225"/>
            <a:ext cx="108585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p:cNvCxnSpPr>
            <a:cxnSpLocks noChangeShapeType="1"/>
          </p:cNvCxnSpPr>
          <p:nvPr/>
        </p:nvCxnSpPr>
        <p:spPr bwMode="auto">
          <a:xfrm flipV="1">
            <a:off x="7877175" y="6235700"/>
            <a:ext cx="0" cy="4572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8"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3"/>
          <p:cNvPicPr>
            <a:picLocks noChangeAspect="1"/>
          </p:cNvPicPr>
          <p:nvPr/>
        </p:nvPicPr>
        <p:blipFill>
          <a:blip r:embed="rId5">
            <a:extLst>
              <a:ext uri="{28A0092B-C50C-407E-A947-70E740481C1C}">
                <a14:useLocalDpi xmlns:a14="http://schemas.microsoft.com/office/drawing/2010/main" val="0"/>
              </a:ext>
            </a:extLst>
          </a:blip>
          <a:srcRect l="3577" t="10403" r="12587" b="47672"/>
          <a:stretch>
            <a:fillRect/>
          </a:stretch>
        </p:blipFill>
        <p:spPr bwMode="auto">
          <a:xfrm>
            <a:off x="0" y="1362075"/>
            <a:ext cx="3862388"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576638" y="1828800"/>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108327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Title Slide_ch 6">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5" name="Picture 6" descr="ss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6218238"/>
            <a:ext cx="1323975"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5"/>
          <p:cNvPicPr>
            <a:picLocks noChangeAspect="1"/>
          </p:cNvPicPr>
          <p:nvPr/>
        </p:nvPicPr>
        <p:blipFill>
          <a:blip r:embed="rId4" cstate="print">
            <a:extLst>
              <a:ext uri="{28A0092B-C50C-407E-A947-70E740481C1C}">
                <a14:useLocalDpi xmlns:a14="http://schemas.microsoft.com/office/drawing/2010/main" val="0"/>
              </a:ext>
            </a:extLst>
          </a:blip>
          <a:srcRect t="10019" b="13480"/>
          <a:stretch>
            <a:fillRect/>
          </a:stretch>
        </p:blipFill>
        <p:spPr bwMode="auto">
          <a:xfrm>
            <a:off x="7943850" y="6118225"/>
            <a:ext cx="108585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p:cNvCxnSpPr>
            <a:cxnSpLocks noChangeShapeType="1"/>
          </p:cNvCxnSpPr>
          <p:nvPr/>
        </p:nvCxnSpPr>
        <p:spPr bwMode="auto">
          <a:xfrm flipV="1">
            <a:off x="7877175" y="6235700"/>
            <a:ext cx="0" cy="4572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8"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3"/>
          <p:cNvPicPr>
            <a:picLocks noChangeAspect="1"/>
          </p:cNvPicPr>
          <p:nvPr/>
        </p:nvPicPr>
        <p:blipFill>
          <a:blip r:embed="rId5">
            <a:extLst>
              <a:ext uri="{28A0092B-C50C-407E-A947-70E740481C1C}">
                <a14:useLocalDpi xmlns:a14="http://schemas.microsoft.com/office/drawing/2010/main" val="0"/>
              </a:ext>
            </a:extLst>
          </a:blip>
          <a:srcRect l="381" t="41708" r="-2" b="14308"/>
          <a:stretch>
            <a:fillRect/>
          </a:stretch>
        </p:blipFill>
        <p:spPr bwMode="auto">
          <a:xfrm>
            <a:off x="0" y="1357313"/>
            <a:ext cx="3862388" cy="257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700463" y="1590675"/>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06233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Title Slide_ch 7">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5" name="Picture 6" descr="ss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6218238"/>
            <a:ext cx="1323975"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5"/>
          <p:cNvPicPr>
            <a:picLocks noChangeAspect="1"/>
          </p:cNvPicPr>
          <p:nvPr/>
        </p:nvPicPr>
        <p:blipFill>
          <a:blip r:embed="rId4" cstate="print">
            <a:extLst>
              <a:ext uri="{28A0092B-C50C-407E-A947-70E740481C1C}">
                <a14:useLocalDpi xmlns:a14="http://schemas.microsoft.com/office/drawing/2010/main" val="0"/>
              </a:ext>
            </a:extLst>
          </a:blip>
          <a:srcRect t="10019" b="13480"/>
          <a:stretch>
            <a:fillRect/>
          </a:stretch>
        </p:blipFill>
        <p:spPr bwMode="auto">
          <a:xfrm>
            <a:off x="7943850" y="6118225"/>
            <a:ext cx="108585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p:cNvCxnSpPr>
            <a:cxnSpLocks noChangeShapeType="1"/>
          </p:cNvCxnSpPr>
          <p:nvPr/>
        </p:nvCxnSpPr>
        <p:spPr bwMode="auto">
          <a:xfrm flipV="1">
            <a:off x="7877175" y="6235700"/>
            <a:ext cx="0" cy="4572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8" name="Rectangle 9"/>
          <p:cNvSpPr>
            <a:spLocks noChangeArrowheads="1"/>
          </p:cNvSpPr>
          <p:nvPr/>
        </p:nvSpPr>
        <p:spPr bwMode="auto">
          <a:xfrm>
            <a:off x="0" y="1588"/>
            <a:ext cx="3863975"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3"/>
          <p:cNvPicPr>
            <a:picLocks noChangeAspect="1"/>
          </p:cNvPicPr>
          <p:nvPr/>
        </p:nvPicPr>
        <p:blipFill>
          <a:blip r:embed="rId5">
            <a:extLst>
              <a:ext uri="{28A0092B-C50C-407E-A947-70E740481C1C}">
                <a14:useLocalDpi xmlns:a14="http://schemas.microsoft.com/office/drawing/2010/main" val="0"/>
              </a:ext>
            </a:extLst>
          </a:blip>
          <a:srcRect l="262" t="18227" r="3700" b="33492"/>
          <a:stretch>
            <a:fillRect/>
          </a:stretch>
        </p:blipFill>
        <p:spPr bwMode="auto">
          <a:xfrm>
            <a:off x="0" y="1357313"/>
            <a:ext cx="3862388" cy="258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371850" y="1668463"/>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335348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Title Slide_ch 8">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5921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5" name="Picture 6" descr="ss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6218238"/>
            <a:ext cx="1323975"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5"/>
          <p:cNvPicPr>
            <a:picLocks noChangeAspect="1"/>
          </p:cNvPicPr>
          <p:nvPr/>
        </p:nvPicPr>
        <p:blipFill>
          <a:blip r:embed="rId4" cstate="print">
            <a:extLst>
              <a:ext uri="{28A0092B-C50C-407E-A947-70E740481C1C}">
                <a14:useLocalDpi xmlns:a14="http://schemas.microsoft.com/office/drawing/2010/main" val="0"/>
              </a:ext>
            </a:extLst>
          </a:blip>
          <a:srcRect t="10019" b="13480"/>
          <a:stretch>
            <a:fillRect/>
          </a:stretch>
        </p:blipFill>
        <p:spPr bwMode="auto">
          <a:xfrm>
            <a:off x="7943850" y="6118225"/>
            <a:ext cx="108585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p:cNvCxnSpPr>
            <a:cxnSpLocks noChangeShapeType="1"/>
          </p:cNvCxnSpPr>
          <p:nvPr/>
        </p:nvCxnSpPr>
        <p:spPr bwMode="auto">
          <a:xfrm flipV="1">
            <a:off x="7877175" y="6235700"/>
            <a:ext cx="0" cy="4572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8" name="Rectangle 9"/>
          <p:cNvSpPr>
            <a:spLocks noChangeArrowheads="1"/>
          </p:cNvSpPr>
          <p:nvPr/>
        </p:nvSpPr>
        <p:spPr bwMode="auto">
          <a:xfrm>
            <a:off x="0" y="1588"/>
            <a:ext cx="3863975"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3"/>
          <p:cNvPicPr>
            <a:picLocks noChangeAspect="1"/>
          </p:cNvPicPr>
          <p:nvPr/>
        </p:nvPicPr>
        <p:blipFill>
          <a:blip r:embed="rId5">
            <a:extLst>
              <a:ext uri="{28A0092B-C50C-407E-A947-70E740481C1C}">
                <a14:useLocalDpi xmlns:a14="http://schemas.microsoft.com/office/drawing/2010/main" val="0"/>
              </a:ext>
            </a:extLst>
          </a:blip>
          <a:srcRect l="2460" t="11884" r="14240" b="4617"/>
          <a:stretch>
            <a:fillRect/>
          </a:stretch>
        </p:blipFill>
        <p:spPr bwMode="auto">
          <a:xfrm>
            <a:off x="-11113" y="1357313"/>
            <a:ext cx="3870326" cy="257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676650" y="1725613"/>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700401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Title Slide_ch 9">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5" name="Picture 6" descr="ss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6218238"/>
            <a:ext cx="1323975"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5"/>
          <p:cNvPicPr>
            <a:picLocks noChangeAspect="1"/>
          </p:cNvPicPr>
          <p:nvPr/>
        </p:nvPicPr>
        <p:blipFill>
          <a:blip r:embed="rId4" cstate="print">
            <a:extLst>
              <a:ext uri="{28A0092B-C50C-407E-A947-70E740481C1C}">
                <a14:useLocalDpi xmlns:a14="http://schemas.microsoft.com/office/drawing/2010/main" val="0"/>
              </a:ext>
            </a:extLst>
          </a:blip>
          <a:srcRect t="10019" b="13480"/>
          <a:stretch>
            <a:fillRect/>
          </a:stretch>
        </p:blipFill>
        <p:spPr bwMode="auto">
          <a:xfrm>
            <a:off x="7943850" y="6118225"/>
            <a:ext cx="108585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p:cNvCxnSpPr>
            <a:cxnSpLocks noChangeShapeType="1"/>
          </p:cNvCxnSpPr>
          <p:nvPr/>
        </p:nvCxnSpPr>
        <p:spPr bwMode="auto">
          <a:xfrm flipV="1">
            <a:off x="7877175" y="6235700"/>
            <a:ext cx="0" cy="4572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8"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3"/>
          <p:cNvPicPr>
            <a:picLocks noChangeAspect="1"/>
          </p:cNvPicPr>
          <p:nvPr/>
        </p:nvPicPr>
        <p:blipFill>
          <a:blip r:embed="rId5">
            <a:extLst>
              <a:ext uri="{28A0092B-C50C-407E-A947-70E740481C1C}">
                <a14:useLocalDpi xmlns:a14="http://schemas.microsoft.com/office/drawing/2010/main" val="0"/>
              </a:ext>
            </a:extLst>
          </a:blip>
          <a:srcRect l="7115" t="25420" b="27942"/>
          <a:stretch>
            <a:fillRect/>
          </a:stretch>
        </p:blipFill>
        <p:spPr bwMode="auto">
          <a:xfrm>
            <a:off x="-11113" y="1357313"/>
            <a:ext cx="3867151" cy="258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786188" y="1657350"/>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204781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2.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2" descr="headbar_02"/>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0" y="0"/>
            <a:ext cx="9144000" cy="750888"/>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051" name="Rectangle 3"/>
          <p:cNvSpPr>
            <a:spLocks noGrp="1" noChangeArrowheads="1"/>
          </p:cNvSpPr>
          <p:nvPr>
            <p:ph type="title"/>
          </p:nvPr>
        </p:nvSpPr>
        <p:spPr bwMode="auto">
          <a:xfrm>
            <a:off x="400050" y="160338"/>
            <a:ext cx="8307388"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spAutoFit/>
          </a:bodyPr>
          <a:lstStyle/>
          <a:p>
            <a:pPr lvl="0"/>
            <a:r>
              <a:rPr lang="en-US"/>
              <a:t>Click to edit Master title style</a:t>
            </a:r>
          </a:p>
        </p:txBody>
      </p:sp>
      <p:sp>
        <p:nvSpPr>
          <p:cNvPr id="2052" name="Rectangle 4"/>
          <p:cNvSpPr>
            <a:spLocks noGrp="1" noChangeArrowheads="1"/>
          </p:cNvSpPr>
          <p:nvPr>
            <p:ph type="body" idx="1"/>
          </p:nvPr>
        </p:nvSpPr>
        <p:spPr bwMode="auto">
          <a:xfrm>
            <a:off x="409575" y="1143000"/>
            <a:ext cx="8220075" cy="4983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3077" name="Picture 6" descr="sslogo"/>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6400800" y="6218238"/>
            <a:ext cx="1323975"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054" name="Straight Connector 12"/>
          <p:cNvCxnSpPr>
            <a:cxnSpLocks noChangeShapeType="1"/>
          </p:cNvCxnSpPr>
          <p:nvPr/>
        </p:nvCxnSpPr>
        <p:spPr bwMode="auto">
          <a:xfrm>
            <a:off x="-1588" y="38100"/>
            <a:ext cx="9144001" cy="0"/>
          </a:xfrm>
          <a:prstGeom prst="line">
            <a:avLst/>
          </a:prstGeom>
          <a:noFill/>
          <a:ln w="76200">
            <a:solidFill>
              <a:srgbClr val="B5121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055" name="Straight Connector 14"/>
          <p:cNvCxnSpPr>
            <a:cxnSpLocks noChangeShapeType="1"/>
          </p:cNvCxnSpPr>
          <p:nvPr/>
        </p:nvCxnSpPr>
        <p:spPr bwMode="auto">
          <a:xfrm>
            <a:off x="-1588" y="750888"/>
            <a:ext cx="9144001" cy="0"/>
          </a:xfrm>
          <a:prstGeom prst="line">
            <a:avLst/>
          </a:prstGeom>
          <a:noFill/>
          <a:ln w="34925">
            <a:solidFill>
              <a:srgbClr val="B5121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 name="Footer Placeholder 1"/>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ea typeface="+mn-ea"/>
                <a:cs typeface="+mn-cs"/>
              </a:defRPr>
            </a:lvl1pPr>
          </a:lstStyle>
          <a:p>
            <a:pPr fontAlgn="base">
              <a:spcBef>
                <a:spcPct val="0"/>
              </a:spcBef>
              <a:spcAft>
                <a:spcPct val="0"/>
              </a:spcAft>
              <a:defRPr/>
            </a:pPr>
            <a:endParaRPr lang="en-US" b="1" dirty="0">
              <a:solidFill>
                <a:srgbClr val="000000">
                  <a:tint val="75000"/>
                </a:srgbClr>
              </a:solidFill>
            </a:endParaRPr>
          </a:p>
        </p:txBody>
      </p:sp>
      <p:sp>
        <p:nvSpPr>
          <p:cNvPr id="3" name="Slide Number Placeholder 2"/>
          <p:cNvSpPr>
            <a:spLocks noGrp="1"/>
          </p:cNvSpPr>
          <p:nvPr>
            <p:ph type="sldNum" sz="quarter" idx="4"/>
          </p:nvPr>
        </p:nvSpPr>
        <p:spPr>
          <a:xfrm>
            <a:off x="428625" y="6353175"/>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005CAB"/>
                </a:solidFill>
                <a:latin typeface="Arial Narrow" charset="0"/>
                <a:cs typeface="+mn-cs"/>
              </a:defRPr>
            </a:lvl1pPr>
          </a:lstStyle>
          <a:p>
            <a:pPr fontAlgn="base">
              <a:spcBef>
                <a:spcPct val="0"/>
              </a:spcBef>
              <a:spcAft>
                <a:spcPct val="0"/>
              </a:spcAft>
              <a:defRPr/>
            </a:pPr>
            <a:fld id="{B2689DD5-54FA-EB46-8645-722075446EAA}" type="slidenum">
              <a:rPr lang="en-US" b="1"/>
              <a:pPr fontAlgn="base">
                <a:spcBef>
                  <a:spcPct val="0"/>
                </a:spcBef>
                <a:spcAft>
                  <a:spcPct val="0"/>
                </a:spcAft>
                <a:defRPr/>
              </a:pPr>
              <a:t>‹#›</a:t>
            </a:fld>
            <a:endParaRPr lang="en-US" b="1" dirty="0"/>
          </a:p>
        </p:txBody>
      </p:sp>
      <p:pic>
        <p:nvPicPr>
          <p:cNvPr id="3082" name="Picture 3"/>
          <p:cNvPicPr>
            <a:picLocks noChangeAspect="1"/>
          </p:cNvPicPr>
          <p:nvPr/>
        </p:nvPicPr>
        <p:blipFill>
          <a:blip r:embed="rId27" cstate="print">
            <a:extLst>
              <a:ext uri="{28A0092B-C50C-407E-A947-70E740481C1C}">
                <a14:useLocalDpi xmlns:a14="http://schemas.microsoft.com/office/drawing/2010/main" val="0"/>
              </a:ext>
            </a:extLst>
          </a:blip>
          <a:srcRect t="10019" b="13480"/>
          <a:stretch>
            <a:fillRect/>
          </a:stretch>
        </p:blipFill>
        <p:spPr bwMode="auto">
          <a:xfrm>
            <a:off x="7943850" y="6118225"/>
            <a:ext cx="108585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059" name="Straight Connector 5"/>
          <p:cNvCxnSpPr>
            <a:cxnSpLocks noChangeShapeType="1"/>
          </p:cNvCxnSpPr>
          <p:nvPr/>
        </p:nvCxnSpPr>
        <p:spPr bwMode="auto">
          <a:xfrm flipV="1">
            <a:off x="7877175" y="6235700"/>
            <a:ext cx="0" cy="4572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3819171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Lst>
  <p:timing>
    <p:tnLst>
      <p:par>
        <p:cTn id="1" dur="indefinite" restart="never" nodeType="tmRoot"/>
      </p:par>
    </p:tnLst>
  </p:timing>
  <p:txStyles>
    <p:titleStyle>
      <a:lvl1pPr algn="l" rtl="0" eaLnBrk="0" fontAlgn="base" hangingPunct="0">
        <a:spcBef>
          <a:spcPct val="0"/>
        </a:spcBef>
        <a:spcAft>
          <a:spcPct val="0"/>
        </a:spcAft>
        <a:defRPr sz="2800" b="1">
          <a:solidFill>
            <a:schemeClr val="bg1"/>
          </a:solidFill>
          <a:latin typeface="+mj-lt"/>
          <a:ea typeface="ＭＳ Ｐゴシック" charset="0"/>
          <a:cs typeface="ＭＳ Ｐゴシック" charset="0"/>
        </a:defRPr>
      </a:lvl1pPr>
      <a:lvl2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2pPr>
      <a:lvl3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3pPr>
      <a:lvl4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4pPr>
      <a:lvl5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5pPr>
      <a:lvl6pPr marL="457200" algn="l" rtl="0" eaLnBrk="1" fontAlgn="base" hangingPunct="1">
        <a:spcBef>
          <a:spcPct val="0"/>
        </a:spcBef>
        <a:spcAft>
          <a:spcPct val="0"/>
        </a:spcAft>
        <a:defRPr sz="2800" b="1">
          <a:solidFill>
            <a:schemeClr val="bg1"/>
          </a:solidFill>
          <a:latin typeface="Arial Narrow" pitchFamily="34" charset="0"/>
        </a:defRPr>
      </a:lvl6pPr>
      <a:lvl7pPr marL="914400" algn="l" rtl="0" eaLnBrk="1" fontAlgn="base" hangingPunct="1">
        <a:spcBef>
          <a:spcPct val="0"/>
        </a:spcBef>
        <a:spcAft>
          <a:spcPct val="0"/>
        </a:spcAft>
        <a:defRPr sz="2800" b="1">
          <a:solidFill>
            <a:schemeClr val="bg1"/>
          </a:solidFill>
          <a:latin typeface="Arial Narrow" pitchFamily="34" charset="0"/>
        </a:defRPr>
      </a:lvl7pPr>
      <a:lvl8pPr marL="1371600" algn="l" rtl="0" eaLnBrk="1" fontAlgn="base" hangingPunct="1">
        <a:spcBef>
          <a:spcPct val="0"/>
        </a:spcBef>
        <a:spcAft>
          <a:spcPct val="0"/>
        </a:spcAft>
        <a:defRPr sz="2800" b="1">
          <a:solidFill>
            <a:schemeClr val="bg1"/>
          </a:solidFill>
          <a:latin typeface="Arial Narrow" pitchFamily="34" charset="0"/>
        </a:defRPr>
      </a:lvl8pPr>
      <a:lvl9pPr marL="1828800" algn="l" rtl="0" eaLnBrk="1" fontAlgn="base" hangingPunct="1">
        <a:spcBef>
          <a:spcPct val="0"/>
        </a:spcBef>
        <a:spcAft>
          <a:spcPct val="0"/>
        </a:spcAft>
        <a:defRPr sz="2800" b="1">
          <a:solidFill>
            <a:schemeClr val="bg1"/>
          </a:solidFill>
          <a:latin typeface="Arial Narrow" pitchFamily="34" charset="0"/>
        </a:defRPr>
      </a:lvl9pPr>
    </p:titleStyle>
    <p:bodyStyle>
      <a:lvl1pPr marL="457200" indent="-457200" algn="l" rtl="0" eaLnBrk="0" fontAlgn="base" hangingPunct="0">
        <a:lnSpc>
          <a:spcPct val="90000"/>
        </a:lnSpc>
        <a:spcBef>
          <a:spcPct val="100000"/>
        </a:spcBef>
        <a:spcAft>
          <a:spcPct val="0"/>
        </a:spcAft>
        <a:buClr>
          <a:srgbClr val="009DDC"/>
        </a:buClr>
        <a:buSzPct val="75000"/>
        <a:buFont typeface="Wingdings" charset="0"/>
        <a:defRPr sz="2400" b="1">
          <a:solidFill>
            <a:srgbClr val="005CAB"/>
          </a:solidFill>
          <a:latin typeface="+mj-lt"/>
          <a:ea typeface="ＭＳ Ｐゴシック" charset="0"/>
          <a:cs typeface="ＭＳ Ｐゴシック" charset="0"/>
        </a:defRPr>
      </a:lvl1pPr>
      <a:lvl2pPr marL="347472" indent="-347472" algn="l" rtl="0" eaLnBrk="0" fontAlgn="base" hangingPunct="0">
        <a:lnSpc>
          <a:spcPct val="100000"/>
        </a:lnSpc>
        <a:spcBef>
          <a:spcPts val="900"/>
        </a:spcBef>
        <a:spcAft>
          <a:spcPct val="0"/>
        </a:spcAft>
        <a:buClr>
          <a:srgbClr val="005CAB"/>
        </a:buClr>
        <a:buSzPct val="75000"/>
        <a:buFont typeface="Wingdings" charset="0"/>
        <a:buChar char="l"/>
        <a:defRPr sz="2200">
          <a:solidFill>
            <a:srgbClr val="231F20"/>
          </a:solidFill>
          <a:latin typeface="+mj-lt"/>
          <a:ea typeface="ＭＳ Ｐゴシック" charset="0"/>
        </a:defRPr>
      </a:lvl2pPr>
      <a:lvl3pPr marL="694944" indent="-347472" algn="l" rtl="0" eaLnBrk="0" fontAlgn="base" hangingPunct="0">
        <a:lnSpc>
          <a:spcPct val="100000"/>
        </a:lnSpc>
        <a:spcBef>
          <a:spcPts val="900"/>
        </a:spcBef>
        <a:spcAft>
          <a:spcPct val="0"/>
        </a:spcAft>
        <a:buClr>
          <a:srgbClr val="005CAB"/>
        </a:buClr>
        <a:buSzPct val="75000"/>
        <a:buFont typeface="Courier New" charset="0"/>
        <a:buChar char="o"/>
        <a:defRPr sz="2000">
          <a:solidFill>
            <a:srgbClr val="231F20"/>
          </a:solidFill>
          <a:latin typeface="+mj-lt"/>
          <a:ea typeface="ＭＳ Ｐゴシック" charset="0"/>
        </a:defRPr>
      </a:lvl3pPr>
      <a:lvl4pPr marL="1042416" indent="-347472" algn="l" rtl="0" eaLnBrk="0" fontAlgn="base" hangingPunct="0">
        <a:lnSpc>
          <a:spcPct val="100000"/>
        </a:lnSpc>
        <a:spcBef>
          <a:spcPts val="900"/>
        </a:spcBef>
        <a:spcAft>
          <a:spcPct val="0"/>
        </a:spcAft>
        <a:buClr>
          <a:srgbClr val="005CAB"/>
        </a:buClr>
        <a:buSzPct val="75000"/>
        <a:buFont typeface="Wingdings" charset="0"/>
        <a:buChar char="§"/>
        <a:defRPr>
          <a:solidFill>
            <a:srgbClr val="231F20"/>
          </a:solidFill>
          <a:latin typeface="+mj-lt"/>
          <a:ea typeface="ＭＳ Ｐゴシック" charset="0"/>
        </a:defRPr>
      </a:lvl4pPr>
      <a:lvl5pPr marL="1389888" indent="-347472" algn="l" rtl="0" eaLnBrk="0" fontAlgn="base" hangingPunct="0">
        <a:lnSpc>
          <a:spcPct val="100000"/>
        </a:lnSpc>
        <a:spcBef>
          <a:spcPts val="900"/>
        </a:spcBef>
        <a:spcAft>
          <a:spcPct val="0"/>
        </a:spcAft>
        <a:buClr>
          <a:srgbClr val="005CAB"/>
        </a:buClr>
        <a:buSzPct val="75000"/>
        <a:buFont typeface="Arial" charset="0"/>
        <a:buChar char="•"/>
        <a:defRPr sz="1600">
          <a:solidFill>
            <a:srgbClr val="231F20"/>
          </a:solidFill>
          <a:latin typeface="+mj-lt"/>
          <a:ea typeface="ＭＳ Ｐゴシック" charset="0"/>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33.jpeg"/><Relationship Id="rId7" Type="http://schemas.openxmlformats.org/officeDocument/2006/relationships/image" Target="../media/image36.jpeg"/><Relationship Id="rId2" Type="http://schemas.openxmlformats.org/officeDocument/2006/relationships/notesSlide" Target="../notesSlides/notesSlide12.xml"/><Relationship Id="rId1" Type="http://schemas.openxmlformats.org/officeDocument/2006/relationships/slideLayout" Target="../slideLayouts/slideLayout11.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2.jpeg"/></Relationships>
</file>

<file path=ppt/slides/_rels/slide1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6.xml"/><Relationship Id="rId1" Type="http://schemas.openxmlformats.org/officeDocument/2006/relationships/slideLayout" Target="../slideLayouts/slideLayout11.xml"/><Relationship Id="rId4" Type="http://schemas.openxmlformats.org/officeDocument/2006/relationships/image" Target="../media/image40.jpeg"/></Relationships>
</file>

<file path=ppt/slides/_rels/slide1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32.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33.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34.xml"/><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35.xml"/><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36.xml"/><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37.xml"/><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3" Type="http://schemas.openxmlformats.org/officeDocument/2006/relationships/image" Target="../media/image55.jpeg"/><Relationship Id="rId7" Type="http://schemas.openxmlformats.org/officeDocument/2006/relationships/image" Target="../media/image59.jpeg"/><Relationship Id="rId2" Type="http://schemas.openxmlformats.org/officeDocument/2006/relationships/notesSlide" Target="../notesSlides/notesSlide41.xml"/><Relationship Id="rId1" Type="http://schemas.openxmlformats.org/officeDocument/2006/relationships/slideLayout" Target="../slideLayouts/slideLayout11.xml"/><Relationship Id="rId6" Type="http://schemas.openxmlformats.org/officeDocument/2006/relationships/image" Target="../media/image58.jpeg"/><Relationship Id="rId5" Type="http://schemas.openxmlformats.org/officeDocument/2006/relationships/image" Target="../media/image57.jpeg"/><Relationship Id="rId4" Type="http://schemas.openxmlformats.org/officeDocument/2006/relationships/image" Target="../media/image56.jpeg"/></Relationships>
</file>

<file path=ppt/slides/_rels/slide42.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42.xml"/><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43.xml"/><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44.xml"/><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46.xml"/><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47.xml"/><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8.xml"/><Relationship Id="rId1" Type="http://schemas.openxmlformats.org/officeDocument/2006/relationships/slideLayout" Target="../slideLayouts/slideLayout11.xml"/></Relationships>
</file>

<file path=ppt/slides/_rels/slide49.xml.rels><?xml version="1.0" encoding="UTF-8" standalone="yes"?>
<Relationships xmlns="http://schemas.openxmlformats.org/package/2006/relationships"><Relationship Id="rId3" Type="http://schemas.openxmlformats.org/officeDocument/2006/relationships/image" Target="../media/image64.jpeg"/><Relationship Id="rId7" Type="http://schemas.openxmlformats.org/officeDocument/2006/relationships/image" Target="../media/image68.jpeg"/><Relationship Id="rId2" Type="http://schemas.openxmlformats.org/officeDocument/2006/relationships/notesSlide" Target="../notesSlides/notesSlide49.xml"/><Relationship Id="rId1" Type="http://schemas.openxmlformats.org/officeDocument/2006/relationships/slideLayout" Target="../slideLayouts/slideLayout11.xml"/><Relationship Id="rId6" Type="http://schemas.openxmlformats.org/officeDocument/2006/relationships/image" Target="../media/image67.jpeg"/><Relationship Id="rId5" Type="http://schemas.openxmlformats.org/officeDocument/2006/relationships/image" Target="../media/image66.jpeg"/><Relationship Id="rId4" Type="http://schemas.openxmlformats.org/officeDocument/2006/relationships/image" Target="../media/image65.jpeg"/></Relationships>
</file>

<file path=ppt/slides/_rels/slide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50.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50.xml"/><Relationship Id="rId1" Type="http://schemas.openxmlformats.org/officeDocument/2006/relationships/slideLayout" Target="../slideLayouts/slideLayout11.xml"/></Relationships>
</file>

<file path=ppt/slides/_rels/slide51.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51.xml"/><Relationship Id="rId1" Type="http://schemas.openxmlformats.org/officeDocument/2006/relationships/slideLayout" Target="../slideLayouts/slideLayout11.xml"/></Relationships>
</file>

<file path=ppt/slides/_rels/slide52.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52.xml"/><Relationship Id="rId1" Type="http://schemas.openxmlformats.org/officeDocument/2006/relationships/slideLayout" Target="../slideLayouts/slideLayout1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1.xml"/></Relationships>
</file>

<file path=ppt/slides/_rels/slide56.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56.xml"/><Relationship Id="rId1" Type="http://schemas.openxmlformats.org/officeDocument/2006/relationships/slideLayout" Target="../slideLayouts/slideLayout11.xml"/></Relationships>
</file>

<file path=ppt/slides/_rels/slide57.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57.xml"/><Relationship Id="rId1" Type="http://schemas.openxmlformats.org/officeDocument/2006/relationships/slideLayout" Target="../slideLayouts/slideLayout11.xml"/></Relationships>
</file>

<file path=ppt/slides/_rels/slide58.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58.xml"/><Relationship Id="rId1" Type="http://schemas.openxmlformats.org/officeDocument/2006/relationships/slideLayout" Target="../slideLayouts/slideLayout11.xml"/></Relationships>
</file>

<file path=ppt/slides/_rels/slide59.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59.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1.xml"/></Relationships>
</file>

<file path=ppt/slides/_rels/slide61.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61.xml"/><Relationship Id="rId1" Type="http://schemas.openxmlformats.org/officeDocument/2006/relationships/slideLayout" Target="../slideLayouts/slideLayout11.xml"/></Relationships>
</file>

<file path=ppt/slides/_rels/slide62.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62.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735462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a:spLocks noGrp="1" noChangeArrowheads="1"/>
          </p:cNvSpPr>
          <p:nvPr>
            <p:ph type="body" idx="1"/>
          </p:nvPr>
        </p:nvSpPr>
        <p:spPr>
          <a:xfrm>
            <a:off x="393192" y="1143000"/>
            <a:ext cx="4071938" cy="2030310"/>
          </a:xfrm>
        </p:spPr>
        <p:txBody>
          <a:bodyPr/>
          <a:lstStyle/>
          <a:p>
            <a:pPr marL="0" indent="0" eaLnBrk="1" hangingPunct="1">
              <a:defRPr/>
            </a:pPr>
            <a:r>
              <a:rPr lang="en-US" dirty="0">
                <a:latin typeface="Arial Narrow" charset="0"/>
                <a:cs typeface="+mn-cs"/>
              </a:rPr>
              <a:t>Purchase sinks large enough to accommodate large equipment and </a:t>
            </a:r>
            <a:r>
              <a:rPr lang="en-US" dirty="0" smtClean="0">
                <a:latin typeface="Arial Narrow" charset="0"/>
                <a:cs typeface="+mn-cs"/>
              </a:rPr>
              <a:t>utensils.</a:t>
            </a:r>
            <a:endParaRPr lang="en-US" dirty="0">
              <a:latin typeface="Arial Narrow" charset="0"/>
              <a:cs typeface="+mn-cs"/>
            </a:endParaRPr>
          </a:p>
          <a:p>
            <a:pPr marL="0" indent="0" eaLnBrk="1" hangingPunct="1">
              <a:defRPr/>
            </a:pPr>
            <a:endParaRPr lang="en-US" dirty="0">
              <a:latin typeface="Arial Narrow" charset="0"/>
              <a:cs typeface="+mn-cs"/>
            </a:endParaRPr>
          </a:p>
        </p:txBody>
      </p:sp>
      <p:sp>
        <p:nvSpPr>
          <p:cNvPr id="237571" name="Text Box 13"/>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9-10</a:t>
            </a:r>
          </a:p>
        </p:txBody>
      </p:sp>
      <p:sp>
        <p:nvSpPr>
          <p:cNvPr id="237572" name="Rectangle 15"/>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Three-Compartment Sinks</a:t>
            </a:r>
          </a:p>
        </p:txBody>
      </p:sp>
      <p:pic>
        <p:nvPicPr>
          <p:cNvPr id="2" name="Picture 1" descr="6e_c10_08_3sinks.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4816" y="1243013"/>
            <a:ext cx="2100072" cy="1877568"/>
          </a:xfrm>
          <a:prstGeom prst="rect">
            <a:avLst/>
          </a:prstGeom>
        </p:spPr>
      </p:pic>
    </p:spTree>
    <p:extLst>
      <p:ext uri="{BB962C8B-B14F-4D97-AF65-F5344CB8AC3E}">
        <p14:creationId xmlns:p14="http://schemas.microsoft.com/office/powerpoint/2010/main" val="3630609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type="body" idx="1"/>
          </p:nvPr>
        </p:nvSpPr>
        <p:spPr>
          <a:xfrm>
            <a:off x="393192" y="1143000"/>
            <a:ext cx="5086350" cy="4983163"/>
          </a:xfrm>
        </p:spPr>
        <p:txBody>
          <a:bodyPr/>
          <a:lstStyle/>
          <a:p>
            <a:pPr marL="0" indent="0" eaLnBrk="1" hangingPunct="1">
              <a:buFont typeface="Wingdings" pitchFamily="2" charset="2"/>
              <a:buNone/>
              <a:defRPr/>
            </a:pPr>
            <a:r>
              <a:rPr lang="en-US" dirty="0" smtClean="0">
                <a:ea typeface="+mn-ea"/>
                <a:cs typeface="+mn-cs"/>
              </a:rPr>
              <a:t>Handwashing stations must be conveniently located and are required in:</a:t>
            </a:r>
          </a:p>
          <a:p>
            <a:pPr lvl="1" eaLnBrk="1" hangingPunct="1">
              <a:buFont typeface="Wingdings" pitchFamily="2" charset="2"/>
              <a:buChar char="l"/>
              <a:defRPr/>
            </a:pPr>
            <a:r>
              <a:rPr lang="en-US" dirty="0" smtClean="0"/>
              <a:t>Restrooms or directly next to them</a:t>
            </a:r>
          </a:p>
          <a:p>
            <a:pPr lvl="1" eaLnBrk="1" hangingPunct="1">
              <a:buFont typeface="Wingdings" pitchFamily="2" charset="2"/>
              <a:buChar char="l"/>
              <a:defRPr/>
            </a:pPr>
            <a:r>
              <a:rPr lang="en-US" dirty="0" smtClean="0"/>
              <a:t>Food-prep areas</a:t>
            </a:r>
          </a:p>
          <a:p>
            <a:pPr lvl="1" eaLnBrk="1" hangingPunct="1">
              <a:buFont typeface="Wingdings" pitchFamily="2" charset="2"/>
              <a:buChar char="l"/>
              <a:defRPr/>
            </a:pPr>
            <a:r>
              <a:rPr lang="en-US" dirty="0" smtClean="0"/>
              <a:t>Service areas</a:t>
            </a:r>
          </a:p>
          <a:p>
            <a:pPr lvl="1" eaLnBrk="1" hangingPunct="1">
              <a:buFont typeface="Wingdings" pitchFamily="2" charset="2"/>
              <a:buChar char="l"/>
              <a:defRPr/>
            </a:pPr>
            <a:r>
              <a:rPr lang="en-US" dirty="0" smtClean="0"/>
              <a:t>Dishwashing areas</a:t>
            </a:r>
          </a:p>
          <a:p>
            <a:pPr marL="0" indent="38100" eaLnBrk="1" hangingPunct="1">
              <a:buFont typeface="Wingdings" pitchFamily="2" charset="2"/>
              <a:buNone/>
              <a:defRPr/>
            </a:pPr>
            <a:r>
              <a:rPr lang="en-US" dirty="0" smtClean="0">
                <a:ea typeface="+mn-ea"/>
                <a:cs typeface="+mn-cs"/>
              </a:rPr>
              <a:t>Handwashing sinks must be used only for handwashing.</a:t>
            </a:r>
          </a:p>
          <a:p>
            <a:pPr marL="63500" indent="-25400" eaLnBrk="1" hangingPunct="1">
              <a:buFont typeface="Wingdings" pitchFamily="2" charset="2"/>
              <a:buNone/>
              <a:defRPr/>
            </a:pPr>
            <a:endParaRPr lang="en-US" dirty="0" smtClean="0">
              <a:ea typeface="+mn-ea"/>
              <a:cs typeface="+mn-cs"/>
            </a:endParaRPr>
          </a:p>
        </p:txBody>
      </p:sp>
      <p:sp>
        <p:nvSpPr>
          <p:cNvPr id="238595" name="Text Box 13"/>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9-11</a:t>
            </a:r>
          </a:p>
        </p:txBody>
      </p:sp>
      <p:sp>
        <p:nvSpPr>
          <p:cNvPr id="238596" name="Rectangle 15"/>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Handwashing Stations</a:t>
            </a:r>
          </a:p>
        </p:txBody>
      </p:sp>
      <p:pic>
        <p:nvPicPr>
          <p:cNvPr id="2" name="Picture 1" descr="6e_c09_04_handwashing.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1768" y="1243013"/>
            <a:ext cx="2103120" cy="1126541"/>
          </a:xfrm>
          <a:prstGeom prst="rect">
            <a:avLst/>
          </a:prstGeom>
        </p:spPr>
      </p:pic>
    </p:spTree>
    <p:extLst>
      <p:ext uri="{BB962C8B-B14F-4D97-AF65-F5344CB8AC3E}">
        <p14:creationId xmlns:p14="http://schemas.microsoft.com/office/powerpoint/2010/main" val="8918668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20"/>
          <p:cNvSpPr>
            <a:spLocks noChangeArrowheads="1"/>
          </p:cNvSpPr>
          <p:nvPr/>
        </p:nvSpPr>
        <p:spPr bwMode="auto">
          <a:xfrm>
            <a:off x="1036638" y="1860550"/>
            <a:ext cx="1781175" cy="11763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fontAlgn="base">
              <a:spcBef>
                <a:spcPct val="0"/>
              </a:spcBef>
              <a:spcAft>
                <a:spcPct val="0"/>
              </a:spcAft>
              <a:defRPr/>
            </a:pPr>
            <a:endParaRPr lang="en-US" sz="3200" b="1" dirty="0">
              <a:solidFill>
                <a:srgbClr val="FFFFFF"/>
              </a:solidFill>
            </a:endParaRPr>
          </a:p>
        </p:txBody>
      </p:sp>
      <p:sp>
        <p:nvSpPr>
          <p:cNvPr id="239620" name="Rectangle 18"/>
          <p:cNvSpPr>
            <a:spLocks noChangeArrowheads="1"/>
          </p:cNvSpPr>
          <p:nvPr/>
        </p:nvSpPr>
        <p:spPr bwMode="auto">
          <a:xfrm>
            <a:off x="5265738" y="4184650"/>
            <a:ext cx="1960562" cy="11160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fontAlgn="base">
              <a:spcBef>
                <a:spcPct val="0"/>
              </a:spcBef>
              <a:spcAft>
                <a:spcPct val="0"/>
              </a:spcAft>
              <a:defRPr/>
            </a:pPr>
            <a:endParaRPr lang="en-US" sz="3200" b="1" dirty="0">
              <a:solidFill>
                <a:srgbClr val="FFFFFF"/>
              </a:solidFill>
            </a:endParaRPr>
          </a:p>
        </p:txBody>
      </p:sp>
      <p:sp>
        <p:nvSpPr>
          <p:cNvPr id="239621" name="Rectangle 19"/>
          <p:cNvSpPr>
            <a:spLocks noChangeArrowheads="1"/>
          </p:cNvSpPr>
          <p:nvPr/>
        </p:nvSpPr>
        <p:spPr bwMode="auto">
          <a:xfrm>
            <a:off x="6450013" y="2192338"/>
            <a:ext cx="1781175" cy="8159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fontAlgn="base">
              <a:spcBef>
                <a:spcPct val="0"/>
              </a:spcBef>
              <a:spcAft>
                <a:spcPct val="0"/>
              </a:spcAft>
              <a:defRPr/>
            </a:pPr>
            <a:endParaRPr lang="en-US" sz="3200" b="1" dirty="0">
              <a:solidFill>
                <a:srgbClr val="FFFFFF"/>
              </a:solidFill>
            </a:endParaRPr>
          </a:p>
        </p:txBody>
      </p:sp>
      <p:sp>
        <p:nvSpPr>
          <p:cNvPr id="239622" name="Rectangle 3"/>
          <p:cNvSpPr>
            <a:spLocks noGrp="1" noChangeArrowheads="1"/>
          </p:cNvSpPr>
          <p:nvPr>
            <p:ph type="body" idx="1"/>
          </p:nvPr>
        </p:nvSpPr>
        <p:spPr>
          <a:xfrm>
            <a:off x="393192" y="1143000"/>
            <a:ext cx="5543550" cy="457200"/>
          </a:xfrm>
        </p:spPr>
        <p:txBody>
          <a:bodyPr/>
          <a:lstStyle/>
          <a:p>
            <a:pPr eaLnBrk="1" hangingPunct="1">
              <a:defRPr/>
            </a:pPr>
            <a:r>
              <a:rPr lang="en-US" dirty="0">
                <a:latin typeface="Arial Narrow" charset="0"/>
                <a:cs typeface="+mn-cs"/>
              </a:rPr>
              <a:t>Handwashing stations must have:</a:t>
            </a:r>
          </a:p>
        </p:txBody>
      </p:sp>
      <p:sp>
        <p:nvSpPr>
          <p:cNvPr id="239627" name="Text Box 21"/>
          <p:cNvSpPr txBox="1">
            <a:spLocks noChangeArrowheads="1"/>
          </p:cNvSpPr>
          <p:nvPr/>
        </p:nvSpPr>
        <p:spPr bwMode="auto">
          <a:xfrm>
            <a:off x="1410670" y="3110234"/>
            <a:ext cx="19685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algn="ctr" eaLnBrk="1" fontAlgn="base" hangingPunct="1">
              <a:spcBef>
                <a:spcPct val="50000"/>
              </a:spcBef>
              <a:spcAft>
                <a:spcPct val="0"/>
              </a:spcAft>
              <a:defRPr/>
            </a:pPr>
            <a:r>
              <a:rPr lang="en-US" sz="1800" dirty="0">
                <a:solidFill>
                  <a:srgbClr val="00AEEF"/>
                </a:solidFill>
                <a:latin typeface="Arial Narrow"/>
              </a:rPr>
              <a:t>Hot and cold </a:t>
            </a:r>
            <a:r>
              <a:rPr lang="en-US" sz="1800" dirty="0" smtClean="0">
                <a:solidFill>
                  <a:srgbClr val="00AEEF"/>
                </a:solidFill>
                <a:latin typeface="Arial Narrow"/>
              </a:rPr>
              <a:t>running </a:t>
            </a:r>
            <a:r>
              <a:rPr lang="en-US" sz="1800" dirty="0">
                <a:solidFill>
                  <a:srgbClr val="00AEEF"/>
                </a:solidFill>
                <a:latin typeface="Arial Narrow"/>
              </a:rPr>
              <a:t>water</a:t>
            </a:r>
          </a:p>
        </p:txBody>
      </p:sp>
      <p:sp>
        <p:nvSpPr>
          <p:cNvPr id="239628" name="Text Box 22"/>
          <p:cNvSpPr txBox="1">
            <a:spLocks noChangeArrowheads="1"/>
          </p:cNvSpPr>
          <p:nvPr/>
        </p:nvSpPr>
        <p:spPr bwMode="auto">
          <a:xfrm>
            <a:off x="3683000" y="3110234"/>
            <a:ext cx="180022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algn="ctr" eaLnBrk="1" fontAlgn="base" hangingPunct="1">
              <a:spcBef>
                <a:spcPct val="50000"/>
              </a:spcBef>
              <a:spcAft>
                <a:spcPct val="0"/>
              </a:spcAft>
              <a:defRPr/>
            </a:pPr>
            <a:r>
              <a:rPr lang="en-US" sz="1800" dirty="0" smtClean="0">
                <a:solidFill>
                  <a:srgbClr val="00AEEF"/>
                </a:solidFill>
                <a:latin typeface="Arial Narrow"/>
              </a:rPr>
              <a:t>Soap</a:t>
            </a:r>
          </a:p>
        </p:txBody>
      </p:sp>
      <p:sp>
        <p:nvSpPr>
          <p:cNvPr id="239629" name="Text Box 23"/>
          <p:cNvSpPr txBox="1">
            <a:spLocks noChangeArrowheads="1"/>
          </p:cNvSpPr>
          <p:nvPr/>
        </p:nvSpPr>
        <p:spPr bwMode="auto">
          <a:xfrm>
            <a:off x="5841206" y="3110234"/>
            <a:ext cx="186213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algn="ctr" eaLnBrk="1" fontAlgn="base" hangingPunct="1">
              <a:spcBef>
                <a:spcPct val="50000"/>
              </a:spcBef>
              <a:spcAft>
                <a:spcPct val="0"/>
              </a:spcAft>
              <a:defRPr/>
            </a:pPr>
            <a:r>
              <a:rPr lang="en-US" sz="1800" dirty="0" smtClean="0">
                <a:solidFill>
                  <a:srgbClr val="00AEEF"/>
                </a:solidFill>
                <a:latin typeface="Arial Narrow"/>
              </a:rPr>
              <a:t>A way to </a:t>
            </a:r>
            <a:br>
              <a:rPr lang="en-US" sz="1800" dirty="0" smtClean="0">
                <a:solidFill>
                  <a:srgbClr val="00AEEF"/>
                </a:solidFill>
                <a:latin typeface="Arial Narrow"/>
              </a:rPr>
            </a:br>
            <a:r>
              <a:rPr lang="en-US" sz="1800" dirty="0" smtClean="0">
                <a:solidFill>
                  <a:srgbClr val="00AEEF"/>
                </a:solidFill>
                <a:latin typeface="Arial Narrow"/>
              </a:rPr>
              <a:t>dry hands</a:t>
            </a:r>
          </a:p>
        </p:txBody>
      </p:sp>
      <p:sp>
        <p:nvSpPr>
          <p:cNvPr id="239630" name="Text Box 24"/>
          <p:cNvSpPr txBox="1">
            <a:spLocks noChangeArrowheads="1"/>
          </p:cNvSpPr>
          <p:nvPr/>
        </p:nvSpPr>
        <p:spPr bwMode="auto">
          <a:xfrm>
            <a:off x="2247191" y="5311082"/>
            <a:ext cx="245745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algn="ctr" eaLnBrk="1" fontAlgn="base" hangingPunct="1">
              <a:spcBef>
                <a:spcPct val="50000"/>
              </a:spcBef>
              <a:spcAft>
                <a:spcPct val="0"/>
              </a:spcAft>
              <a:defRPr/>
            </a:pPr>
            <a:r>
              <a:rPr lang="en-US" sz="1800" dirty="0" smtClean="0">
                <a:solidFill>
                  <a:srgbClr val="00AEEF"/>
                </a:solidFill>
                <a:latin typeface="Arial Narrow"/>
              </a:rPr>
              <a:t>Garbage container</a:t>
            </a:r>
          </a:p>
        </p:txBody>
      </p:sp>
      <p:sp>
        <p:nvSpPr>
          <p:cNvPr id="239631" name="Text Box 25"/>
          <p:cNvSpPr txBox="1">
            <a:spLocks noChangeArrowheads="1"/>
          </p:cNvSpPr>
          <p:nvPr/>
        </p:nvSpPr>
        <p:spPr bwMode="auto">
          <a:xfrm>
            <a:off x="4767003" y="5311082"/>
            <a:ext cx="180022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algn="ctr" eaLnBrk="1" fontAlgn="base" hangingPunct="1">
              <a:spcBef>
                <a:spcPct val="50000"/>
              </a:spcBef>
              <a:spcAft>
                <a:spcPct val="0"/>
              </a:spcAft>
              <a:defRPr/>
            </a:pPr>
            <a:r>
              <a:rPr lang="en-US" sz="1800" dirty="0" smtClean="0">
                <a:solidFill>
                  <a:srgbClr val="00AEEF"/>
                </a:solidFill>
                <a:latin typeface="Arial Narrow"/>
              </a:rPr>
              <a:t>Signage</a:t>
            </a:r>
          </a:p>
        </p:txBody>
      </p:sp>
      <p:sp>
        <p:nvSpPr>
          <p:cNvPr id="239632" name="Text Box 28"/>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9-12</a:t>
            </a:r>
          </a:p>
        </p:txBody>
      </p:sp>
      <p:sp>
        <p:nvSpPr>
          <p:cNvPr id="239633" name="Rectangle 30"/>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Handwashing Stations</a:t>
            </a:r>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03625" y="2055249"/>
            <a:ext cx="1958975" cy="1044106"/>
          </a:xfrm>
          <a:prstGeom prst="rect">
            <a:avLst/>
          </a:prstGeom>
        </p:spPr>
      </p:pic>
      <p:pic>
        <p:nvPicPr>
          <p:cNvPr id="19" name="Picture 18" descr="6e_c09_04_handwashing.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15433" y="2052638"/>
            <a:ext cx="1958975" cy="1049329"/>
          </a:xfrm>
          <a:prstGeom prst="rect">
            <a:avLst/>
          </a:prstGeom>
        </p:spPr>
      </p:pic>
      <p:pic>
        <p:nvPicPr>
          <p:cNvPr id="20" name="Picture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71732" y="2052638"/>
            <a:ext cx="1801087" cy="1049329"/>
          </a:xfrm>
          <a:prstGeom prst="rect">
            <a:avLst/>
          </a:prstGeom>
        </p:spPr>
      </p:pic>
      <p:pic>
        <p:nvPicPr>
          <p:cNvPr id="21" name="Picture 2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87628" y="4253824"/>
            <a:ext cx="1958975" cy="1047507"/>
          </a:xfrm>
          <a:prstGeom prst="rect">
            <a:avLst/>
          </a:prstGeom>
        </p:spPr>
      </p:pic>
      <p:pic>
        <p:nvPicPr>
          <p:cNvPr id="22" name="Picture 2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496429" y="4254616"/>
            <a:ext cx="1958975" cy="1045922"/>
          </a:xfrm>
          <a:prstGeom prst="rect">
            <a:avLst/>
          </a:prstGeom>
        </p:spPr>
      </p:pic>
    </p:spTree>
    <p:extLst>
      <p:ext uri="{BB962C8B-B14F-4D97-AF65-F5344CB8AC3E}">
        <p14:creationId xmlns:p14="http://schemas.microsoft.com/office/powerpoint/2010/main" val="921416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3"/>
          <p:cNvSpPr>
            <a:spLocks noGrp="1" noChangeArrowheads="1"/>
          </p:cNvSpPr>
          <p:nvPr>
            <p:ph type="body" idx="1"/>
          </p:nvPr>
        </p:nvSpPr>
        <p:spPr>
          <a:xfrm>
            <a:off x="393192" y="1143000"/>
            <a:ext cx="6020183" cy="3464381"/>
          </a:xfrm>
        </p:spPr>
        <p:txBody>
          <a:bodyPr/>
          <a:lstStyle/>
          <a:p>
            <a:pPr marL="0" indent="0" eaLnBrk="1" hangingPunct="1">
              <a:spcBef>
                <a:spcPct val="15000"/>
              </a:spcBef>
              <a:defRPr/>
            </a:pPr>
            <a:r>
              <a:rPr lang="en-US" dirty="0">
                <a:latin typeface="Arial Narrow" charset="0"/>
                <a:cs typeface="+mn-cs"/>
              </a:rPr>
              <a:t>Acceptable sources of </a:t>
            </a:r>
            <a:r>
              <a:rPr lang="en-US" dirty="0" smtClean="0">
                <a:latin typeface="Arial Narrow" charset="0"/>
                <a:cs typeface="+mn-cs"/>
              </a:rPr>
              <a:t>drinkable </a:t>
            </a:r>
            <a:r>
              <a:rPr lang="en-US" dirty="0">
                <a:latin typeface="Arial Narrow" charset="0"/>
                <a:cs typeface="+mn-cs"/>
              </a:rPr>
              <a:t>water:</a:t>
            </a:r>
            <a:endParaRPr lang="en-US" sz="1800" i="1" dirty="0">
              <a:latin typeface="Arial Narrow" charset="0"/>
              <a:cs typeface="+mn-cs"/>
            </a:endParaRPr>
          </a:p>
          <a:p>
            <a:pPr lvl="1" eaLnBrk="1" hangingPunct="1">
              <a:defRPr/>
            </a:pPr>
            <a:r>
              <a:rPr lang="en-US" dirty="0">
                <a:solidFill>
                  <a:schemeClr val="tx1"/>
                </a:solidFill>
                <a:latin typeface="Arial Narrow" charset="0"/>
              </a:rPr>
              <a:t>Approved</a:t>
            </a:r>
            <a:r>
              <a:rPr lang="en-US" dirty="0">
                <a:solidFill>
                  <a:srgbClr val="CC0000"/>
                </a:solidFill>
                <a:latin typeface="Arial Narrow" charset="0"/>
              </a:rPr>
              <a:t> </a:t>
            </a:r>
            <a:r>
              <a:rPr lang="en-US" dirty="0">
                <a:solidFill>
                  <a:schemeClr val="tx1"/>
                </a:solidFill>
                <a:latin typeface="Arial Narrow" charset="0"/>
              </a:rPr>
              <a:t>p</a:t>
            </a:r>
            <a:r>
              <a:rPr lang="en-US" dirty="0">
                <a:solidFill>
                  <a:srgbClr val="000000"/>
                </a:solidFill>
                <a:latin typeface="Arial Narrow" charset="0"/>
              </a:rPr>
              <a:t>ublic water mains</a:t>
            </a:r>
            <a:r>
              <a:rPr lang="en-US" dirty="0">
                <a:latin typeface="Arial Narrow" charset="0"/>
              </a:rPr>
              <a:t> </a:t>
            </a:r>
            <a:endParaRPr lang="en-US" dirty="0">
              <a:solidFill>
                <a:srgbClr val="000000"/>
              </a:solidFill>
              <a:latin typeface="Arial Narrow" charset="0"/>
            </a:endParaRPr>
          </a:p>
          <a:p>
            <a:pPr lvl="1" eaLnBrk="1" hangingPunct="1">
              <a:defRPr/>
            </a:pPr>
            <a:r>
              <a:rPr lang="en-US" dirty="0">
                <a:solidFill>
                  <a:srgbClr val="000000"/>
                </a:solidFill>
                <a:latin typeface="Arial Narrow" charset="0"/>
              </a:rPr>
              <a:t>Regularly tested and maintained private sources</a:t>
            </a:r>
          </a:p>
          <a:p>
            <a:pPr lvl="1" eaLnBrk="1" hangingPunct="1">
              <a:defRPr/>
            </a:pPr>
            <a:r>
              <a:rPr lang="en-US" dirty="0">
                <a:solidFill>
                  <a:srgbClr val="000000"/>
                </a:solidFill>
                <a:latin typeface="Arial Narrow" charset="0"/>
              </a:rPr>
              <a:t>Closed, portable water containers </a:t>
            </a:r>
          </a:p>
          <a:p>
            <a:pPr lvl="1" eaLnBrk="1" hangingPunct="1">
              <a:defRPr/>
            </a:pPr>
            <a:r>
              <a:rPr lang="en-US" dirty="0">
                <a:solidFill>
                  <a:srgbClr val="000000"/>
                </a:solidFill>
                <a:latin typeface="Arial Narrow" charset="0"/>
              </a:rPr>
              <a:t>Water transport vehicles </a:t>
            </a:r>
            <a:br>
              <a:rPr lang="en-US" dirty="0">
                <a:solidFill>
                  <a:srgbClr val="000000"/>
                </a:solidFill>
                <a:latin typeface="Arial Narrow" charset="0"/>
              </a:rPr>
            </a:br>
            <a:endParaRPr lang="en-US" dirty="0">
              <a:latin typeface="Arial Narrow" charset="0"/>
            </a:endParaRPr>
          </a:p>
        </p:txBody>
      </p:sp>
      <p:sp>
        <p:nvSpPr>
          <p:cNvPr id="240644" name="Text Box 6"/>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9-13</a:t>
            </a:r>
          </a:p>
        </p:txBody>
      </p:sp>
      <p:sp>
        <p:nvSpPr>
          <p:cNvPr id="240645" name="Rectangle 8"/>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Water and Plumbing</a:t>
            </a:r>
          </a:p>
        </p:txBody>
      </p:sp>
      <p:pic>
        <p:nvPicPr>
          <p:cNvPr id="2" name="Picture 1" descr="6e_c09_13.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1768" y="1243013"/>
            <a:ext cx="2103120" cy="2103120"/>
          </a:xfrm>
          <a:prstGeom prst="rect">
            <a:avLst/>
          </a:prstGeom>
        </p:spPr>
      </p:pic>
    </p:spTree>
    <p:extLst>
      <p:ext uri="{BB962C8B-B14F-4D97-AF65-F5344CB8AC3E}">
        <p14:creationId xmlns:p14="http://schemas.microsoft.com/office/powerpoint/2010/main" val="5025589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Text Box 8"/>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9-14</a:t>
            </a:r>
          </a:p>
        </p:txBody>
      </p:sp>
      <p:sp>
        <p:nvSpPr>
          <p:cNvPr id="241667" name="Rectangle 10"/>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Water and Plumbing</a:t>
            </a:r>
          </a:p>
        </p:txBody>
      </p:sp>
      <p:sp>
        <p:nvSpPr>
          <p:cNvPr id="241668" name="Rectangle 3"/>
          <p:cNvSpPr txBox="1">
            <a:spLocks noChangeArrowheads="1"/>
          </p:cNvSpPr>
          <p:nvPr/>
        </p:nvSpPr>
        <p:spPr bwMode="auto">
          <a:xfrm>
            <a:off x="393192" y="1143000"/>
            <a:ext cx="6490225" cy="4784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3200" b="1">
                <a:solidFill>
                  <a:srgbClr val="FFFFFF"/>
                </a:solidFill>
                <a:latin typeface="Arial" charset="0"/>
                <a:ea typeface="ＭＳ Ｐゴシック" charset="0"/>
              </a:defRPr>
            </a:lvl1pPr>
            <a:lvl2pPr marL="571500" indent="-457200" eaLnBrk="0" hangingPunct="0">
              <a:defRPr sz="3200" b="1">
                <a:solidFill>
                  <a:srgbClr val="FFFFFF"/>
                </a:solidFill>
                <a:latin typeface="Arial" charset="0"/>
                <a:ea typeface="ＭＳ Ｐゴシック" charset="0"/>
              </a:defRPr>
            </a:lvl2pPr>
            <a:lvl3pPr marL="1054100" indent="-3683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lnSpc>
                <a:spcPct val="90000"/>
              </a:lnSpc>
              <a:spcBef>
                <a:spcPct val="100000"/>
              </a:spcBef>
              <a:spcAft>
                <a:spcPct val="0"/>
              </a:spcAft>
              <a:buClr>
                <a:srgbClr val="009DDC"/>
              </a:buClr>
              <a:buSzPct val="75000"/>
              <a:buFont typeface="Wingdings" charset="0"/>
              <a:buNone/>
              <a:defRPr/>
            </a:pPr>
            <a:r>
              <a:rPr lang="en-US" sz="2400" dirty="0" smtClean="0">
                <a:solidFill>
                  <a:srgbClr val="005CAB"/>
                </a:solidFill>
                <a:latin typeface="Arial Narrow" charset="0"/>
              </a:rPr>
              <a:t>Cross-connection:</a:t>
            </a:r>
          </a:p>
          <a:p>
            <a:pPr marL="347472" lvl="1" indent="-347472" eaLnBrk="1" fontAlgn="base" hangingPunct="1">
              <a:spcBef>
                <a:spcPts val="900"/>
              </a:spcBef>
              <a:spcAft>
                <a:spcPct val="0"/>
              </a:spcAft>
              <a:buClr>
                <a:srgbClr val="005CAB"/>
              </a:buClr>
              <a:buSzPct val="75000"/>
              <a:buFont typeface="Wingdings" charset="0"/>
              <a:buChar char="l"/>
              <a:defRPr/>
            </a:pPr>
            <a:r>
              <a:rPr lang="en-US" sz="2200" b="0" dirty="0" smtClean="0">
                <a:solidFill>
                  <a:srgbClr val="000000"/>
                </a:solidFill>
                <a:latin typeface="Arial Narrow" charset="0"/>
              </a:rPr>
              <a:t>Physical link between safe water and dirty water from </a:t>
            </a:r>
          </a:p>
          <a:p>
            <a:pPr marL="694944" lvl="2" indent="-347472" eaLnBrk="1" fontAlgn="base" hangingPunct="1">
              <a:spcBef>
                <a:spcPts val="900"/>
              </a:spcBef>
              <a:spcAft>
                <a:spcPct val="0"/>
              </a:spcAft>
              <a:buClr>
                <a:srgbClr val="005CAB"/>
              </a:buClr>
              <a:buSzPct val="75000"/>
              <a:buFont typeface="Courier New" charset="0"/>
              <a:buChar char="o"/>
              <a:defRPr/>
            </a:pPr>
            <a:r>
              <a:rPr lang="en-US" sz="2200" b="0" dirty="0" smtClean="0">
                <a:solidFill>
                  <a:srgbClr val="000000"/>
                </a:solidFill>
                <a:latin typeface="Arial Narrow" charset="0"/>
              </a:rPr>
              <a:t>Drains </a:t>
            </a:r>
          </a:p>
          <a:p>
            <a:pPr marL="694944" lvl="2" indent="-347472" eaLnBrk="1" fontAlgn="base" hangingPunct="1">
              <a:spcBef>
                <a:spcPts val="900"/>
              </a:spcBef>
              <a:spcAft>
                <a:spcPct val="0"/>
              </a:spcAft>
              <a:buClr>
                <a:srgbClr val="005CAB"/>
              </a:buClr>
              <a:buSzPct val="75000"/>
              <a:buFont typeface="Courier New" charset="0"/>
              <a:buChar char="o"/>
              <a:defRPr/>
            </a:pPr>
            <a:r>
              <a:rPr lang="en-US" sz="2200" b="0" dirty="0" smtClean="0">
                <a:solidFill>
                  <a:srgbClr val="000000"/>
                </a:solidFill>
                <a:latin typeface="Arial Narrow" charset="0"/>
              </a:rPr>
              <a:t>Sewers </a:t>
            </a:r>
          </a:p>
          <a:p>
            <a:pPr marL="694944" lvl="2" indent="-347472" eaLnBrk="1" fontAlgn="base" hangingPunct="1">
              <a:spcBef>
                <a:spcPts val="900"/>
              </a:spcBef>
              <a:spcAft>
                <a:spcPct val="0"/>
              </a:spcAft>
              <a:buClr>
                <a:srgbClr val="005CAB"/>
              </a:buClr>
              <a:buSzPct val="75000"/>
              <a:buFont typeface="Courier New" charset="0"/>
              <a:buChar char="o"/>
              <a:defRPr/>
            </a:pPr>
            <a:r>
              <a:rPr lang="en-US" sz="2200" b="0" dirty="0" smtClean="0">
                <a:solidFill>
                  <a:srgbClr val="000000"/>
                </a:solidFill>
                <a:latin typeface="Arial Narrow" charset="0"/>
              </a:rPr>
              <a:t>Other wastewater sources</a:t>
            </a:r>
          </a:p>
        </p:txBody>
      </p:sp>
    </p:spTree>
    <p:extLst>
      <p:ext uri="{BB962C8B-B14F-4D97-AF65-F5344CB8AC3E}">
        <p14:creationId xmlns:p14="http://schemas.microsoft.com/office/powerpoint/2010/main" val="36651935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1" name="Rectangle 3"/>
          <p:cNvSpPr>
            <a:spLocks noGrp="1" noChangeArrowheads="1"/>
          </p:cNvSpPr>
          <p:nvPr>
            <p:ph type="body" idx="1"/>
          </p:nvPr>
        </p:nvSpPr>
        <p:spPr>
          <a:xfrm>
            <a:off x="393192" y="1143000"/>
            <a:ext cx="5178426" cy="4826286"/>
          </a:xfrm>
        </p:spPr>
        <p:txBody>
          <a:bodyPr/>
          <a:lstStyle/>
          <a:p>
            <a:pPr marL="0" indent="0" eaLnBrk="1" hangingPunct="1">
              <a:buFont typeface="Wingdings" pitchFamily="2" charset="2"/>
              <a:buNone/>
              <a:defRPr/>
            </a:pPr>
            <a:r>
              <a:rPr lang="en-US" dirty="0" smtClean="0">
                <a:ea typeface="+mn-ea"/>
                <a:cs typeface="+mn-cs"/>
              </a:rPr>
              <a:t>Backflow:</a:t>
            </a:r>
          </a:p>
          <a:p>
            <a:pPr lvl="1" eaLnBrk="1" hangingPunct="1">
              <a:buFont typeface="Wingdings" pitchFamily="2" charset="2"/>
              <a:buChar char="l"/>
              <a:defRPr/>
            </a:pPr>
            <a:r>
              <a:rPr lang="en-US" kern="1200" dirty="0" smtClean="0">
                <a:solidFill>
                  <a:schemeClr val="tx1"/>
                </a:solidFill>
              </a:rPr>
              <a:t>Reverse</a:t>
            </a:r>
            <a:r>
              <a:rPr lang="en-US" dirty="0" smtClean="0"/>
              <a:t> </a:t>
            </a:r>
            <a:r>
              <a:rPr lang="en-US" dirty="0"/>
              <a:t>flow of contaminants </a:t>
            </a:r>
            <a:r>
              <a:rPr lang="en-US" dirty="0" smtClean="0"/>
              <a:t>through </a:t>
            </a:r>
            <a:br>
              <a:rPr lang="en-US" dirty="0" smtClean="0"/>
            </a:br>
            <a:r>
              <a:rPr lang="en-US" dirty="0" smtClean="0"/>
              <a:t>a </a:t>
            </a:r>
            <a:r>
              <a:rPr lang="en-US" dirty="0"/>
              <a:t>cross-connection </a:t>
            </a:r>
            <a:r>
              <a:rPr lang="en-US" dirty="0" smtClean="0"/>
              <a:t>into </a:t>
            </a:r>
            <a:r>
              <a:rPr lang="en-US" dirty="0"/>
              <a:t>the </a:t>
            </a:r>
            <a:r>
              <a:rPr lang="en-US" dirty="0" smtClean="0"/>
              <a:t>drinkable </a:t>
            </a:r>
            <a:br>
              <a:rPr lang="en-US" dirty="0" smtClean="0"/>
            </a:br>
            <a:r>
              <a:rPr lang="en-US" dirty="0" smtClean="0"/>
              <a:t>water </a:t>
            </a:r>
            <a:r>
              <a:rPr lang="en-US" dirty="0"/>
              <a:t>supply</a:t>
            </a:r>
          </a:p>
          <a:p>
            <a:pPr marL="0" indent="0" eaLnBrk="1" hangingPunct="1">
              <a:buFont typeface="Wingdings" pitchFamily="2" charset="2"/>
              <a:buNone/>
              <a:defRPr/>
            </a:pPr>
            <a:r>
              <a:rPr lang="en-US" dirty="0" smtClean="0">
                <a:ea typeface="+mn-ea"/>
                <a:cs typeface="+mn-cs"/>
              </a:rPr>
              <a:t>Backsiphonage:</a:t>
            </a:r>
          </a:p>
          <a:p>
            <a:pPr lvl="1" eaLnBrk="1" hangingPunct="1">
              <a:buFont typeface="Wingdings" pitchFamily="2" charset="2"/>
              <a:buChar char="l"/>
              <a:defRPr/>
            </a:pPr>
            <a:r>
              <a:rPr lang="en-US" dirty="0" smtClean="0"/>
              <a:t>A vacuum created in the plumbing system that sucks contaminants back into the </a:t>
            </a:r>
            <a:br>
              <a:rPr lang="en-US" dirty="0" smtClean="0"/>
            </a:br>
            <a:r>
              <a:rPr lang="en-US" dirty="0" smtClean="0"/>
              <a:t>water supply </a:t>
            </a:r>
            <a:endParaRPr lang="en-US" dirty="0"/>
          </a:p>
          <a:p>
            <a:pPr lvl="2" eaLnBrk="1" hangingPunct="1">
              <a:buFont typeface="Courier New" pitchFamily="49" charset="0"/>
              <a:buChar char="o"/>
              <a:defRPr/>
            </a:pPr>
            <a:r>
              <a:rPr lang="en-US" dirty="0" smtClean="0"/>
              <a:t>Can occur when high water use in one area </a:t>
            </a:r>
            <a:br>
              <a:rPr lang="en-US" dirty="0" smtClean="0"/>
            </a:br>
            <a:r>
              <a:rPr lang="en-US" dirty="0" smtClean="0"/>
              <a:t>of the operation creates a vacuum  </a:t>
            </a:r>
            <a:endParaRPr lang="en-US" dirty="0"/>
          </a:p>
          <a:p>
            <a:pPr lvl="2" eaLnBrk="1" hangingPunct="1">
              <a:buFont typeface="Courier New" pitchFamily="49" charset="0"/>
              <a:buChar char="o"/>
              <a:defRPr/>
            </a:pPr>
            <a:r>
              <a:rPr lang="en-US" dirty="0" smtClean="0"/>
              <a:t>A running hose in a mop bucket can lead </a:t>
            </a:r>
            <a:br>
              <a:rPr lang="en-US" dirty="0" smtClean="0"/>
            </a:br>
            <a:r>
              <a:rPr lang="en-US" dirty="0" smtClean="0"/>
              <a:t>to backsiphonage</a:t>
            </a:r>
            <a:endParaRPr lang="en-US" dirty="0"/>
          </a:p>
          <a:p>
            <a:pPr marL="685800" lvl="2" indent="0" eaLnBrk="1" hangingPunct="1">
              <a:buFont typeface="Courier New" pitchFamily="49" charset="0"/>
              <a:buNone/>
              <a:defRPr/>
            </a:pPr>
            <a:endParaRPr lang="en-US" dirty="0"/>
          </a:p>
          <a:p>
            <a:pPr marL="571500" lvl="1" indent="-457200" eaLnBrk="1" hangingPunct="1">
              <a:buFont typeface="Wingdings" pitchFamily="2" charset="2"/>
              <a:buChar char="l"/>
              <a:defRPr/>
            </a:pPr>
            <a:endParaRPr lang="en-US" dirty="0" smtClean="0"/>
          </a:p>
        </p:txBody>
      </p:sp>
      <p:sp>
        <p:nvSpPr>
          <p:cNvPr id="2" name="Text Box 1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9-15</a:t>
            </a:r>
          </a:p>
        </p:txBody>
      </p:sp>
      <p:sp>
        <p:nvSpPr>
          <p:cNvPr id="242692" name="Rectangle 17"/>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Water and Plumbing</a:t>
            </a:r>
          </a:p>
        </p:txBody>
      </p:sp>
      <p:pic>
        <p:nvPicPr>
          <p:cNvPr id="3" name="Picture 2" descr="6e_c09_05_backflow.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1768" y="1243013"/>
            <a:ext cx="2103120" cy="2155087"/>
          </a:xfrm>
          <a:prstGeom prst="rect">
            <a:avLst/>
          </a:prstGeom>
        </p:spPr>
      </p:pic>
    </p:spTree>
    <p:extLst>
      <p:ext uri="{BB962C8B-B14F-4D97-AF65-F5344CB8AC3E}">
        <p14:creationId xmlns:p14="http://schemas.microsoft.com/office/powerpoint/2010/main" val="11407749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5" name="Text Box 4"/>
          <p:cNvSpPr txBox="1">
            <a:spLocks noChangeArrowheads="1"/>
          </p:cNvSpPr>
          <p:nvPr/>
        </p:nvSpPr>
        <p:spPr bwMode="auto">
          <a:xfrm>
            <a:off x="1400175" y="4165041"/>
            <a:ext cx="2103120"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tabLst>
                <a:tab pos="288925" algn="l"/>
              </a:tabLst>
              <a:defRPr sz="3200" b="1">
                <a:solidFill>
                  <a:srgbClr val="FFFFFF"/>
                </a:solidFill>
                <a:latin typeface="Arial" charset="0"/>
                <a:ea typeface="ＭＳ Ｐゴシック" charset="0"/>
              </a:defRPr>
            </a:lvl1pPr>
            <a:lvl2pPr marL="742950" indent="-285750" eaLnBrk="0" hangingPunct="0">
              <a:tabLst>
                <a:tab pos="288925" algn="l"/>
              </a:tabLst>
              <a:defRPr sz="3200" b="1">
                <a:solidFill>
                  <a:srgbClr val="FFFFFF"/>
                </a:solidFill>
                <a:latin typeface="Arial" charset="0"/>
                <a:ea typeface="ＭＳ Ｐゴシック" charset="0"/>
              </a:defRPr>
            </a:lvl2pPr>
            <a:lvl3pPr marL="1143000" indent="-228600" eaLnBrk="0" hangingPunct="0">
              <a:tabLst>
                <a:tab pos="288925" algn="l"/>
              </a:tabLst>
              <a:defRPr sz="3200" b="1">
                <a:solidFill>
                  <a:srgbClr val="FFFFFF"/>
                </a:solidFill>
                <a:latin typeface="Arial" charset="0"/>
                <a:ea typeface="ＭＳ Ｐゴシック" charset="0"/>
              </a:defRPr>
            </a:lvl3pPr>
            <a:lvl4pPr marL="1600200" indent="-228600" eaLnBrk="0" hangingPunct="0">
              <a:tabLst>
                <a:tab pos="288925" algn="l"/>
              </a:tabLst>
              <a:defRPr sz="3200" b="1">
                <a:solidFill>
                  <a:srgbClr val="FFFFFF"/>
                </a:solidFill>
                <a:latin typeface="Arial" charset="0"/>
                <a:ea typeface="ＭＳ Ｐゴシック" charset="0"/>
              </a:defRPr>
            </a:lvl4pPr>
            <a:lvl5pPr marL="2057400" indent="-228600" eaLnBrk="0" hangingPunct="0">
              <a:tabLst>
                <a:tab pos="288925" algn="l"/>
              </a:tabLst>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tabLst>
                <a:tab pos="288925" algn="l"/>
              </a:tabLs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tabLst>
                <a:tab pos="288925" algn="l"/>
              </a:tabLs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tabLst>
                <a:tab pos="288925" algn="l"/>
              </a:tabLs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tabLst>
                <a:tab pos="288925" algn="l"/>
              </a:tabLst>
              <a:defRPr sz="3200" b="1">
                <a:solidFill>
                  <a:srgbClr val="FFFFFF"/>
                </a:solidFill>
                <a:latin typeface="Arial" charset="0"/>
                <a:ea typeface="ＭＳ Ｐゴシック" charset="0"/>
              </a:defRPr>
            </a:lvl9pPr>
          </a:lstStyle>
          <a:p>
            <a:pPr algn="ctr" fontAlgn="base">
              <a:lnSpc>
                <a:spcPct val="80000"/>
              </a:lnSpc>
              <a:spcBef>
                <a:spcPct val="50000"/>
              </a:spcBef>
              <a:spcAft>
                <a:spcPct val="0"/>
              </a:spcAft>
              <a:buSzPct val="75000"/>
              <a:buFont typeface="Wingdings" charset="0"/>
              <a:buNone/>
              <a:defRPr/>
            </a:pPr>
            <a:r>
              <a:rPr lang="en-US" sz="1800" dirty="0" smtClean="0">
                <a:solidFill>
                  <a:srgbClr val="00AEEF"/>
                </a:solidFill>
                <a:latin typeface="Arial Narrow"/>
                <a:cs typeface="Arial Narrow"/>
              </a:rPr>
              <a:t>Vacuum breaker</a:t>
            </a:r>
          </a:p>
        </p:txBody>
      </p:sp>
      <p:sp>
        <p:nvSpPr>
          <p:cNvPr id="242693" name="Text Box 5"/>
          <p:cNvSpPr txBox="1">
            <a:spLocks noChangeArrowheads="1"/>
          </p:cNvSpPr>
          <p:nvPr/>
        </p:nvSpPr>
        <p:spPr bwMode="auto">
          <a:xfrm>
            <a:off x="393192" y="1143000"/>
            <a:ext cx="62245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fontAlgn="base">
              <a:spcBef>
                <a:spcPct val="50000"/>
              </a:spcBef>
              <a:spcAft>
                <a:spcPct val="0"/>
              </a:spcAft>
              <a:defRPr/>
            </a:pPr>
            <a:r>
              <a:rPr lang="en-US" sz="2400" dirty="0">
                <a:solidFill>
                  <a:srgbClr val="005CAB"/>
                </a:solidFill>
                <a:latin typeface="Arial Narrow"/>
              </a:rPr>
              <a:t>Backflow p</a:t>
            </a:r>
            <a:r>
              <a:rPr lang="en-US" sz="2400" dirty="0" smtClean="0">
                <a:solidFill>
                  <a:srgbClr val="005CAB"/>
                </a:solidFill>
                <a:latin typeface="Arial Narrow"/>
              </a:rPr>
              <a:t>revention methods:</a:t>
            </a:r>
            <a:endParaRPr lang="en-US" sz="2400" dirty="0">
              <a:solidFill>
                <a:srgbClr val="005CAB"/>
              </a:solidFill>
              <a:latin typeface="Arial Narrow"/>
            </a:endParaRPr>
          </a:p>
        </p:txBody>
      </p:sp>
      <p:sp>
        <p:nvSpPr>
          <p:cNvPr id="243717" name="Text Box 6"/>
          <p:cNvSpPr txBox="1">
            <a:spLocks noChangeArrowheads="1"/>
          </p:cNvSpPr>
          <p:nvPr/>
        </p:nvSpPr>
        <p:spPr bwMode="auto">
          <a:xfrm>
            <a:off x="5492612" y="4165041"/>
            <a:ext cx="2103120"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tabLst>
                <a:tab pos="288925" algn="l"/>
              </a:tabLst>
              <a:defRPr sz="3200" b="1">
                <a:solidFill>
                  <a:srgbClr val="FFFFFF"/>
                </a:solidFill>
                <a:latin typeface="Arial" charset="0"/>
                <a:ea typeface="ＭＳ Ｐゴシック" charset="0"/>
              </a:defRPr>
            </a:lvl1pPr>
            <a:lvl2pPr marL="742950" indent="-285750" eaLnBrk="0" hangingPunct="0">
              <a:tabLst>
                <a:tab pos="288925" algn="l"/>
              </a:tabLst>
              <a:defRPr sz="3200" b="1">
                <a:solidFill>
                  <a:srgbClr val="FFFFFF"/>
                </a:solidFill>
                <a:latin typeface="Arial" charset="0"/>
                <a:ea typeface="ＭＳ Ｐゴシック" charset="0"/>
              </a:defRPr>
            </a:lvl2pPr>
            <a:lvl3pPr marL="1143000" indent="-228600" eaLnBrk="0" hangingPunct="0">
              <a:tabLst>
                <a:tab pos="288925" algn="l"/>
              </a:tabLst>
              <a:defRPr sz="3200" b="1">
                <a:solidFill>
                  <a:srgbClr val="FFFFFF"/>
                </a:solidFill>
                <a:latin typeface="Arial" charset="0"/>
                <a:ea typeface="ＭＳ Ｐゴシック" charset="0"/>
              </a:defRPr>
            </a:lvl3pPr>
            <a:lvl4pPr marL="1600200" indent="-228600" eaLnBrk="0" hangingPunct="0">
              <a:tabLst>
                <a:tab pos="288925" algn="l"/>
              </a:tabLst>
              <a:defRPr sz="3200" b="1">
                <a:solidFill>
                  <a:srgbClr val="FFFFFF"/>
                </a:solidFill>
                <a:latin typeface="Arial" charset="0"/>
                <a:ea typeface="ＭＳ Ｐゴシック" charset="0"/>
              </a:defRPr>
            </a:lvl4pPr>
            <a:lvl5pPr marL="2057400" indent="-228600" eaLnBrk="0" hangingPunct="0">
              <a:tabLst>
                <a:tab pos="288925" algn="l"/>
              </a:tabLst>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tabLst>
                <a:tab pos="288925" algn="l"/>
              </a:tabLs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tabLst>
                <a:tab pos="288925" algn="l"/>
              </a:tabLs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tabLst>
                <a:tab pos="288925" algn="l"/>
              </a:tabLs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tabLst>
                <a:tab pos="288925" algn="l"/>
              </a:tabLst>
              <a:defRPr sz="3200" b="1">
                <a:solidFill>
                  <a:srgbClr val="FFFFFF"/>
                </a:solidFill>
                <a:latin typeface="Arial" charset="0"/>
                <a:ea typeface="ＭＳ Ｐゴシック" charset="0"/>
              </a:defRPr>
            </a:lvl9pPr>
          </a:lstStyle>
          <a:p>
            <a:pPr algn="ctr" fontAlgn="base">
              <a:lnSpc>
                <a:spcPct val="80000"/>
              </a:lnSpc>
              <a:spcBef>
                <a:spcPct val="50000"/>
              </a:spcBef>
              <a:spcAft>
                <a:spcPct val="0"/>
              </a:spcAft>
              <a:buSzPct val="75000"/>
              <a:buFont typeface="Wingdings" charset="0"/>
              <a:buNone/>
              <a:defRPr/>
            </a:pPr>
            <a:r>
              <a:rPr lang="en-US" sz="1800" dirty="0" smtClean="0">
                <a:solidFill>
                  <a:srgbClr val="00AEEF"/>
                </a:solidFill>
                <a:latin typeface="Arial Narrow"/>
              </a:rPr>
              <a:t>Air gap</a:t>
            </a:r>
          </a:p>
        </p:txBody>
      </p:sp>
      <p:sp>
        <p:nvSpPr>
          <p:cNvPr id="243718" name="Text Box 21"/>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9-16</a:t>
            </a:r>
          </a:p>
        </p:txBody>
      </p:sp>
      <p:sp>
        <p:nvSpPr>
          <p:cNvPr id="243719" name="Rectangle 23"/>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Water and Plumbing</a:t>
            </a:r>
          </a:p>
        </p:txBody>
      </p:sp>
      <p:pic>
        <p:nvPicPr>
          <p:cNvPr id="3" name="Picture 2" descr="6e_c09_06_Airgap.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81032" y="2052637"/>
            <a:ext cx="2326281" cy="2103120"/>
          </a:xfrm>
          <a:prstGeom prst="rect">
            <a:avLst/>
          </a:prstGeom>
        </p:spPr>
      </p:pic>
      <p:pic>
        <p:nvPicPr>
          <p:cNvPr id="2" name="Picture 1" descr="6e_c09_06.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00175" y="2052638"/>
            <a:ext cx="2103120" cy="2103120"/>
          </a:xfrm>
          <a:prstGeom prst="rect">
            <a:avLst/>
          </a:prstGeom>
        </p:spPr>
      </p:pic>
    </p:spTree>
    <p:extLst>
      <p:ext uri="{BB962C8B-B14F-4D97-AF65-F5344CB8AC3E}">
        <p14:creationId xmlns:p14="http://schemas.microsoft.com/office/powerpoint/2010/main" val="2236598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4"/>
          <p:cNvSpPr>
            <a:spLocks noGrp="1" noChangeArrowheads="1"/>
          </p:cNvSpPr>
          <p:nvPr>
            <p:ph type="body" idx="1"/>
          </p:nvPr>
        </p:nvSpPr>
        <p:spPr>
          <a:xfrm>
            <a:off x="393192" y="1143000"/>
            <a:ext cx="5486400" cy="3921125"/>
          </a:xfrm>
        </p:spPr>
        <p:txBody>
          <a:bodyPr/>
          <a:lstStyle/>
          <a:p>
            <a:pPr marL="0" indent="0" eaLnBrk="1" hangingPunct="1">
              <a:defRPr/>
            </a:pPr>
            <a:r>
              <a:rPr lang="en-US" dirty="0">
                <a:latin typeface="Arial Narrow" charset="0"/>
                <a:cs typeface="+mn-cs"/>
              </a:rPr>
              <a:t>Consider the following when installing and maintaining lighting:</a:t>
            </a:r>
          </a:p>
          <a:p>
            <a:pPr lvl="1" eaLnBrk="1" hangingPunct="1">
              <a:defRPr/>
            </a:pPr>
            <a:r>
              <a:rPr lang="en-US" dirty="0">
                <a:latin typeface="Arial Narrow" charset="0"/>
              </a:rPr>
              <a:t>Different areas of the facility have different lighting intensity requirements</a:t>
            </a:r>
          </a:p>
          <a:p>
            <a:pPr lvl="1" eaLnBrk="1" hangingPunct="1">
              <a:defRPr/>
            </a:pPr>
            <a:r>
              <a:rPr lang="en-US" dirty="0">
                <a:latin typeface="Arial Narrow" charset="0"/>
              </a:rPr>
              <a:t>Local jurisdictions usually require prep areas to be brighter than other areas</a:t>
            </a:r>
          </a:p>
          <a:p>
            <a:pPr lvl="1" eaLnBrk="1" hangingPunct="1">
              <a:defRPr/>
            </a:pPr>
            <a:r>
              <a:rPr lang="en-US" dirty="0">
                <a:latin typeface="Arial Narrow" charset="0"/>
              </a:rPr>
              <a:t>All lights should have shatter-resistant </a:t>
            </a:r>
            <a:r>
              <a:rPr lang="en-US" dirty="0" smtClean="0">
                <a:latin typeface="Arial Narrow" charset="0"/>
              </a:rPr>
              <a:t>lightbulbs </a:t>
            </a:r>
            <a:r>
              <a:rPr lang="en-US" dirty="0">
                <a:latin typeface="Arial Narrow" charset="0"/>
              </a:rPr>
              <a:t>or protective covers</a:t>
            </a:r>
          </a:p>
          <a:p>
            <a:pPr lvl="1" eaLnBrk="1" hangingPunct="1">
              <a:defRPr/>
            </a:pPr>
            <a:r>
              <a:rPr lang="en-US" dirty="0">
                <a:latin typeface="Arial Narrow" charset="0"/>
              </a:rPr>
              <a:t>Replace burned out bulbs with correct size bulbs </a:t>
            </a:r>
          </a:p>
        </p:txBody>
      </p:sp>
      <p:sp>
        <p:nvSpPr>
          <p:cNvPr id="244739" name="Text Box 6"/>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9-17</a:t>
            </a:r>
          </a:p>
        </p:txBody>
      </p:sp>
      <p:sp>
        <p:nvSpPr>
          <p:cNvPr id="244740" name="Rectangle 8"/>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Lighting</a:t>
            </a:r>
          </a:p>
        </p:txBody>
      </p:sp>
      <p:pic>
        <p:nvPicPr>
          <p:cNvPr id="2" name="Picture 1" descr="6e_c09_17.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1768" y="1243013"/>
            <a:ext cx="2103120" cy="2103120"/>
          </a:xfrm>
          <a:prstGeom prst="rect">
            <a:avLst/>
          </a:prstGeom>
        </p:spPr>
      </p:pic>
    </p:spTree>
    <p:extLst>
      <p:ext uri="{BB962C8B-B14F-4D97-AF65-F5344CB8AC3E}">
        <p14:creationId xmlns:p14="http://schemas.microsoft.com/office/powerpoint/2010/main" val="14615888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Line 4"/>
          <p:cNvSpPr>
            <a:spLocks noChangeShapeType="1"/>
          </p:cNvSpPr>
          <p:nvPr/>
        </p:nvSpPr>
        <p:spPr bwMode="auto">
          <a:xfrm>
            <a:off x="0" y="762000"/>
            <a:ext cx="9144000" cy="0"/>
          </a:xfrm>
          <a:prstGeom prst="line">
            <a:avLst/>
          </a:prstGeom>
          <a:noFill/>
          <a:ln w="1905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fontAlgn="base">
              <a:spcBef>
                <a:spcPct val="0"/>
              </a:spcBef>
              <a:spcAft>
                <a:spcPct val="0"/>
              </a:spcAft>
              <a:defRPr/>
            </a:pPr>
            <a:endParaRPr lang="en-US" sz="3200" b="1" dirty="0">
              <a:solidFill>
                <a:srgbClr val="FFFFFF"/>
              </a:solidFill>
            </a:endParaRPr>
          </a:p>
        </p:txBody>
      </p:sp>
      <p:sp>
        <p:nvSpPr>
          <p:cNvPr id="245763" name="Rectangle 5"/>
          <p:cNvSpPr>
            <a:spLocks noGrp="1" noChangeArrowheads="1"/>
          </p:cNvSpPr>
          <p:nvPr>
            <p:ph type="body" idx="1"/>
          </p:nvPr>
        </p:nvSpPr>
        <p:spPr>
          <a:xfrm>
            <a:off x="393192" y="1143000"/>
            <a:ext cx="4992687" cy="3168809"/>
          </a:xfrm>
        </p:spPr>
        <p:txBody>
          <a:bodyPr/>
          <a:lstStyle/>
          <a:p>
            <a:pPr eaLnBrk="1" hangingPunct="1">
              <a:defRPr/>
            </a:pPr>
            <a:r>
              <a:rPr lang="en-US" dirty="0">
                <a:latin typeface="Arial Narrow" charset="0"/>
                <a:cs typeface="+mn-cs"/>
              </a:rPr>
              <a:t>Ventilation </a:t>
            </a:r>
            <a:r>
              <a:rPr lang="en-US" dirty="0" smtClean="0">
                <a:latin typeface="Arial Narrow" charset="0"/>
                <a:cs typeface="+mn-cs"/>
              </a:rPr>
              <a:t>systems:</a:t>
            </a:r>
            <a:endParaRPr lang="en-US" dirty="0">
              <a:latin typeface="Arial Narrow" charset="0"/>
              <a:cs typeface="+mn-cs"/>
            </a:endParaRPr>
          </a:p>
          <a:p>
            <a:pPr lvl="1" eaLnBrk="1" hangingPunct="1">
              <a:defRPr/>
            </a:pPr>
            <a:r>
              <a:rPr lang="en-US" dirty="0">
                <a:latin typeface="Arial Narrow" charset="0"/>
                <a:cs typeface="Times New Roman" charset="0"/>
              </a:rPr>
              <a:t>Must be cleaned and maintained to p</a:t>
            </a:r>
            <a:r>
              <a:rPr lang="en-US" dirty="0">
                <a:latin typeface="Arial Narrow" charset="0"/>
              </a:rPr>
              <a:t>revent grease and condensation from building up on walls and ceilings</a:t>
            </a:r>
          </a:p>
          <a:p>
            <a:pPr lvl="2" eaLnBrk="1" hangingPunct="1">
              <a:defRPr/>
            </a:pPr>
            <a:r>
              <a:rPr lang="en-US" dirty="0">
                <a:latin typeface="Arial Narrow" charset="0"/>
              </a:rPr>
              <a:t>Follow manufacturer</a:t>
            </a:r>
            <a:r>
              <a:rPr lang="ja-JP" altLang="en-US" dirty="0">
                <a:latin typeface="Arial Narrow" charset="0"/>
              </a:rPr>
              <a:t>’</a:t>
            </a:r>
            <a:r>
              <a:rPr lang="en-US" dirty="0">
                <a:latin typeface="Arial Narrow" charset="0"/>
              </a:rPr>
              <a:t>s recommendations</a:t>
            </a:r>
          </a:p>
          <a:p>
            <a:pPr lvl="2" eaLnBrk="1" hangingPunct="1">
              <a:defRPr/>
            </a:pPr>
            <a:r>
              <a:rPr lang="en-US" dirty="0">
                <a:latin typeface="Arial Narrow" charset="0"/>
              </a:rPr>
              <a:t>Meet local regulatory requirements</a:t>
            </a:r>
          </a:p>
          <a:p>
            <a:pPr lvl="1" eaLnBrk="1" hangingPunct="1">
              <a:defRPr/>
            </a:pPr>
            <a:endParaRPr lang="en-US" dirty="0">
              <a:latin typeface="Arial Narrow" charset="0"/>
            </a:endParaRPr>
          </a:p>
        </p:txBody>
      </p:sp>
      <p:sp>
        <p:nvSpPr>
          <p:cNvPr id="245764" name="Text Box 8"/>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9-18</a:t>
            </a:r>
          </a:p>
        </p:txBody>
      </p:sp>
      <p:sp>
        <p:nvSpPr>
          <p:cNvPr id="245765" name="Rectangle 10"/>
          <p:cNvSpPr>
            <a:spLocks noGrp="1" noChangeArrowheads="1"/>
          </p:cNvSpPr>
          <p:nvPr>
            <p:ph type="title"/>
          </p:nvPr>
        </p:nvSpPr>
        <p:spPr>
          <a:xfrm>
            <a:off x="-13487400" y="6223000"/>
            <a:ext cx="8307387" cy="519113"/>
          </a:xfrm>
        </p:spPr>
        <p:txBody>
          <a:bodyPr/>
          <a:lstStyle/>
          <a:p>
            <a:pPr eaLnBrk="1" hangingPunct="1">
              <a:defRPr/>
            </a:pPr>
            <a:r>
              <a:rPr lang="en-US" dirty="0">
                <a:latin typeface="Arial Narrow" charset="0"/>
                <a:cs typeface="+mj-cs"/>
              </a:rPr>
              <a:t>Ventilation</a:t>
            </a:r>
          </a:p>
        </p:txBody>
      </p:sp>
      <p:sp>
        <p:nvSpPr>
          <p:cNvPr id="245766" name="Rectangle 8"/>
          <p:cNvSpPr txBox="1">
            <a:spLocks noChangeArrowheads="1"/>
          </p:cNvSpPr>
          <p:nvPr/>
        </p:nvSpPr>
        <p:spPr bwMode="auto">
          <a:xfrm>
            <a:off x="393192" y="158750"/>
            <a:ext cx="8307388"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0"/>
              </a:spcBef>
              <a:spcAft>
                <a:spcPct val="0"/>
              </a:spcAft>
              <a:defRPr/>
            </a:pPr>
            <a:r>
              <a:rPr lang="en-US" sz="2800" dirty="0" smtClean="0">
                <a:latin typeface="Arial Narrow" charset="0"/>
              </a:rPr>
              <a:t>Ventilation</a:t>
            </a:r>
          </a:p>
        </p:txBody>
      </p:sp>
      <p:pic>
        <p:nvPicPr>
          <p:cNvPr id="2" name="Picture 1" descr="6e_c09_18.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1768" y="1243013"/>
            <a:ext cx="2103120" cy="2103120"/>
          </a:xfrm>
          <a:prstGeom prst="rect">
            <a:avLst/>
          </a:prstGeom>
        </p:spPr>
      </p:pic>
    </p:spTree>
    <p:extLst>
      <p:ext uri="{BB962C8B-B14F-4D97-AF65-F5344CB8AC3E}">
        <p14:creationId xmlns:p14="http://schemas.microsoft.com/office/powerpoint/2010/main" val="6615190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3"/>
          <p:cNvSpPr>
            <a:spLocks noGrp="1" noChangeArrowheads="1"/>
          </p:cNvSpPr>
          <p:nvPr>
            <p:ph type="body" idx="1"/>
          </p:nvPr>
        </p:nvSpPr>
        <p:spPr>
          <a:xfrm>
            <a:off x="393192" y="1143000"/>
            <a:ext cx="4878388" cy="3971925"/>
          </a:xfrm>
        </p:spPr>
        <p:txBody>
          <a:bodyPr/>
          <a:lstStyle/>
          <a:p>
            <a:pPr marL="0" indent="0" eaLnBrk="1" hangingPunct="1">
              <a:defRPr/>
            </a:pPr>
            <a:r>
              <a:rPr lang="en-US" dirty="0" smtClean="0">
                <a:latin typeface="Arial Narrow" charset="0"/>
                <a:cs typeface="+mn-cs"/>
              </a:rPr>
              <a:t>Garbage:</a:t>
            </a:r>
            <a:endParaRPr lang="en-US" dirty="0">
              <a:latin typeface="Arial Narrow" charset="0"/>
              <a:cs typeface="+mn-cs"/>
            </a:endParaRPr>
          </a:p>
          <a:p>
            <a:pPr lvl="1" eaLnBrk="1" hangingPunct="1">
              <a:defRPr/>
            </a:pPr>
            <a:r>
              <a:rPr lang="en-US" dirty="0">
                <a:latin typeface="Arial Narrow" charset="0"/>
              </a:rPr>
              <a:t>Remove from prep areas as quickly </a:t>
            </a:r>
            <a:r>
              <a:rPr lang="en-US" dirty="0" smtClean="0">
                <a:latin typeface="Arial Narrow" charset="0"/>
              </a:rPr>
              <a:t/>
            </a:r>
            <a:br>
              <a:rPr lang="en-US" dirty="0" smtClean="0">
                <a:latin typeface="Arial Narrow" charset="0"/>
              </a:rPr>
            </a:br>
            <a:r>
              <a:rPr lang="en-US" dirty="0" smtClean="0">
                <a:latin typeface="Arial Narrow" charset="0"/>
              </a:rPr>
              <a:t>as </a:t>
            </a:r>
            <a:r>
              <a:rPr lang="en-US" dirty="0">
                <a:latin typeface="Arial Narrow" charset="0"/>
              </a:rPr>
              <a:t>possible </a:t>
            </a:r>
          </a:p>
          <a:p>
            <a:pPr lvl="2" eaLnBrk="1" hangingPunct="1">
              <a:defRPr/>
            </a:pPr>
            <a:r>
              <a:rPr lang="en-US" dirty="0">
                <a:latin typeface="Arial Narrow" charset="0"/>
              </a:rPr>
              <a:t>Be careful not to contaminate food and food-contact surfaces</a:t>
            </a:r>
          </a:p>
          <a:p>
            <a:pPr lvl="1" eaLnBrk="1" hangingPunct="1">
              <a:defRPr/>
            </a:pPr>
            <a:r>
              <a:rPr lang="en-US" dirty="0">
                <a:latin typeface="Arial Narrow" charset="0"/>
              </a:rPr>
              <a:t>Clean the inside and outside of containers frequently</a:t>
            </a:r>
          </a:p>
          <a:p>
            <a:pPr lvl="2" eaLnBrk="1" hangingPunct="1">
              <a:defRPr/>
            </a:pPr>
            <a:r>
              <a:rPr lang="en-US" dirty="0">
                <a:latin typeface="Arial Narrow" charset="0"/>
              </a:rPr>
              <a:t>Clean them away from food-prep and storage areas</a:t>
            </a:r>
          </a:p>
        </p:txBody>
      </p:sp>
      <p:sp>
        <p:nvSpPr>
          <p:cNvPr id="246787" name="Text Box 7"/>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9-19</a:t>
            </a:r>
          </a:p>
        </p:txBody>
      </p:sp>
      <p:sp>
        <p:nvSpPr>
          <p:cNvPr id="246788" name="Rectangle 9"/>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Garbage</a:t>
            </a:r>
          </a:p>
        </p:txBody>
      </p:sp>
      <p:pic>
        <p:nvPicPr>
          <p:cNvPr id="2" name="Picture 1" descr="6e_c09_07_TrshBagTbl.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1768" y="1243013"/>
            <a:ext cx="2103120" cy="1901367"/>
          </a:xfrm>
          <a:prstGeom prst="rect">
            <a:avLst/>
          </a:prstGeom>
        </p:spPr>
      </p:pic>
    </p:spTree>
    <p:extLst>
      <p:ext uri="{BB962C8B-B14F-4D97-AF65-F5344CB8AC3E}">
        <p14:creationId xmlns:p14="http://schemas.microsoft.com/office/powerpoint/2010/main" val="28393923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3"/>
          <p:cNvSpPr>
            <a:spLocks noGrp="1" noChangeArrowheads="1"/>
          </p:cNvSpPr>
          <p:nvPr>
            <p:ph type="body" idx="1"/>
          </p:nvPr>
        </p:nvSpPr>
        <p:spPr>
          <a:xfrm>
            <a:off x="393192" y="1143000"/>
            <a:ext cx="5086350" cy="4983163"/>
          </a:xfrm>
        </p:spPr>
        <p:txBody>
          <a:bodyPr/>
          <a:lstStyle/>
          <a:p>
            <a:pPr marL="0" indent="0" eaLnBrk="1" hangingPunct="1">
              <a:defRPr/>
            </a:pPr>
            <a:r>
              <a:rPr lang="en-US" dirty="0">
                <a:latin typeface="Arial Narrow" charset="0"/>
                <a:cs typeface="+mn-cs"/>
              </a:rPr>
              <a:t>Objectives:</a:t>
            </a:r>
          </a:p>
          <a:p>
            <a:pPr lvl="1" eaLnBrk="1" hangingPunct="1">
              <a:defRPr/>
            </a:pPr>
            <a:r>
              <a:rPr lang="en-US" dirty="0">
                <a:latin typeface="Arial Narrow" charset="0"/>
              </a:rPr>
              <a:t>Pick materials and equipment that are safe for use in foodservice operations</a:t>
            </a:r>
          </a:p>
          <a:p>
            <a:pPr lvl="1" eaLnBrk="1" hangingPunct="1">
              <a:defRPr/>
            </a:pPr>
            <a:r>
              <a:rPr lang="en-US" dirty="0">
                <a:latin typeface="Arial Narrow" charset="0"/>
              </a:rPr>
              <a:t>Install and maintain equipment </a:t>
            </a:r>
          </a:p>
          <a:p>
            <a:pPr lvl="1" eaLnBrk="1" hangingPunct="1">
              <a:defRPr/>
            </a:pPr>
            <a:r>
              <a:rPr lang="en-US" dirty="0">
                <a:latin typeface="Arial Narrow" charset="0"/>
              </a:rPr>
              <a:t>Avoid food safety hazards caused by utilities</a:t>
            </a:r>
          </a:p>
          <a:p>
            <a:pPr lvl="1" eaLnBrk="1" hangingPunct="1">
              <a:defRPr/>
            </a:pPr>
            <a:r>
              <a:rPr lang="en-US" dirty="0">
                <a:latin typeface="Arial Narrow" charset="0"/>
              </a:rPr>
              <a:t>Maintain your facility </a:t>
            </a:r>
          </a:p>
          <a:p>
            <a:pPr lvl="1" eaLnBrk="1" hangingPunct="1">
              <a:defRPr/>
            </a:pPr>
            <a:r>
              <a:rPr lang="en-US" dirty="0">
                <a:latin typeface="Arial Narrow" charset="0"/>
              </a:rPr>
              <a:t>Handle emergencies</a:t>
            </a:r>
          </a:p>
          <a:p>
            <a:pPr lvl="1" eaLnBrk="1" hangingPunct="1">
              <a:defRPr/>
            </a:pPr>
            <a:r>
              <a:rPr lang="en-US" dirty="0">
                <a:latin typeface="Arial Narrow" charset="0"/>
              </a:rPr>
              <a:t>Prevent and control pests</a:t>
            </a:r>
          </a:p>
          <a:p>
            <a:pPr marL="1028700" lvl="2" indent="-342900" eaLnBrk="1" hangingPunct="1">
              <a:defRPr/>
            </a:pPr>
            <a:endParaRPr lang="en-US" dirty="0">
              <a:latin typeface="Arial Narrow" charset="0"/>
            </a:endParaRPr>
          </a:p>
        </p:txBody>
      </p:sp>
      <p:sp>
        <p:nvSpPr>
          <p:cNvPr id="229379" name="Text Box 13"/>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9-2</a:t>
            </a:r>
          </a:p>
        </p:txBody>
      </p:sp>
      <p:sp>
        <p:nvSpPr>
          <p:cNvPr id="229380" name="Rectangle 19"/>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Safe Facilities and Pest Management</a:t>
            </a:r>
          </a:p>
        </p:txBody>
      </p:sp>
    </p:spTree>
    <p:extLst>
      <p:ext uri="{BB962C8B-B14F-4D97-AF65-F5344CB8AC3E}">
        <p14:creationId xmlns:p14="http://schemas.microsoft.com/office/powerpoint/2010/main" val="7056560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3"/>
          <p:cNvSpPr>
            <a:spLocks noGrp="1" noChangeArrowheads="1"/>
          </p:cNvSpPr>
          <p:nvPr>
            <p:ph type="body" idx="1"/>
          </p:nvPr>
        </p:nvSpPr>
        <p:spPr>
          <a:xfrm>
            <a:off x="393192" y="1143000"/>
            <a:ext cx="4878388" cy="4164965"/>
          </a:xfrm>
        </p:spPr>
        <p:txBody>
          <a:bodyPr/>
          <a:lstStyle/>
          <a:p>
            <a:pPr marL="0" indent="0" eaLnBrk="1" hangingPunct="1">
              <a:buFont typeface="Wingdings" pitchFamily="2" charset="2"/>
              <a:buNone/>
              <a:defRPr/>
            </a:pPr>
            <a:r>
              <a:rPr lang="en-US" dirty="0" smtClean="0">
                <a:ea typeface="+mn-ea"/>
                <a:cs typeface="+mn-cs"/>
              </a:rPr>
              <a:t>Indoor containers must be:</a:t>
            </a:r>
            <a:r>
              <a:rPr lang="en-US" sz="2200" dirty="0" smtClean="0">
                <a:solidFill>
                  <a:srgbClr val="231F20"/>
                </a:solidFill>
                <a:ea typeface="+mn-ea"/>
                <a:cs typeface="+mn-cs"/>
              </a:rPr>
              <a:t> </a:t>
            </a:r>
          </a:p>
          <a:p>
            <a:pPr lvl="1" eaLnBrk="1" hangingPunct="1">
              <a:buFont typeface="Wingdings" pitchFamily="2" charset="2"/>
              <a:buChar char="l"/>
              <a:defRPr/>
            </a:pPr>
            <a:r>
              <a:rPr lang="en-US" dirty="0" smtClean="0"/>
              <a:t>Leak proof, waterproof, and pest proof</a:t>
            </a:r>
          </a:p>
          <a:p>
            <a:pPr lvl="1" eaLnBrk="1" hangingPunct="1">
              <a:buFont typeface="Wingdings" pitchFamily="2" charset="2"/>
              <a:buChar char="l"/>
              <a:defRPr/>
            </a:pPr>
            <a:r>
              <a:rPr lang="en-US" dirty="0" smtClean="0"/>
              <a:t>Easy to clean</a:t>
            </a:r>
          </a:p>
          <a:p>
            <a:pPr lvl="1" eaLnBrk="1" hangingPunct="1">
              <a:buFont typeface="Wingdings" pitchFamily="2" charset="2"/>
              <a:buChar char="l"/>
              <a:defRPr/>
            </a:pPr>
            <a:r>
              <a:rPr lang="en-US" dirty="0" smtClean="0"/>
              <a:t>Covered when not in use</a:t>
            </a:r>
          </a:p>
          <a:p>
            <a:pPr marL="571500" lvl="1" indent="-457200" eaLnBrk="1" hangingPunct="1">
              <a:buFont typeface="Wingdings" pitchFamily="2" charset="2"/>
              <a:buNone/>
              <a:defRPr/>
            </a:pPr>
            <a:r>
              <a:rPr lang="en-US" sz="2400" b="1" dirty="0">
                <a:solidFill>
                  <a:srgbClr val="005CAB"/>
                </a:solidFill>
                <a:ea typeface="+mn-ea"/>
                <a:cs typeface="+mn-cs"/>
              </a:rPr>
              <a:t>Designated storage </a:t>
            </a:r>
            <a:r>
              <a:rPr lang="en-US" sz="2400" b="1" dirty="0" smtClean="0">
                <a:solidFill>
                  <a:srgbClr val="005CAB"/>
                </a:solidFill>
                <a:ea typeface="+mn-ea"/>
                <a:cs typeface="+mn-cs"/>
              </a:rPr>
              <a:t>areas: </a:t>
            </a:r>
            <a:endParaRPr lang="en-US" sz="2400" b="1" dirty="0">
              <a:solidFill>
                <a:srgbClr val="005CAB"/>
              </a:solidFill>
              <a:ea typeface="+mn-ea"/>
              <a:cs typeface="+mn-cs"/>
            </a:endParaRPr>
          </a:p>
          <a:p>
            <a:pPr lvl="1" eaLnBrk="1" hangingPunct="1">
              <a:buFont typeface="Wingdings" pitchFamily="2" charset="2"/>
              <a:buChar char="l"/>
              <a:defRPr/>
            </a:pPr>
            <a:r>
              <a:rPr lang="en-US" dirty="0" smtClean="0"/>
              <a:t>Store waste and recyclables separately from food and food-contact surfaces</a:t>
            </a:r>
          </a:p>
          <a:p>
            <a:pPr lvl="1" eaLnBrk="1" hangingPunct="1">
              <a:buFont typeface="Wingdings" pitchFamily="2" charset="2"/>
              <a:buChar char="l"/>
              <a:defRPr/>
            </a:pPr>
            <a:r>
              <a:rPr lang="en-US" dirty="0" smtClean="0"/>
              <a:t>Storage must not create a nuisance or a public health hazard</a:t>
            </a:r>
          </a:p>
        </p:txBody>
      </p:sp>
      <p:sp>
        <p:nvSpPr>
          <p:cNvPr id="247811" name="Text Box 6"/>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9-20</a:t>
            </a:r>
          </a:p>
        </p:txBody>
      </p:sp>
      <p:sp>
        <p:nvSpPr>
          <p:cNvPr id="247812" name="Rectangle 8"/>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Garbage</a:t>
            </a:r>
          </a:p>
        </p:txBody>
      </p:sp>
      <p:pic>
        <p:nvPicPr>
          <p:cNvPr id="2" name="Picture 1" descr="6e_c09_20.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1768" y="1243013"/>
            <a:ext cx="2103120" cy="2103120"/>
          </a:xfrm>
          <a:prstGeom prst="rect">
            <a:avLst/>
          </a:prstGeom>
        </p:spPr>
      </p:pic>
    </p:spTree>
    <p:extLst>
      <p:ext uri="{BB962C8B-B14F-4D97-AF65-F5344CB8AC3E}">
        <p14:creationId xmlns:p14="http://schemas.microsoft.com/office/powerpoint/2010/main" val="22498497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3"/>
          <p:cNvSpPr>
            <a:spLocks noGrp="1" noChangeArrowheads="1"/>
          </p:cNvSpPr>
          <p:nvPr>
            <p:ph type="body" idx="1"/>
          </p:nvPr>
        </p:nvSpPr>
        <p:spPr>
          <a:xfrm>
            <a:off x="393192" y="1143000"/>
            <a:ext cx="4815946" cy="3738245"/>
          </a:xfrm>
        </p:spPr>
        <p:txBody>
          <a:bodyPr/>
          <a:lstStyle/>
          <a:p>
            <a:pPr marL="0" lvl="1" indent="0" eaLnBrk="1" hangingPunct="1">
              <a:buFont typeface="Wingdings" pitchFamily="2" charset="2"/>
              <a:buNone/>
              <a:defRPr/>
            </a:pPr>
            <a:r>
              <a:rPr lang="en-US" sz="2400" b="1" dirty="0">
                <a:solidFill>
                  <a:srgbClr val="005CAB"/>
                </a:solidFill>
                <a:ea typeface="+mn-ea"/>
                <a:cs typeface="+mn-cs"/>
              </a:rPr>
              <a:t>Outdoor containers </a:t>
            </a:r>
            <a:r>
              <a:rPr lang="en-US" sz="2400" b="1" dirty="0" smtClean="0">
                <a:solidFill>
                  <a:srgbClr val="005CAB"/>
                </a:solidFill>
                <a:ea typeface="+mn-ea"/>
                <a:cs typeface="+mn-cs"/>
              </a:rPr>
              <a:t>must: </a:t>
            </a:r>
            <a:endParaRPr lang="en-US" sz="2400" b="1" dirty="0">
              <a:solidFill>
                <a:srgbClr val="005CAB"/>
              </a:solidFill>
              <a:ea typeface="+mn-ea"/>
              <a:cs typeface="+mn-cs"/>
            </a:endParaRPr>
          </a:p>
          <a:p>
            <a:pPr lvl="1" eaLnBrk="1" hangingPunct="1">
              <a:buFont typeface="Wingdings" pitchFamily="2" charset="2"/>
              <a:buChar char="l"/>
              <a:defRPr/>
            </a:pPr>
            <a:r>
              <a:rPr lang="en-US" dirty="0" smtClean="0"/>
              <a:t>Be placed on a smooth, durable, nonabsorbent surface</a:t>
            </a:r>
          </a:p>
          <a:p>
            <a:pPr lvl="2" eaLnBrk="1" hangingPunct="1">
              <a:buFont typeface="Courier New" pitchFamily="49" charset="0"/>
              <a:buChar char="o"/>
              <a:defRPr/>
            </a:pPr>
            <a:r>
              <a:rPr lang="en-US" dirty="0" smtClean="0"/>
              <a:t>Asphalt or concrete</a:t>
            </a:r>
          </a:p>
          <a:p>
            <a:pPr lvl="1" eaLnBrk="1" hangingPunct="1">
              <a:buFont typeface="Wingdings" pitchFamily="2" charset="2"/>
              <a:buChar char="l"/>
              <a:defRPr/>
            </a:pPr>
            <a:r>
              <a:rPr lang="en-US" dirty="0" smtClean="0"/>
              <a:t>Have tight-fitting lids</a:t>
            </a:r>
          </a:p>
          <a:p>
            <a:pPr lvl="1" eaLnBrk="1" hangingPunct="1">
              <a:buFont typeface="Wingdings" pitchFamily="2" charset="2"/>
              <a:buChar char="l"/>
              <a:defRPr/>
            </a:pPr>
            <a:r>
              <a:rPr lang="en-US" dirty="0" smtClean="0"/>
              <a:t>Be covered at all times</a:t>
            </a:r>
          </a:p>
          <a:p>
            <a:pPr lvl="1" eaLnBrk="1" hangingPunct="1">
              <a:buFont typeface="Wingdings" pitchFamily="2" charset="2"/>
              <a:buChar char="l"/>
              <a:defRPr/>
            </a:pPr>
            <a:r>
              <a:rPr lang="en-US" dirty="0" smtClean="0"/>
              <a:t>Have their drain plugs in place</a:t>
            </a:r>
          </a:p>
        </p:txBody>
      </p:sp>
      <p:sp>
        <p:nvSpPr>
          <p:cNvPr id="248835" name="Text Box 6"/>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9-21</a:t>
            </a:r>
          </a:p>
        </p:txBody>
      </p:sp>
      <p:sp>
        <p:nvSpPr>
          <p:cNvPr id="248836" name="Rectangle 8"/>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Garbage</a:t>
            </a:r>
          </a:p>
        </p:txBody>
      </p:sp>
      <p:pic>
        <p:nvPicPr>
          <p:cNvPr id="2" name="Picture 1" descr="6e_c09_07_Dumpster.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1768" y="1243013"/>
            <a:ext cx="2103120" cy="1901367"/>
          </a:xfrm>
          <a:prstGeom prst="rect">
            <a:avLst/>
          </a:prstGeom>
        </p:spPr>
      </p:pic>
    </p:spTree>
    <p:extLst>
      <p:ext uri="{BB962C8B-B14F-4D97-AF65-F5344CB8AC3E}">
        <p14:creationId xmlns:p14="http://schemas.microsoft.com/office/powerpoint/2010/main" val="4392201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3"/>
          <p:cNvSpPr>
            <a:spLocks noGrp="1" noChangeArrowheads="1"/>
          </p:cNvSpPr>
          <p:nvPr>
            <p:ph type="body" idx="1"/>
          </p:nvPr>
        </p:nvSpPr>
        <p:spPr>
          <a:xfrm>
            <a:off x="393192" y="1143000"/>
            <a:ext cx="8172450" cy="4229100"/>
          </a:xfrm>
        </p:spPr>
        <p:txBody>
          <a:bodyPr/>
          <a:lstStyle/>
          <a:p>
            <a:pPr marL="488950" indent="-342900" eaLnBrk="1" hangingPunct="1">
              <a:defRPr/>
            </a:pPr>
            <a:r>
              <a:rPr lang="en-US" dirty="0">
                <a:latin typeface="Arial Narrow" charset="0"/>
                <a:cs typeface="+mn-cs"/>
              </a:rPr>
              <a:t>Imminent health hazard:</a:t>
            </a:r>
          </a:p>
          <a:p>
            <a:pPr lvl="1" indent="-342900" eaLnBrk="1" hangingPunct="1">
              <a:defRPr/>
            </a:pPr>
            <a:r>
              <a:rPr lang="en-US" dirty="0">
                <a:latin typeface="Arial Narrow" charset="0"/>
              </a:rPr>
              <a:t>A significant threat or danger to health</a:t>
            </a:r>
          </a:p>
          <a:p>
            <a:pPr lvl="1" indent="-342900" eaLnBrk="1" hangingPunct="1">
              <a:defRPr/>
            </a:pPr>
            <a:r>
              <a:rPr lang="en-US" dirty="0">
                <a:latin typeface="Arial Narrow" charset="0"/>
              </a:rPr>
              <a:t>Requires immediate correction or closure to prevent injury</a:t>
            </a:r>
          </a:p>
          <a:p>
            <a:pPr marL="488950" indent="-342900" eaLnBrk="1" hangingPunct="1">
              <a:defRPr/>
            </a:pPr>
            <a:r>
              <a:rPr lang="en-US" dirty="0">
                <a:latin typeface="Arial Narrow" charset="0"/>
                <a:cs typeface="+mn-cs"/>
              </a:rPr>
              <a:t>Possible imminent health hazards:</a:t>
            </a:r>
          </a:p>
          <a:p>
            <a:pPr lvl="1" indent="-342900" eaLnBrk="1" hangingPunct="1">
              <a:defRPr/>
            </a:pPr>
            <a:r>
              <a:rPr lang="en-US" dirty="0">
                <a:latin typeface="Arial Narrow" charset="0"/>
              </a:rPr>
              <a:t>Electrical power outages</a:t>
            </a:r>
          </a:p>
          <a:p>
            <a:pPr lvl="1" indent="-342900" eaLnBrk="1" hangingPunct="1">
              <a:defRPr/>
            </a:pPr>
            <a:r>
              <a:rPr lang="en-US" dirty="0">
                <a:latin typeface="Arial Narrow" charset="0"/>
              </a:rPr>
              <a:t>Fire</a:t>
            </a:r>
          </a:p>
          <a:p>
            <a:pPr lvl="1" indent="-342900" eaLnBrk="1" hangingPunct="1">
              <a:defRPr/>
            </a:pPr>
            <a:r>
              <a:rPr lang="en-US" dirty="0">
                <a:latin typeface="Arial Narrow" charset="0"/>
              </a:rPr>
              <a:t>Flood</a:t>
            </a:r>
          </a:p>
          <a:p>
            <a:pPr lvl="1" indent="-342900" eaLnBrk="1" hangingPunct="1">
              <a:defRPr/>
            </a:pPr>
            <a:r>
              <a:rPr lang="en-US" dirty="0">
                <a:latin typeface="Arial Narrow" charset="0"/>
              </a:rPr>
              <a:t>Sewage backups</a:t>
            </a:r>
          </a:p>
        </p:txBody>
      </p:sp>
      <p:sp>
        <p:nvSpPr>
          <p:cNvPr id="249859" name="Text Box 8"/>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9-22</a:t>
            </a:r>
          </a:p>
        </p:txBody>
      </p:sp>
      <p:sp>
        <p:nvSpPr>
          <p:cNvPr id="249860" name="Rectangle 10"/>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Emergencies That Affect </a:t>
            </a:r>
            <a:r>
              <a:rPr lang="en-US" dirty="0" smtClean="0">
                <a:latin typeface="Arial Narrow" charset="0"/>
                <a:cs typeface="+mj-cs"/>
              </a:rPr>
              <a:t>the </a:t>
            </a:r>
            <a:r>
              <a:rPr lang="en-US" dirty="0">
                <a:latin typeface="Arial Narrow" charset="0"/>
                <a:cs typeface="+mj-cs"/>
              </a:rPr>
              <a:t>Facility</a:t>
            </a:r>
          </a:p>
        </p:txBody>
      </p:sp>
    </p:spTree>
    <p:extLst>
      <p:ext uri="{BB962C8B-B14F-4D97-AF65-F5344CB8AC3E}">
        <p14:creationId xmlns:p14="http://schemas.microsoft.com/office/powerpoint/2010/main" val="344223651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3"/>
          <p:cNvSpPr>
            <a:spLocks noGrp="1" noChangeArrowheads="1"/>
          </p:cNvSpPr>
          <p:nvPr>
            <p:ph type="body" idx="1"/>
          </p:nvPr>
        </p:nvSpPr>
        <p:spPr>
          <a:xfrm>
            <a:off x="393192" y="1143000"/>
            <a:ext cx="6629400" cy="4800600"/>
          </a:xfrm>
        </p:spPr>
        <p:txBody>
          <a:bodyPr/>
          <a:lstStyle/>
          <a:p>
            <a:pPr marL="488950" indent="-342900" eaLnBrk="1" hangingPunct="1">
              <a:buFont typeface="Wingdings" pitchFamily="2" charset="2"/>
              <a:buNone/>
              <a:defRPr/>
            </a:pPr>
            <a:r>
              <a:rPr lang="en-US" dirty="0" smtClean="0">
                <a:ea typeface="+mn-ea"/>
                <a:cs typeface="+mn-cs"/>
              </a:rPr>
              <a:t>How to respond to a crisis affecting the facility:</a:t>
            </a:r>
          </a:p>
          <a:p>
            <a:pPr lvl="1" indent="-342900" eaLnBrk="1" hangingPunct="1">
              <a:buFont typeface="Wingdings" pitchFamily="2" charset="2"/>
              <a:buChar char="l"/>
              <a:defRPr/>
            </a:pPr>
            <a:r>
              <a:rPr lang="en-US" dirty="0" smtClean="0"/>
              <a:t>Determine if there is a significant risk to the safety or security of your food </a:t>
            </a:r>
          </a:p>
          <a:p>
            <a:pPr lvl="1" indent="-342900" eaLnBrk="1" hangingPunct="1">
              <a:buFont typeface="Wingdings" pitchFamily="2" charset="2"/>
              <a:buChar char="l"/>
              <a:defRPr/>
            </a:pPr>
            <a:r>
              <a:rPr lang="en-US" dirty="0" smtClean="0"/>
              <a:t>If the risk is significant</a:t>
            </a:r>
          </a:p>
          <a:p>
            <a:pPr lvl="2" indent="-342900" eaLnBrk="1" hangingPunct="1">
              <a:buFont typeface="Courier New" pitchFamily="49" charset="0"/>
              <a:buChar char="o"/>
              <a:defRPr/>
            </a:pPr>
            <a:r>
              <a:rPr lang="en-US" dirty="0"/>
              <a:t>S</a:t>
            </a:r>
            <a:r>
              <a:rPr lang="en-US" dirty="0" smtClean="0"/>
              <a:t>top service </a:t>
            </a:r>
          </a:p>
          <a:p>
            <a:pPr lvl="2" indent="-342900" eaLnBrk="1" hangingPunct="1">
              <a:buFont typeface="Courier New" pitchFamily="49" charset="0"/>
              <a:buChar char="o"/>
              <a:defRPr/>
            </a:pPr>
            <a:r>
              <a:rPr lang="en-US" dirty="0"/>
              <a:t>N</a:t>
            </a:r>
            <a:r>
              <a:rPr lang="en-US" dirty="0" smtClean="0"/>
              <a:t>otify the local regulatory authority</a:t>
            </a:r>
          </a:p>
          <a:p>
            <a:pPr lvl="1" indent="-342900" eaLnBrk="1" hangingPunct="1">
              <a:buFont typeface="Wingdings" pitchFamily="2" charset="2"/>
              <a:buChar char="l"/>
              <a:defRPr/>
            </a:pPr>
            <a:r>
              <a:rPr lang="en-US" dirty="0" smtClean="0"/>
              <a:t>Decide how to correct the problem</a:t>
            </a:r>
          </a:p>
          <a:p>
            <a:pPr lvl="2" indent="-342900" eaLnBrk="1" hangingPunct="1">
              <a:buFont typeface="Courier New" pitchFamily="49" charset="0"/>
              <a:buChar char="o"/>
              <a:defRPr/>
            </a:pPr>
            <a:r>
              <a:rPr lang="en-US" dirty="0" smtClean="0"/>
              <a:t>Establish time-temperature control</a:t>
            </a:r>
          </a:p>
          <a:p>
            <a:pPr lvl="2" indent="-342900" eaLnBrk="1" hangingPunct="1">
              <a:buFont typeface="Courier New" pitchFamily="49" charset="0"/>
              <a:buChar char="o"/>
              <a:defRPr/>
            </a:pPr>
            <a:r>
              <a:rPr lang="en-US" dirty="0" smtClean="0"/>
              <a:t>Clean and sanitize surfaces</a:t>
            </a:r>
          </a:p>
          <a:p>
            <a:pPr lvl="2" indent="-342900" eaLnBrk="1" hangingPunct="1">
              <a:buFont typeface="Courier New" pitchFamily="49" charset="0"/>
              <a:buChar char="o"/>
              <a:defRPr/>
            </a:pPr>
            <a:r>
              <a:rPr lang="en-US" dirty="0" smtClean="0"/>
              <a:t>Verify water is drinkable</a:t>
            </a:r>
          </a:p>
          <a:p>
            <a:pPr lvl="2" indent="-342900" eaLnBrk="1" hangingPunct="1">
              <a:buFont typeface="Courier New" pitchFamily="49" charset="0"/>
              <a:buChar char="o"/>
              <a:defRPr/>
            </a:pPr>
            <a:r>
              <a:rPr lang="en-US" dirty="0" smtClean="0"/>
              <a:t>Reestablish physical security of the facility</a:t>
            </a:r>
          </a:p>
        </p:txBody>
      </p:sp>
      <p:sp>
        <p:nvSpPr>
          <p:cNvPr id="250883" name="Text Box 8"/>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9-23</a:t>
            </a:r>
          </a:p>
        </p:txBody>
      </p:sp>
      <p:sp>
        <p:nvSpPr>
          <p:cNvPr id="250884" name="Rectangle 10"/>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Emergencies </a:t>
            </a:r>
            <a:r>
              <a:rPr lang="en-US" dirty="0" smtClean="0">
                <a:latin typeface="Arial Narrow" charset="0"/>
                <a:cs typeface="+mj-cs"/>
              </a:rPr>
              <a:t>That </a:t>
            </a:r>
            <a:r>
              <a:rPr lang="en-US" dirty="0">
                <a:latin typeface="Arial Narrow" charset="0"/>
                <a:cs typeface="+mj-cs"/>
              </a:rPr>
              <a:t>Affect the Facility</a:t>
            </a:r>
          </a:p>
        </p:txBody>
      </p:sp>
    </p:spTree>
    <p:extLst>
      <p:ext uri="{BB962C8B-B14F-4D97-AF65-F5344CB8AC3E}">
        <p14:creationId xmlns:p14="http://schemas.microsoft.com/office/powerpoint/2010/main" val="294645454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2"/>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Pest Management</a:t>
            </a:r>
          </a:p>
        </p:txBody>
      </p:sp>
      <p:sp>
        <p:nvSpPr>
          <p:cNvPr id="251907" name="Rectangle 3"/>
          <p:cNvSpPr>
            <a:spLocks noGrp="1" noChangeArrowheads="1"/>
          </p:cNvSpPr>
          <p:nvPr>
            <p:ph type="body" idx="1"/>
          </p:nvPr>
        </p:nvSpPr>
        <p:spPr>
          <a:xfrm>
            <a:off x="393192" y="1143000"/>
            <a:ext cx="5932603" cy="4442922"/>
          </a:xfrm>
        </p:spPr>
        <p:txBody>
          <a:bodyPr/>
          <a:lstStyle/>
          <a:p>
            <a:pPr marL="0" indent="0" eaLnBrk="1" hangingPunct="1">
              <a:defRPr/>
            </a:pPr>
            <a:r>
              <a:rPr lang="en-US" dirty="0" smtClean="0">
                <a:latin typeface="Arial Narrow" charset="0"/>
                <a:cs typeface="+mn-cs"/>
              </a:rPr>
              <a:t>Three rules </a:t>
            </a:r>
            <a:r>
              <a:rPr lang="en-US" dirty="0">
                <a:latin typeface="Arial Narrow" charset="0"/>
                <a:cs typeface="+mn-cs"/>
              </a:rPr>
              <a:t>of </a:t>
            </a:r>
            <a:r>
              <a:rPr lang="en-US" dirty="0" smtClean="0">
                <a:latin typeface="Arial Narrow" charset="0"/>
                <a:cs typeface="+mn-cs"/>
              </a:rPr>
              <a:t>pest prevention</a:t>
            </a:r>
            <a:r>
              <a:rPr lang="en-US" dirty="0">
                <a:latin typeface="Arial Narrow" charset="0"/>
                <a:cs typeface="+mn-cs"/>
              </a:rPr>
              <a:t>:</a:t>
            </a:r>
          </a:p>
          <a:p>
            <a:pPr lvl="1" eaLnBrk="1" hangingPunct="1">
              <a:buSzTx/>
              <a:buFont typeface="Wingdings" charset="0"/>
              <a:buAutoNum type="arabicPeriod"/>
              <a:defRPr/>
            </a:pPr>
            <a:r>
              <a:rPr lang="en-US" dirty="0">
                <a:latin typeface="Arial Narrow" charset="0"/>
              </a:rPr>
              <a:t>Deny pests access to the operation</a:t>
            </a:r>
          </a:p>
          <a:p>
            <a:pPr lvl="1" eaLnBrk="1" hangingPunct="1">
              <a:buSzTx/>
              <a:buFont typeface="Wingdings" charset="0"/>
              <a:buAutoNum type="arabicPeriod"/>
              <a:defRPr/>
            </a:pPr>
            <a:r>
              <a:rPr lang="en-US" dirty="0">
                <a:latin typeface="Arial Narrow" charset="0"/>
              </a:rPr>
              <a:t>Deny pests food, water, and </a:t>
            </a:r>
            <a:r>
              <a:rPr lang="en-US" dirty="0" smtClean="0">
                <a:latin typeface="Arial Narrow" charset="0"/>
              </a:rPr>
              <a:t>shelter</a:t>
            </a:r>
            <a:endParaRPr lang="en-US" dirty="0">
              <a:latin typeface="Arial Narrow" charset="0"/>
            </a:endParaRPr>
          </a:p>
          <a:p>
            <a:pPr lvl="1" eaLnBrk="1" hangingPunct="1">
              <a:buSzTx/>
              <a:buFont typeface="Wingdings" charset="0"/>
              <a:buAutoNum type="arabicPeriod"/>
              <a:defRPr/>
            </a:pPr>
            <a:r>
              <a:rPr lang="en-US" dirty="0">
                <a:latin typeface="Arial Narrow" charset="0"/>
              </a:rPr>
              <a:t>Work with a licensed Pest Control Operator (PCO)</a:t>
            </a:r>
          </a:p>
        </p:txBody>
      </p:sp>
      <p:sp>
        <p:nvSpPr>
          <p:cNvPr id="251908" name="Text Box 2"/>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9-24</a:t>
            </a:r>
          </a:p>
        </p:txBody>
      </p:sp>
      <p:pic>
        <p:nvPicPr>
          <p:cNvPr id="2" name="Picture 1" descr="6e_c09_24.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1768" y="1243013"/>
            <a:ext cx="2103120" cy="2103120"/>
          </a:xfrm>
          <a:prstGeom prst="rect">
            <a:avLst/>
          </a:prstGeom>
        </p:spPr>
      </p:pic>
    </p:spTree>
    <p:extLst>
      <p:ext uri="{BB962C8B-B14F-4D97-AF65-F5344CB8AC3E}">
        <p14:creationId xmlns:p14="http://schemas.microsoft.com/office/powerpoint/2010/main" val="238459259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Pest Prevention</a:t>
            </a:r>
          </a:p>
        </p:txBody>
      </p:sp>
      <p:sp>
        <p:nvSpPr>
          <p:cNvPr id="27651" name="Rectangle 3"/>
          <p:cNvSpPr>
            <a:spLocks noGrp="1" noChangeArrowheads="1"/>
          </p:cNvSpPr>
          <p:nvPr>
            <p:ph type="body" idx="1"/>
          </p:nvPr>
        </p:nvSpPr>
        <p:spPr>
          <a:xfrm>
            <a:off x="393192" y="1143001"/>
            <a:ext cx="5763768" cy="2138680"/>
          </a:xfrm>
        </p:spPr>
        <p:txBody>
          <a:bodyPr/>
          <a:lstStyle/>
          <a:p>
            <a:pPr marL="0" indent="0" eaLnBrk="1" hangingPunct="1">
              <a:buFont typeface="Wingdings" pitchFamily="2" charset="2"/>
              <a:buNone/>
              <a:defRPr/>
            </a:pPr>
            <a:r>
              <a:rPr lang="en-US" dirty="0" smtClean="0">
                <a:ea typeface="+mn-ea"/>
                <a:cs typeface="+mn-cs"/>
              </a:rPr>
              <a:t>To keep pests from entering with deliveries: </a:t>
            </a:r>
          </a:p>
          <a:p>
            <a:pPr lvl="1" eaLnBrk="1" hangingPunct="1">
              <a:buFont typeface="Wingdings" pitchFamily="2" charset="2"/>
              <a:buChar char="l"/>
              <a:defRPr/>
            </a:pPr>
            <a:r>
              <a:rPr lang="en-US" dirty="0" smtClean="0"/>
              <a:t>Check deliveries before they enter the operation</a:t>
            </a:r>
          </a:p>
          <a:p>
            <a:pPr lvl="2" eaLnBrk="1" hangingPunct="1">
              <a:buFont typeface="Courier New" pitchFamily="49" charset="0"/>
              <a:buChar char="o"/>
              <a:defRPr/>
            </a:pPr>
            <a:r>
              <a:rPr lang="en-US" dirty="0" smtClean="0"/>
              <a:t>Refuse shipments if pests or signs of pests </a:t>
            </a:r>
            <a:br>
              <a:rPr lang="en-US" dirty="0" smtClean="0"/>
            </a:br>
            <a:r>
              <a:rPr lang="en-US" dirty="0" smtClean="0"/>
              <a:t>(egg cases, body parts) are found</a:t>
            </a:r>
          </a:p>
          <a:p>
            <a:pPr marL="566737" lvl="1" indent="-342900" eaLnBrk="1" hangingPunct="1">
              <a:buFont typeface="Wingdings" pitchFamily="2" charset="2"/>
              <a:buChar char="l"/>
              <a:defRPr/>
            </a:pPr>
            <a:endParaRPr lang="en-US" dirty="0" smtClean="0"/>
          </a:p>
        </p:txBody>
      </p:sp>
      <p:sp>
        <p:nvSpPr>
          <p:cNvPr id="252932" name="Text Box 7"/>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9-25</a:t>
            </a:r>
          </a:p>
        </p:txBody>
      </p:sp>
      <p:pic>
        <p:nvPicPr>
          <p:cNvPr id="2" name="Picture 1" descr="6e_c09_25.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1768" y="1243013"/>
            <a:ext cx="2103120" cy="2103120"/>
          </a:xfrm>
          <a:prstGeom prst="rect">
            <a:avLst/>
          </a:prstGeom>
        </p:spPr>
      </p:pic>
    </p:spTree>
    <p:extLst>
      <p:ext uri="{BB962C8B-B14F-4D97-AF65-F5344CB8AC3E}">
        <p14:creationId xmlns:p14="http://schemas.microsoft.com/office/powerpoint/2010/main" val="158304497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3"/>
          <p:cNvSpPr>
            <a:spLocks noGrp="1" noChangeArrowheads="1"/>
          </p:cNvSpPr>
          <p:nvPr>
            <p:ph type="body" idx="1"/>
          </p:nvPr>
        </p:nvSpPr>
        <p:spPr>
          <a:xfrm>
            <a:off x="393192" y="1143000"/>
            <a:ext cx="5029200" cy="2955925"/>
          </a:xfrm>
        </p:spPr>
        <p:txBody>
          <a:bodyPr/>
          <a:lstStyle/>
          <a:p>
            <a:pPr marL="0" indent="0" eaLnBrk="1" hangingPunct="1">
              <a:defRPr/>
            </a:pPr>
            <a:r>
              <a:rPr lang="en-US" dirty="0">
                <a:latin typeface="Arial Narrow" charset="0"/>
                <a:cs typeface="+mn-cs"/>
              </a:rPr>
              <a:t>Make sure all of the points where pests can access the building are secure:</a:t>
            </a:r>
          </a:p>
          <a:p>
            <a:pPr lvl="1" eaLnBrk="1" hangingPunct="1">
              <a:defRPr/>
            </a:pPr>
            <a:r>
              <a:rPr lang="en-US" dirty="0">
                <a:latin typeface="Arial Narrow" charset="0"/>
              </a:rPr>
              <a:t>Screen windows and vents</a:t>
            </a:r>
          </a:p>
          <a:p>
            <a:pPr lvl="1" eaLnBrk="1" hangingPunct="1">
              <a:defRPr/>
            </a:pPr>
            <a:r>
              <a:rPr lang="en-US" dirty="0">
                <a:latin typeface="Arial Narrow" charset="0"/>
              </a:rPr>
              <a:t>Seal cracks in floors and </a:t>
            </a:r>
            <a:r>
              <a:rPr lang="en-US" dirty="0" smtClean="0">
                <a:latin typeface="Arial Narrow" charset="0"/>
              </a:rPr>
              <a:t>walls, </a:t>
            </a:r>
            <a:r>
              <a:rPr lang="en-US" dirty="0">
                <a:latin typeface="Arial Narrow" charset="0"/>
              </a:rPr>
              <a:t>and around pipes</a:t>
            </a:r>
          </a:p>
          <a:p>
            <a:pPr lvl="1" eaLnBrk="1" hangingPunct="1">
              <a:defRPr/>
            </a:pPr>
            <a:r>
              <a:rPr lang="en-US" dirty="0">
                <a:latin typeface="Arial Narrow" charset="0"/>
              </a:rPr>
              <a:t>Install air curtains (also called air doors or fly fans) above or alongside doors</a:t>
            </a:r>
          </a:p>
        </p:txBody>
      </p:sp>
      <p:sp>
        <p:nvSpPr>
          <p:cNvPr id="253955" name="Text Box 6"/>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9-26</a:t>
            </a:r>
          </a:p>
        </p:txBody>
      </p:sp>
      <p:sp>
        <p:nvSpPr>
          <p:cNvPr id="253956" name="Rectangle 2"/>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Pest Prevention</a:t>
            </a:r>
          </a:p>
        </p:txBody>
      </p:sp>
      <p:pic>
        <p:nvPicPr>
          <p:cNvPr id="2" name="Picture 1" descr="6e_c09_11_sealedpipe.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4816" y="1243013"/>
            <a:ext cx="2100072" cy="1825752"/>
          </a:xfrm>
          <a:prstGeom prst="rect">
            <a:avLst/>
          </a:prstGeom>
        </p:spPr>
      </p:pic>
    </p:spTree>
    <p:extLst>
      <p:ext uri="{BB962C8B-B14F-4D97-AF65-F5344CB8AC3E}">
        <p14:creationId xmlns:p14="http://schemas.microsoft.com/office/powerpoint/2010/main" val="386551366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2"/>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Pest Prevention</a:t>
            </a:r>
          </a:p>
        </p:txBody>
      </p:sp>
      <p:sp>
        <p:nvSpPr>
          <p:cNvPr id="254979" name="Rectangle 3"/>
          <p:cNvSpPr>
            <a:spLocks noGrp="1" noChangeArrowheads="1"/>
          </p:cNvSpPr>
          <p:nvPr>
            <p:ph type="body" idx="1"/>
          </p:nvPr>
        </p:nvSpPr>
        <p:spPr>
          <a:xfrm>
            <a:off x="393192" y="1143000"/>
            <a:ext cx="5713651" cy="5154589"/>
          </a:xfrm>
        </p:spPr>
        <p:txBody>
          <a:bodyPr/>
          <a:lstStyle/>
          <a:p>
            <a:pPr marL="0" indent="0" eaLnBrk="1" hangingPunct="1">
              <a:buFont typeface="Wingdings" pitchFamily="2" charset="2"/>
              <a:buNone/>
              <a:defRPr/>
            </a:pPr>
            <a:r>
              <a:rPr lang="en-US" dirty="0" smtClean="0">
                <a:ea typeface="+mn-ea"/>
                <a:cs typeface="+mn-cs"/>
              </a:rPr>
              <a:t>Deny pests shelter:</a:t>
            </a:r>
          </a:p>
          <a:p>
            <a:pPr lvl="1" eaLnBrk="1" hangingPunct="1">
              <a:buFont typeface="Wingdings" pitchFamily="2" charset="2"/>
              <a:buChar char="l"/>
              <a:defRPr/>
            </a:pPr>
            <a:r>
              <a:rPr lang="en-US" dirty="0" smtClean="0"/>
              <a:t>Throw out garbage quickly and correctly</a:t>
            </a:r>
          </a:p>
          <a:p>
            <a:pPr lvl="1" eaLnBrk="1" hangingPunct="1">
              <a:buFont typeface="Wingdings" pitchFamily="2" charset="2"/>
              <a:buChar char="l"/>
              <a:defRPr/>
            </a:pPr>
            <a:r>
              <a:rPr lang="en-US" dirty="0" smtClean="0"/>
              <a:t>Keep containers clean and in good condition</a:t>
            </a:r>
          </a:p>
          <a:p>
            <a:pPr lvl="1" eaLnBrk="1" hangingPunct="1">
              <a:buFont typeface="Wingdings" pitchFamily="2" charset="2"/>
              <a:buChar char="l"/>
              <a:defRPr/>
            </a:pPr>
            <a:r>
              <a:rPr lang="en-US" dirty="0" smtClean="0"/>
              <a:t>Keep outdoor containers tightly </a:t>
            </a:r>
            <a:br>
              <a:rPr lang="en-US" dirty="0" smtClean="0"/>
            </a:br>
            <a:r>
              <a:rPr lang="en-US" dirty="0" smtClean="0"/>
              <a:t>covered </a:t>
            </a:r>
          </a:p>
          <a:p>
            <a:pPr lvl="1" eaLnBrk="1" hangingPunct="1">
              <a:buFont typeface="Wingdings" pitchFamily="2" charset="2"/>
              <a:buChar char="l"/>
              <a:defRPr/>
            </a:pPr>
            <a:r>
              <a:rPr lang="en-US" dirty="0" smtClean="0"/>
              <a:t>Clean up spills around containers </a:t>
            </a:r>
            <a:br>
              <a:rPr lang="en-US" dirty="0" smtClean="0"/>
            </a:br>
            <a:r>
              <a:rPr lang="en-US" dirty="0" smtClean="0"/>
              <a:t>immediately</a:t>
            </a:r>
          </a:p>
          <a:p>
            <a:pPr lvl="1" eaLnBrk="1" hangingPunct="1">
              <a:buFont typeface="Wingdings" pitchFamily="2" charset="2"/>
              <a:buChar char="l"/>
              <a:defRPr/>
            </a:pPr>
            <a:r>
              <a:rPr lang="en-US" dirty="0"/>
              <a:t>Store recyclables </a:t>
            </a:r>
            <a:r>
              <a:rPr lang="en-US" dirty="0" smtClean="0"/>
              <a:t>correctly</a:t>
            </a:r>
            <a:endParaRPr lang="en-US" dirty="0"/>
          </a:p>
          <a:p>
            <a:pPr lvl="2" eaLnBrk="1" hangingPunct="1">
              <a:buFont typeface="Courier New" pitchFamily="49" charset="0"/>
              <a:buChar char="o"/>
              <a:defRPr/>
            </a:pPr>
            <a:r>
              <a:rPr lang="en-US" dirty="0"/>
              <a:t>Keep recyclables in clean, pest-proof containers</a:t>
            </a:r>
          </a:p>
          <a:p>
            <a:pPr lvl="2" eaLnBrk="1" hangingPunct="1">
              <a:buFont typeface="Courier New" pitchFamily="49" charset="0"/>
              <a:buChar char="o"/>
              <a:defRPr/>
            </a:pPr>
            <a:r>
              <a:rPr lang="en-US" dirty="0"/>
              <a:t>Keep containers as far away from the building as regulations allow </a:t>
            </a:r>
          </a:p>
          <a:p>
            <a:pPr marL="223837" lvl="1" indent="0" eaLnBrk="1" hangingPunct="1">
              <a:buFont typeface="Wingdings" pitchFamily="2" charset="2"/>
              <a:buNone/>
              <a:defRPr/>
            </a:pPr>
            <a:endParaRPr lang="en-US" dirty="0" smtClean="0"/>
          </a:p>
          <a:p>
            <a:pPr marL="1028700" lvl="2" indent="-342900" eaLnBrk="1" hangingPunct="1">
              <a:buFont typeface="Courier New" pitchFamily="49" charset="0"/>
              <a:buChar char="o"/>
              <a:defRPr/>
            </a:pPr>
            <a:endParaRPr lang="en-US" dirty="0" smtClean="0"/>
          </a:p>
        </p:txBody>
      </p:sp>
      <p:sp>
        <p:nvSpPr>
          <p:cNvPr id="254980" name="Text Box 7"/>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9-27</a:t>
            </a:r>
          </a:p>
        </p:txBody>
      </p:sp>
      <p:pic>
        <p:nvPicPr>
          <p:cNvPr id="2" name="Picture 1" descr="6e_c09_27.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1768" y="1243013"/>
            <a:ext cx="2103120" cy="2103120"/>
          </a:xfrm>
          <a:prstGeom prst="rect">
            <a:avLst/>
          </a:prstGeom>
        </p:spPr>
      </p:pic>
    </p:spTree>
    <p:extLst>
      <p:ext uri="{BB962C8B-B14F-4D97-AF65-F5344CB8AC3E}">
        <p14:creationId xmlns:p14="http://schemas.microsoft.com/office/powerpoint/2010/main" val="145322256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2"/>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Pest Prevention</a:t>
            </a:r>
          </a:p>
        </p:txBody>
      </p:sp>
      <p:sp>
        <p:nvSpPr>
          <p:cNvPr id="531458" name="Rectangle 3"/>
          <p:cNvSpPr>
            <a:spLocks noChangeArrowheads="1"/>
          </p:cNvSpPr>
          <p:nvPr/>
        </p:nvSpPr>
        <p:spPr bwMode="auto">
          <a:xfrm>
            <a:off x="393192" y="1143000"/>
            <a:ext cx="7988300" cy="4983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lnSpc>
                <a:spcPct val="90000"/>
              </a:lnSpc>
              <a:spcBef>
                <a:spcPct val="100000"/>
              </a:spcBef>
              <a:spcAft>
                <a:spcPct val="0"/>
              </a:spcAft>
              <a:buClr>
                <a:srgbClr val="009DDC"/>
              </a:buClr>
              <a:buSzPct val="75000"/>
              <a:buFont typeface="Wingdings" charset="0"/>
              <a:buNone/>
            </a:pPr>
            <a:r>
              <a:rPr lang="en-US" sz="2400" b="1" dirty="0">
                <a:solidFill>
                  <a:srgbClr val="005CAB"/>
                </a:solidFill>
                <a:latin typeface="Arial Narrow" charset="0"/>
              </a:rPr>
              <a:t>Deny pests shelter: </a:t>
            </a:r>
            <a:endParaRPr lang="en-US" b="1" i="1" dirty="0">
              <a:solidFill>
                <a:srgbClr val="005CAB"/>
              </a:solidFill>
              <a:latin typeface="Arial Narrow" charset="0"/>
            </a:endParaRPr>
          </a:p>
          <a:p>
            <a:pPr marL="347472" lvl="1" indent="-347472" fontAlgn="base">
              <a:spcBef>
                <a:spcPts val="900"/>
              </a:spcBef>
              <a:spcAft>
                <a:spcPct val="0"/>
              </a:spcAft>
              <a:buClr>
                <a:srgbClr val="005CAB"/>
              </a:buClr>
              <a:buSzPct val="75000"/>
              <a:buFont typeface="Wingdings" charset="0"/>
              <a:buChar char="l"/>
            </a:pPr>
            <a:r>
              <a:rPr lang="en-US" sz="2200" dirty="0">
                <a:solidFill>
                  <a:srgbClr val="231F20"/>
                </a:solidFill>
                <a:latin typeface="Arial Narrow" charset="0"/>
              </a:rPr>
              <a:t>Store food and supplies quickly and correctly</a:t>
            </a:r>
          </a:p>
          <a:p>
            <a:pPr marL="694944" lvl="2" indent="-347472" fontAlgn="base">
              <a:spcBef>
                <a:spcPts val="900"/>
              </a:spcBef>
              <a:spcAft>
                <a:spcPct val="0"/>
              </a:spcAft>
              <a:buClr>
                <a:srgbClr val="005CAB"/>
              </a:buClr>
              <a:buSzPct val="75000"/>
              <a:buFont typeface="Courier New" charset="0"/>
              <a:buChar char="o"/>
            </a:pPr>
            <a:r>
              <a:rPr lang="en-US" sz="2000" dirty="0">
                <a:solidFill>
                  <a:srgbClr val="231F20"/>
                </a:solidFill>
                <a:latin typeface="Arial Narrow" charset="0"/>
              </a:rPr>
              <a:t>Keep them away from walls and at least six inches</a:t>
            </a:r>
            <a:r>
              <a:rPr lang="en-US" altLang="ja-JP" sz="2000" dirty="0">
                <a:solidFill>
                  <a:srgbClr val="231F20"/>
                </a:solidFill>
                <a:latin typeface="Arial Narrow" charset="0"/>
              </a:rPr>
              <a:t> (15 cm) off the floor</a:t>
            </a:r>
          </a:p>
          <a:p>
            <a:pPr marL="694944" lvl="2" indent="-347472" fontAlgn="base">
              <a:spcBef>
                <a:spcPts val="900"/>
              </a:spcBef>
              <a:spcAft>
                <a:spcPct val="0"/>
              </a:spcAft>
              <a:buClr>
                <a:srgbClr val="005CAB"/>
              </a:buClr>
              <a:buSzPct val="75000"/>
              <a:buFont typeface="Courier New" charset="0"/>
              <a:buChar char="o"/>
            </a:pPr>
            <a:r>
              <a:rPr lang="en-US" sz="2000" dirty="0">
                <a:solidFill>
                  <a:srgbClr val="231F20"/>
                </a:solidFill>
                <a:latin typeface="Arial Narrow" charset="0"/>
              </a:rPr>
              <a:t>Rotate products (FIFO) so pests cannot settle and breed </a:t>
            </a:r>
          </a:p>
          <a:p>
            <a:pPr marL="347472" lvl="1" indent="-347472" fontAlgn="base">
              <a:spcBef>
                <a:spcPts val="900"/>
              </a:spcBef>
              <a:spcAft>
                <a:spcPct val="0"/>
              </a:spcAft>
              <a:buClr>
                <a:srgbClr val="005CAB"/>
              </a:buClr>
              <a:buSzPct val="75000"/>
              <a:buFont typeface="Wingdings" charset="0"/>
              <a:buChar char="l"/>
            </a:pPr>
            <a:r>
              <a:rPr lang="en-US" sz="2200" dirty="0">
                <a:solidFill>
                  <a:srgbClr val="231F20"/>
                </a:solidFill>
                <a:latin typeface="Arial Narrow" charset="0"/>
              </a:rPr>
              <a:t>Clean the operation thoroughly</a:t>
            </a:r>
          </a:p>
          <a:p>
            <a:pPr marL="694944" lvl="2" indent="-347472" fontAlgn="base">
              <a:spcBef>
                <a:spcPts val="900"/>
              </a:spcBef>
              <a:spcAft>
                <a:spcPct val="0"/>
              </a:spcAft>
              <a:buClr>
                <a:srgbClr val="005CAB"/>
              </a:buClr>
              <a:buSzPct val="75000"/>
              <a:buFont typeface="Courier New" charset="0"/>
              <a:buChar char="o"/>
            </a:pPr>
            <a:r>
              <a:rPr lang="en-US" sz="2000" dirty="0">
                <a:solidFill>
                  <a:srgbClr val="231F20"/>
                </a:solidFill>
                <a:latin typeface="Arial Narrow" charset="0"/>
              </a:rPr>
              <a:t>Clean up food and beverage spills immediately</a:t>
            </a:r>
          </a:p>
          <a:p>
            <a:pPr marL="694944" lvl="2" indent="-347472" fontAlgn="base">
              <a:spcBef>
                <a:spcPts val="900"/>
              </a:spcBef>
              <a:spcAft>
                <a:spcPct val="0"/>
              </a:spcAft>
              <a:buClr>
                <a:srgbClr val="005CAB"/>
              </a:buClr>
              <a:buSzPct val="75000"/>
              <a:buFont typeface="Courier New" charset="0"/>
              <a:buChar char="o"/>
            </a:pPr>
            <a:r>
              <a:rPr lang="en-US" sz="2000" dirty="0">
                <a:solidFill>
                  <a:srgbClr val="231F20"/>
                </a:solidFill>
                <a:latin typeface="Arial Narrow" charset="0"/>
              </a:rPr>
              <a:t>Clean break rooms after use</a:t>
            </a:r>
          </a:p>
          <a:p>
            <a:pPr marL="694944" lvl="2" indent="-347472" fontAlgn="base">
              <a:spcBef>
                <a:spcPts val="900"/>
              </a:spcBef>
              <a:spcAft>
                <a:spcPct val="0"/>
              </a:spcAft>
              <a:buClr>
                <a:srgbClr val="005CAB"/>
              </a:buClr>
              <a:buSzPct val="75000"/>
              <a:buFont typeface="Courier New" charset="0"/>
              <a:buChar char="o"/>
            </a:pPr>
            <a:r>
              <a:rPr lang="en-US" sz="2000" dirty="0">
                <a:solidFill>
                  <a:srgbClr val="231F20"/>
                </a:solidFill>
                <a:latin typeface="Arial Narrow" charset="0"/>
              </a:rPr>
              <a:t>Keep cleaning tools and supplies clean and dry</a:t>
            </a:r>
          </a:p>
        </p:txBody>
      </p:sp>
      <p:sp>
        <p:nvSpPr>
          <p:cNvPr id="256004" name="Text Box 4"/>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9-28</a:t>
            </a:r>
          </a:p>
        </p:txBody>
      </p:sp>
    </p:spTree>
    <p:extLst>
      <p:ext uri="{BB962C8B-B14F-4D97-AF65-F5344CB8AC3E}">
        <p14:creationId xmlns:p14="http://schemas.microsoft.com/office/powerpoint/2010/main" val="418612947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2"/>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Pest Control </a:t>
            </a:r>
          </a:p>
        </p:txBody>
      </p:sp>
      <p:sp>
        <p:nvSpPr>
          <p:cNvPr id="257027" name="Rectangle 3"/>
          <p:cNvSpPr>
            <a:spLocks noGrp="1" noChangeArrowheads="1"/>
          </p:cNvSpPr>
          <p:nvPr>
            <p:ph type="body" idx="1"/>
          </p:nvPr>
        </p:nvSpPr>
        <p:spPr>
          <a:xfrm>
            <a:off x="393192" y="1143000"/>
            <a:ext cx="5178425" cy="2854325"/>
          </a:xfrm>
        </p:spPr>
        <p:txBody>
          <a:bodyPr/>
          <a:lstStyle/>
          <a:p>
            <a:pPr marL="0" indent="0" eaLnBrk="1" hangingPunct="1">
              <a:defRPr/>
            </a:pPr>
            <a:r>
              <a:rPr lang="en-US" dirty="0">
                <a:latin typeface="Arial Narrow" charset="0"/>
                <a:cs typeface="+mn-cs"/>
              </a:rPr>
              <a:t>Contact your PCO immediately if you see these or any other pest-related problems:</a:t>
            </a:r>
          </a:p>
          <a:p>
            <a:pPr lvl="1" eaLnBrk="1" hangingPunct="1">
              <a:defRPr/>
            </a:pPr>
            <a:r>
              <a:rPr lang="en-US" dirty="0">
                <a:latin typeface="Arial Narrow" charset="0"/>
              </a:rPr>
              <a:t>Feces</a:t>
            </a:r>
          </a:p>
          <a:p>
            <a:pPr lvl="1" eaLnBrk="1" hangingPunct="1">
              <a:defRPr/>
            </a:pPr>
            <a:r>
              <a:rPr lang="en-US" dirty="0">
                <a:latin typeface="Arial Narrow" charset="0"/>
              </a:rPr>
              <a:t>Nests</a:t>
            </a:r>
          </a:p>
          <a:p>
            <a:pPr lvl="1" eaLnBrk="1" hangingPunct="1">
              <a:defRPr/>
            </a:pPr>
            <a:r>
              <a:rPr lang="en-US" dirty="0">
                <a:latin typeface="Arial Narrow" charset="0"/>
              </a:rPr>
              <a:t>Damage on products, packaging, and the facility itself</a:t>
            </a:r>
          </a:p>
        </p:txBody>
      </p:sp>
      <p:sp>
        <p:nvSpPr>
          <p:cNvPr id="257028"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9-29</a:t>
            </a:r>
          </a:p>
        </p:txBody>
      </p:sp>
      <p:pic>
        <p:nvPicPr>
          <p:cNvPr id="2" name="Picture 1" descr="6e_c09_12_BadBakery.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1768" y="1243013"/>
            <a:ext cx="2103120" cy="1583454"/>
          </a:xfrm>
          <a:prstGeom prst="rect">
            <a:avLst/>
          </a:prstGeom>
        </p:spPr>
      </p:pic>
    </p:spTree>
    <p:extLst>
      <p:ext uri="{BB962C8B-B14F-4D97-AF65-F5344CB8AC3E}">
        <p14:creationId xmlns:p14="http://schemas.microsoft.com/office/powerpoint/2010/main" val="36115620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3"/>
          <p:cNvSpPr>
            <a:spLocks noGrp="1" noChangeArrowheads="1"/>
          </p:cNvSpPr>
          <p:nvPr>
            <p:ph type="body" idx="1"/>
          </p:nvPr>
        </p:nvSpPr>
        <p:spPr>
          <a:xfrm>
            <a:off x="393192" y="1143000"/>
            <a:ext cx="5257800" cy="2204085"/>
          </a:xfrm>
        </p:spPr>
        <p:txBody>
          <a:bodyPr/>
          <a:lstStyle/>
          <a:p>
            <a:pPr marL="0" indent="0" eaLnBrk="1" hangingPunct="1">
              <a:spcBef>
                <a:spcPct val="0"/>
              </a:spcBef>
              <a:buClrTx/>
              <a:buSzTx/>
              <a:buFontTx/>
              <a:buNone/>
              <a:defRPr/>
            </a:pPr>
            <a:r>
              <a:rPr lang="en-US" dirty="0">
                <a:latin typeface="Arial Narrow" charset="0"/>
                <a:cs typeface="Times New Roman" charset="0"/>
              </a:rPr>
              <a:t>Floors, walls, and ceilings:</a:t>
            </a:r>
            <a:endParaRPr lang="en-US" dirty="0">
              <a:latin typeface="Arial Narrow" charset="0"/>
              <a:cs typeface="+mn-cs"/>
            </a:endParaRPr>
          </a:p>
          <a:p>
            <a:pPr lvl="1" eaLnBrk="1" hangingPunct="1">
              <a:defRPr/>
            </a:pPr>
            <a:r>
              <a:rPr lang="en-US" dirty="0">
                <a:latin typeface="Arial Narrow" charset="0"/>
              </a:rPr>
              <a:t>Materials must be smooth and durable for easier cleaning</a:t>
            </a:r>
          </a:p>
          <a:p>
            <a:pPr lvl="1" eaLnBrk="1" hangingPunct="1">
              <a:defRPr/>
            </a:pPr>
            <a:r>
              <a:rPr lang="en-US" dirty="0">
                <a:latin typeface="Arial Narrow" charset="0"/>
              </a:rPr>
              <a:t>Must be regularly maintained</a:t>
            </a:r>
          </a:p>
        </p:txBody>
      </p:sp>
      <p:sp>
        <p:nvSpPr>
          <p:cNvPr id="230403" name="Text Box 7"/>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9-3</a:t>
            </a:r>
          </a:p>
        </p:txBody>
      </p:sp>
      <p:sp>
        <p:nvSpPr>
          <p:cNvPr id="230404" name="Rectangle 9"/>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Interior Requirements for a Safe Operation</a:t>
            </a:r>
          </a:p>
        </p:txBody>
      </p:sp>
      <p:pic>
        <p:nvPicPr>
          <p:cNvPr id="2" name="Picture 1" descr="6e_c09_02_6inchmop.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1768" y="1243013"/>
            <a:ext cx="2103120" cy="1837173"/>
          </a:xfrm>
          <a:prstGeom prst="rect">
            <a:avLst/>
          </a:prstGeom>
        </p:spPr>
      </p:pic>
    </p:spTree>
    <p:extLst>
      <p:ext uri="{BB962C8B-B14F-4D97-AF65-F5344CB8AC3E}">
        <p14:creationId xmlns:p14="http://schemas.microsoft.com/office/powerpoint/2010/main" val="42008215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0763675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3"/>
          <p:cNvSpPr>
            <a:spLocks noGrp="1" noChangeArrowheads="1"/>
          </p:cNvSpPr>
          <p:nvPr>
            <p:ph type="body" idx="1"/>
          </p:nvPr>
        </p:nvSpPr>
        <p:spPr>
          <a:xfrm>
            <a:off x="393192" y="1143000"/>
            <a:ext cx="7323139" cy="4983163"/>
          </a:xfrm>
        </p:spPr>
        <p:txBody>
          <a:bodyPr/>
          <a:lstStyle/>
          <a:p>
            <a:pPr marL="0" indent="0" eaLnBrk="1" hangingPunct="1">
              <a:buFont typeface="Wingdings" pitchFamily="2" charset="2"/>
              <a:buNone/>
              <a:defRPr/>
            </a:pPr>
            <a:r>
              <a:rPr lang="en-US" dirty="0" smtClean="0">
                <a:ea typeface="+mn-ea"/>
                <a:cs typeface="+mn-cs"/>
              </a:rPr>
              <a:t>Objectives:</a:t>
            </a:r>
          </a:p>
          <a:p>
            <a:pPr lvl="1" eaLnBrk="1" hangingPunct="1">
              <a:buFont typeface="Wingdings" pitchFamily="2" charset="2"/>
              <a:buChar char="l"/>
              <a:defRPr/>
            </a:pPr>
            <a:r>
              <a:rPr lang="en-US" dirty="0" smtClean="0"/>
              <a:t>Different methods of sanitizing and how to make sure they </a:t>
            </a:r>
            <a:br>
              <a:rPr lang="en-US" dirty="0" smtClean="0"/>
            </a:br>
            <a:r>
              <a:rPr lang="en-US" dirty="0" smtClean="0"/>
              <a:t>are effective</a:t>
            </a:r>
          </a:p>
          <a:p>
            <a:pPr lvl="1" eaLnBrk="1" hangingPunct="1">
              <a:buFont typeface="Wingdings" pitchFamily="2" charset="2"/>
              <a:buChar char="l"/>
              <a:defRPr/>
            </a:pPr>
            <a:r>
              <a:rPr lang="en-US" dirty="0" smtClean="0"/>
              <a:t>How and when to clean and sanitize surfaces</a:t>
            </a:r>
          </a:p>
          <a:p>
            <a:pPr lvl="1" eaLnBrk="1" hangingPunct="1">
              <a:buFont typeface="Wingdings" pitchFamily="2" charset="2"/>
              <a:buChar char="l"/>
              <a:defRPr/>
            </a:pPr>
            <a:r>
              <a:rPr lang="en-US" dirty="0" smtClean="0"/>
              <a:t>How to wash items in a dishwasher or a three-compartment </a:t>
            </a:r>
            <a:br>
              <a:rPr lang="en-US" dirty="0" smtClean="0"/>
            </a:br>
            <a:r>
              <a:rPr lang="en-US" dirty="0" smtClean="0"/>
              <a:t>sink and then store them</a:t>
            </a:r>
          </a:p>
          <a:p>
            <a:pPr lvl="1" eaLnBrk="1" hangingPunct="1">
              <a:buFont typeface="Wingdings" pitchFamily="2" charset="2"/>
              <a:buChar char="l"/>
              <a:defRPr/>
            </a:pPr>
            <a:r>
              <a:rPr lang="en-US" dirty="0" smtClean="0"/>
              <a:t>How to use and store cleaning tools and supplies</a:t>
            </a:r>
          </a:p>
          <a:p>
            <a:pPr lvl="1" eaLnBrk="1" hangingPunct="1">
              <a:buFont typeface="Wingdings" pitchFamily="2" charset="2"/>
              <a:buChar char="l"/>
              <a:defRPr/>
            </a:pPr>
            <a:r>
              <a:rPr lang="en-US" dirty="0" smtClean="0"/>
              <a:t>How to develop a cleaning program</a:t>
            </a:r>
          </a:p>
        </p:txBody>
      </p:sp>
      <p:sp>
        <p:nvSpPr>
          <p:cNvPr id="258051" name="Text Box 13"/>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10-2</a:t>
            </a:r>
          </a:p>
        </p:txBody>
      </p:sp>
      <p:sp>
        <p:nvSpPr>
          <p:cNvPr id="258052" name="Rectangle 19"/>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Cleaning and Sanitizing</a:t>
            </a:r>
          </a:p>
        </p:txBody>
      </p:sp>
    </p:spTree>
    <p:extLst>
      <p:ext uri="{BB962C8B-B14F-4D97-AF65-F5344CB8AC3E}">
        <p14:creationId xmlns:p14="http://schemas.microsoft.com/office/powerpoint/2010/main" val="346796847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Cleaners</a:t>
            </a:r>
          </a:p>
        </p:txBody>
      </p:sp>
      <p:sp>
        <p:nvSpPr>
          <p:cNvPr id="259075" name="Rectangle 3"/>
          <p:cNvSpPr>
            <a:spLocks noGrp="1" noChangeArrowheads="1"/>
          </p:cNvSpPr>
          <p:nvPr>
            <p:ph type="body" idx="1"/>
          </p:nvPr>
        </p:nvSpPr>
        <p:spPr>
          <a:xfrm>
            <a:off x="393192" y="1143000"/>
            <a:ext cx="5086350" cy="4983163"/>
          </a:xfrm>
        </p:spPr>
        <p:txBody>
          <a:bodyPr/>
          <a:lstStyle/>
          <a:p>
            <a:pPr marL="0" indent="0" eaLnBrk="1" hangingPunct="1">
              <a:defRPr/>
            </a:pPr>
            <a:r>
              <a:rPr lang="en-US" dirty="0">
                <a:latin typeface="Arial Narrow" charset="0"/>
                <a:cs typeface="+mn-cs"/>
              </a:rPr>
              <a:t>Cleaners must be:</a:t>
            </a:r>
          </a:p>
          <a:p>
            <a:pPr lvl="1" eaLnBrk="1" hangingPunct="1">
              <a:defRPr/>
            </a:pPr>
            <a:r>
              <a:rPr lang="en-US" dirty="0">
                <a:latin typeface="Arial Narrow" charset="0"/>
              </a:rPr>
              <a:t>Stable and noncorrosive </a:t>
            </a:r>
          </a:p>
          <a:p>
            <a:pPr lvl="1" eaLnBrk="1" hangingPunct="1">
              <a:defRPr/>
            </a:pPr>
            <a:r>
              <a:rPr lang="en-US" dirty="0">
                <a:latin typeface="Arial Narrow" charset="0"/>
              </a:rPr>
              <a:t>Safe to </a:t>
            </a:r>
            <a:r>
              <a:rPr lang="en-US" dirty="0" smtClean="0">
                <a:latin typeface="Arial Narrow" charset="0"/>
              </a:rPr>
              <a:t>use</a:t>
            </a:r>
            <a:endParaRPr lang="en-US" dirty="0">
              <a:latin typeface="Arial Narrow" charset="0"/>
            </a:endParaRPr>
          </a:p>
          <a:p>
            <a:pPr marL="0" indent="0" eaLnBrk="1" hangingPunct="1">
              <a:defRPr/>
            </a:pPr>
            <a:r>
              <a:rPr lang="en-US" dirty="0">
                <a:latin typeface="Arial Narrow" charset="0"/>
                <a:cs typeface="+mn-cs"/>
              </a:rPr>
              <a:t>When using them:</a:t>
            </a:r>
          </a:p>
          <a:p>
            <a:pPr lvl="1" eaLnBrk="1" hangingPunct="1">
              <a:defRPr/>
            </a:pPr>
            <a:r>
              <a:rPr lang="en-US" dirty="0">
                <a:latin typeface="Arial Narrow" charset="0"/>
              </a:rPr>
              <a:t>Follow manufacturers</a:t>
            </a:r>
            <a:r>
              <a:rPr lang="ja-JP" altLang="en-US" dirty="0">
                <a:latin typeface="Arial Narrow" charset="0"/>
              </a:rPr>
              <a:t>’</a:t>
            </a:r>
            <a:r>
              <a:rPr lang="en-US" dirty="0">
                <a:latin typeface="Arial Narrow" charset="0"/>
              </a:rPr>
              <a:t> instructions </a:t>
            </a:r>
          </a:p>
          <a:p>
            <a:pPr lvl="1" eaLnBrk="1" hangingPunct="1">
              <a:defRPr/>
            </a:pPr>
            <a:r>
              <a:rPr lang="en-US" dirty="0">
                <a:latin typeface="Arial Narrow" charset="0"/>
              </a:rPr>
              <a:t>Do </a:t>
            </a:r>
            <a:r>
              <a:rPr lang="en-US" dirty="0" smtClean="0">
                <a:solidFill>
                  <a:schemeClr val="accent2"/>
                </a:solidFill>
                <a:latin typeface="Arial Narrow" charset="0"/>
              </a:rPr>
              <a:t>NOT</a:t>
            </a:r>
            <a:r>
              <a:rPr lang="en-US" dirty="0" smtClean="0">
                <a:latin typeface="Arial Narrow" charset="0"/>
              </a:rPr>
              <a:t> </a:t>
            </a:r>
            <a:r>
              <a:rPr lang="en-US" dirty="0">
                <a:latin typeface="Arial Narrow" charset="0"/>
              </a:rPr>
              <a:t>use one type of detergent in place of another unless the intended use is the same </a:t>
            </a:r>
          </a:p>
        </p:txBody>
      </p:sp>
      <p:sp>
        <p:nvSpPr>
          <p:cNvPr id="259077" name="Text Box 7"/>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10-3</a:t>
            </a:r>
          </a:p>
        </p:txBody>
      </p:sp>
      <p:pic>
        <p:nvPicPr>
          <p:cNvPr id="2" name="Picture 1" descr="6e_c10_02_directions.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1768" y="1243013"/>
            <a:ext cx="2103120" cy="1831848"/>
          </a:xfrm>
          <a:prstGeom prst="rect">
            <a:avLst/>
          </a:prstGeom>
        </p:spPr>
      </p:pic>
    </p:spTree>
    <p:extLst>
      <p:ext uri="{BB962C8B-B14F-4D97-AF65-F5344CB8AC3E}">
        <p14:creationId xmlns:p14="http://schemas.microsoft.com/office/powerpoint/2010/main" val="426236073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8"/>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Sanitizing</a:t>
            </a:r>
          </a:p>
        </p:txBody>
      </p:sp>
      <p:sp>
        <p:nvSpPr>
          <p:cNvPr id="260099" name="Text Box 9"/>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10-4</a:t>
            </a:r>
          </a:p>
        </p:txBody>
      </p:sp>
      <p:sp>
        <p:nvSpPr>
          <p:cNvPr id="260101" name="Rectangle 3"/>
          <p:cNvSpPr txBox="1">
            <a:spLocks noChangeArrowheads="1"/>
          </p:cNvSpPr>
          <p:nvPr/>
        </p:nvSpPr>
        <p:spPr bwMode="auto">
          <a:xfrm>
            <a:off x="393192" y="1143000"/>
            <a:ext cx="5086350" cy="38906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marL="457200" indent="-457200" eaLnBrk="0" hangingPunct="0">
              <a:defRPr sz="3200" b="1">
                <a:solidFill>
                  <a:srgbClr val="FFFFFF"/>
                </a:solidFill>
                <a:latin typeface="Arial" charset="0"/>
                <a:ea typeface="ＭＳ Ｐゴシック" charset="0"/>
              </a:defRPr>
            </a:lvl1pPr>
            <a:lvl2pPr marL="571500" indent="-457200" eaLnBrk="0" hangingPunct="0">
              <a:defRPr sz="3200" b="1">
                <a:solidFill>
                  <a:srgbClr val="FFFFFF"/>
                </a:solidFill>
                <a:latin typeface="Arial" charset="0"/>
                <a:ea typeface="ＭＳ Ｐゴシック" charset="0"/>
              </a:defRPr>
            </a:lvl2pPr>
            <a:lvl3pPr marL="1033463" indent="-4572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lnSpc>
                <a:spcPct val="90000"/>
              </a:lnSpc>
              <a:spcBef>
                <a:spcPct val="100000"/>
              </a:spcBef>
              <a:spcAft>
                <a:spcPct val="0"/>
              </a:spcAft>
              <a:buClr>
                <a:srgbClr val="009DDC"/>
              </a:buClr>
              <a:buSzPct val="75000"/>
              <a:buFont typeface="Wingdings" charset="0"/>
              <a:buNone/>
              <a:defRPr/>
            </a:pPr>
            <a:r>
              <a:rPr lang="en-US" sz="2400" dirty="0" smtClean="0">
                <a:solidFill>
                  <a:srgbClr val="005CAB"/>
                </a:solidFill>
                <a:latin typeface="Arial Narrow" charset="0"/>
              </a:rPr>
              <a:t>Surfaces can be sanitized using:</a:t>
            </a:r>
          </a:p>
          <a:p>
            <a:pPr marL="347472" lvl="1" indent="-347472" eaLnBrk="1" fontAlgn="base" hangingPunct="1">
              <a:spcBef>
                <a:spcPts val="900"/>
              </a:spcBef>
              <a:spcAft>
                <a:spcPct val="0"/>
              </a:spcAft>
              <a:buClr>
                <a:srgbClr val="005CAB"/>
              </a:buClr>
              <a:buSzPct val="75000"/>
              <a:buFont typeface="Wingdings" charset="0"/>
              <a:buChar char="l"/>
              <a:defRPr/>
            </a:pPr>
            <a:r>
              <a:rPr lang="en-US" sz="2200" b="0" dirty="0" smtClean="0">
                <a:solidFill>
                  <a:srgbClr val="231F20"/>
                </a:solidFill>
                <a:latin typeface="Arial Narrow" charset="0"/>
              </a:rPr>
              <a:t>Heat</a:t>
            </a:r>
          </a:p>
          <a:p>
            <a:pPr marL="694944" lvl="2" indent="-347472" eaLnBrk="1" fontAlgn="base" hangingPunct="1">
              <a:spcBef>
                <a:spcPts val="900"/>
              </a:spcBef>
              <a:spcAft>
                <a:spcPct val="0"/>
              </a:spcAft>
              <a:buClr>
                <a:srgbClr val="005CAB"/>
              </a:buClr>
              <a:buSzPct val="75000"/>
              <a:buFont typeface="Courier New" charset="0"/>
              <a:buChar char="o"/>
              <a:defRPr/>
            </a:pPr>
            <a:r>
              <a:rPr lang="en-US" sz="2000" b="0" dirty="0" smtClean="0">
                <a:solidFill>
                  <a:srgbClr val="231F20"/>
                </a:solidFill>
                <a:latin typeface="Arial Narrow" charset="0"/>
              </a:rPr>
              <a:t>The water must be at least 171F°(77°C)</a:t>
            </a:r>
          </a:p>
          <a:p>
            <a:pPr marL="694944" lvl="2" indent="-347472" eaLnBrk="1" fontAlgn="base" hangingPunct="1">
              <a:spcBef>
                <a:spcPts val="900"/>
              </a:spcBef>
              <a:spcAft>
                <a:spcPct val="0"/>
              </a:spcAft>
              <a:buClr>
                <a:srgbClr val="005CAB"/>
              </a:buClr>
              <a:buSzPct val="75000"/>
              <a:buFont typeface="Courier New" charset="0"/>
              <a:buChar char="o"/>
              <a:defRPr/>
            </a:pPr>
            <a:r>
              <a:rPr lang="en-US" sz="2000" b="0" dirty="0" smtClean="0">
                <a:solidFill>
                  <a:srgbClr val="231F20"/>
                </a:solidFill>
                <a:latin typeface="Arial Narrow" charset="0"/>
              </a:rPr>
              <a:t>Immerse the item for 30 seconds </a:t>
            </a:r>
            <a:endParaRPr lang="en-US" sz="2000" dirty="0" smtClean="0">
              <a:solidFill>
                <a:srgbClr val="231F20"/>
              </a:solidFill>
              <a:latin typeface="Arial Narrow" charset="0"/>
            </a:endParaRPr>
          </a:p>
          <a:p>
            <a:pPr marL="347472" lvl="1" indent="-347472" eaLnBrk="1" fontAlgn="base" hangingPunct="1">
              <a:spcBef>
                <a:spcPts val="900"/>
              </a:spcBef>
              <a:spcAft>
                <a:spcPct val="0"/>
              </a:spcAft>
              <a:buClr>
                <a:srgbClr val="005CAB"/>
              </a:buClr>
              <a:buSzPct val="75000"/>
              <a:buFont typeface="Wingdings" charset="0"/>
              <a:buChar char="l"/>
              <a:defRPr/>
            </a:pPr>
            <a:r>
              <a:rPr lang="en-US" sz="2200" b="0" dirty="0" smtClean="0">
                <a:solidFill>
                  <a:srgbClr val="231F20"/>
                </a:solidFill>
                <a:latin typeface="Arial Narrow" charset="0"/>
              </a:rPr>
              <a:t>Chemicals</a:t>
            </a:r>
          </a:p>
          <a:p>
            <a:pPr marL="694944" lvl="2" indent="-347472" eaLnBrk="1" fontAlgn="base" hangingPunct="1">
              <a:spcBef>
                <a:spcPts val="900"/>
              </a:spcBef>
              <a:spcAft>
                <a:spcPct val="0"/>
              </a:spcAft>
              <a:buClr>
                <a:srgbClr val="005CAB"/>
              </a:buClr>
              <a:buSzPct val="75000"/>
              <a:buFont typeface="Courier New" charset="0"/>
              <a:buChar char="o"/>
              <a:defRPr/>
            </a:pPr>
            <a:r>
              <a:rPr lang="en-US" sz="2000" b="0" dirty="0" smtClean="0">
                <a:solidFill>
                  <a:srgbClr val="231F20"/>
                </a:solidFill>
                <a:latin typeface="Arial Narrow" charset="0"/>
              </a:rPr>
              <a:t>Chlorine</a:t>
            </a:r>
          </a:p>
          <a:p>
            <a:pPr marL="694944" lvl="2" indent="-347472" eaLnBrk="1" fontAlgn="base" hangingPunct="1">
              <a:spcBef>
                <a:spcPts val="900"/>
              </a:spcBef>
              <a:spcAft>
                <a:spcPct val="0"/>
              </a:spcAft>
              <a:buClr>
                <a:srgbClr val="005CAB"/>
              </a:buClr>
              <a:buSzPct val="75000"/>
              <a:buFont typeface="Courier New" charset="0"/>
              <a:buChar char="o"/>
              <a:defRPr/>
            </a:pPr>
            <a:r>
              <a:rPr lang="en-US" sz="2000" b="0" dirty="0" smtClean="0">
                <a:solidFill>
                  <a:srgbClr val="231F20"/>
                </a:solidFill>
                <a:latin typeface="Arial Narrow" charset="0"/>
              </a:rPr>
              <a:t>Iodine</a:t>
            </a:r>
          </a:p>
          <a:p>
            <a:pPr marL="694944" lvl="2" indent="-347472" eaLnBrk="1" fontAlgn="base" hangingPunct="1">
              <a:spcBef>
                <a:spcPts val="900"/>
              </a:spcBef>
              <a:spcAft>
                <a:spcPct val="0"/>
              </a:spcAft>
              <a:buClr>
                <a:srgbClr val="005CAB"/>
              </a:buClr>
              <a:buSzPct val="75000"/>
              <a:buFont typeface="Courier New" charset="0"/>
              <a:buChar char="o"/>
              <a:defRPr/>
            </a:pPr>
            <a:r>
              <a:rPr lang="en-US" sz="2000" b="0" dirty="0" smtClean="0">
                <a:solidFill>
                  <a:srgbClr val="231F20"/>
                </a:solidFill>
                <a:latin typeface="Arial Narrow" charset="0"/>
              </a:rPr>
              <a:t>Quats</a:t>
            </a:r>
          </a:p>
        </p:txBody>
      </p:sp>
      <p:pic>
        <p:nvPicPr>
          <p:cNvPr id="2" name="Picture 1" descr="6e_c10_02_sanitize.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1768" y="1243013"/>
            <a:ext cx="2103120" cy="1828800"/>
          </a:xfrm>
          <a:prstGeom prst="rect">
            <a:avLst/>
          </a:prstGeom>
        </p:spPr>
      </p:pic>
    </p:spTree>
    <p:extLst>
      <p:ext uri="{BB962C8B-B14F-4D97-AF65-F5344CB8AC3E}">
        <p14:creationId xmlns:p14="http://schemas.microsoft.com/office/powerpoint/2010/main" val="327816676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2"/>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Sanitizing</a:t>
            </a:r>
          </a:p>
        </p:txBody>
      </p:sp>
      <p:sp>
        <p:nvSpPr>
          <p:cNvPr id="261123" name="Rectangle 3"/>
          <p:cNvSpPr>
            <a:spLocks noGrp="1" noChangeArrowheads="1"/>
          </p:cNvSpPr>
          <p:nvPr>
            <p:ph type="body" idx="1"/>
          </p:nvPr>
        </p:nvSpPr>
        <p:spPr>
          <a:xfrm>
            <a:off x="393192" y="1143000"/>
            <a:ext cx="4852962" cy="4969265"/>
          </a:xfrm>
        </p:spPr>
        <p:txBody>
          <a:bodyPr/>
          <a:lstStyle/>
          <a:p>
            <a:pPr eaLnBrk="1" hangingPunct="1">
              <a:defRPr/>
            </a:pPr>
            <a:r>
              <a:rPr lang="en-US" dirty="0">
                <a:latin typeface="Arial Narrow" charset="0"/>
                <a:cs typeface="+mn-cs"/>
              </a:rPr>
              <a:t>Chemical </a:t>
            </a:r>
            <a:r>
              <a:rPr lang="en-US" dirty="0" smtClean="0">
                <a:latin typeface="Arial Narrow" charset="0"/>
                <a:cs typeface="+mn-cs"/>
              </a:rPr>
              <a:t>sanitizing</a:t>
            </a:r>
            <a:r>
              <a:rPr lang="en-US" dirty="0">
                <a:latin typeface="Arial Narrow" charset="0"/>
                <a:cs typeface="+mn-cs"/>
              </a:rPr>
              <a:t>:</a:t>
            </a:r>
          </a:p>
          <a:p>
            <a:pPr lvl="1" eaLnBrk="1" hangingPunct="1">
              <a:defRPr/>
            </a:pPr>
            <a:r>
              <a:rPr lang="en-US" dirty="0">
                <a:latin typeface="Arial Narrow" charset="0"/>
              </a:rPr>
              <a:t>Food-contact surfaces can be sanitized </a:t>
            </a:r>
            <a:r>
              <a:rPr lang="en-US" dirty="0" smtClean="0">
                <a:latin typeface="Arial Narrow" charset="0"/>
              </a:rPr>
              <a:t/>
            </a:r>
            <a:br>
              <a:rPr lang="en-US" dirty="0" smtClean="0">
                <a:latin typeface="Arial Narrow" charset="0"/>
              </a:rPr>
            </a:br>
            <a:r>
              <a:rPr lang="en-US" dirty="0" smtClean="0">
                <a:latin typeface="Arial Narrow" charset="0"/>
              </a:rPr>
              <a:t>by either</a:t>
            </a:r>
            <a:endParaRPr lang="en-US" dirty="0">
              <a:latin typeface="Arial Narrow" charset="0"/>
            </a:endParaRPr>
          </a:p>
          <a:p>
            <a:pPr lvl="2" eaLnBrk="1" hangingPunct="1">
              <a:defRPr/>
            </a:pPr>
            <a:r>
              <a:rPr lang="en-US" dirty="0">
                <a:latin typeface="Arial Narrow" charset="0"/>
              </a:rPr>
              <a:t>Soaking them in a sanitizing solution </a:t>
            </a:r>
          </a:p>
          <a:p>
            <a:pPr lvl="2" eaLnBrk="1" hangingPunct="1">
              <a:defRPr/>
            </a:pPr>
            <a:r>
              <a:rPr lang="en-US" dirty="0">
                <a:latin typeface="Arial Narrow" charset="0"/>
              </a:rPr>
              <a:t>Rinsing, swabbing, or spraying </a:t>
            </a:r>
            <a:br>
              <a:rPr lang="en-US" dirty="0">
                <a:latin typeface="Arial Narrow" charset="0"/>
              </a:rPr>
            </a:br>
            <a:r>
              <a:rPr lang="en-US" dirty="0">
                <a:latin typeface="Arial Narrow" charset="0"/>
              </a:rPr>
              <a:t>them with a sanitizing solution </a:t>
            </a:r>
          </a:p>
          <a:p>
            <a:pPr lvl="1" eaLnBrk="1" hangingPunct="1">
              <a:defRPr/>
            </a:pPr>
            <a:r>
              <a:rPr lang="en-US" dirty="0">
                <a:latin typeface="Arial Narrow" charset="0"/>
              </a:rPr>
              <a:t>In some cases a detergent-sanitizer blend can be </a:t>
            </a:r>
            <a:r>
              <a:rPr lang="en-US" dirty="0" smtClean="0">
                <a:latin typeface="Arial Narrow" charset="0"/>
              </a:rPr>
              <a:t>used</a:t>
            </a:r>
            <a:endParaRPr lang="en-US" dirty="0">
              <a:latin typeface="Arial Narrow" charset="0"/>
            </a:endParaRPr>
          </a:p>
          <a:p>
            <a:pPr lvl="2" eaLnBrk="1" hangingPunct="1">
              <a:defRPr/>
            </a:pPr>
            <a:r>
              <a:rPr lang="en-US" dirty="0">
                <a:latin typeface="Arial Narrow" charset="0"/>
              </a:rPr>
              <a:t>Use it once to clean</a:t>
            </a:r>
          </a:p>
          <a:p>
            <a:pPr lvl="2" eaLnBrk="1" hangingPunct="1">
              <a:defRPr/>
            </a:pPr>
            <a:r>
              <a:rPr lang="en-US" dirty="0">
                <a:latin typeface="Arial Narrow" charset="0"/>
              </a:rPr>
              <a:t>Use it a second time to sanitize</a:t>
            </a:r>
          </a:p>
        </p:txBody>
      </p:sp>
      <p:sp>
        <p:nvSpPr>
          <p:cNvPr id="261124" name="Text Box 6"/>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10-5</a:t>
            </a:r>
          </a:p>
        </p:txBody>
      </p:sp>
      <p:pic>
        <p:nvPicPr>
          <p:cNvPr id="6" name="Picture 5" descr="6e_c10_02_sanitize.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1768" y="1243013"/>
            <a:ext cx="2103120" cy="1828800"/>
          </a:xfrm>
          <a:prstGeom prst="rect">
            <a:avLst/>
          </a:prstGeom>
        </p:spPr>
      </p:pic>
    </p:spTree>
    <p:extLst>
      <p:ext uri="{BB962C8B-B14F-4D97-AF65-F5344CB8AC3E}">
        <p14:creationId xmlns:p14="http://schemas.microsoft.com/office/powerpoint/2010/main" val="182782680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3"/>
          <p:cNvSpPr>
            <a:spLocks noGrp="1" noChangeArrowheads="1"/>
          </p:cNvSpPr>
          <p:nvPr>
            <p:ph type="body" idx="1"/>
          </p:nvPr>
        </p:nvSpPr>
        <p:spPr>
          <a:xfrm>
            <a:off x="393192" y="1143000"/>
            <a:ext cx="5086350" cy="3514725"/>
          </a:xfrm>
        </p:spPr>
        <p:txBody>
          <a:bodyPr/>
          <a:lstStyle/>
          <a:p>
            <a:pPr marL="0" indent="0" eaLnBrk="1" hangingPunct="1">
              <a:defRPr/>
            </a:pPr>
            <a:r>
              <a:rPr lang="en-US" dirty="0" smtClean="0">
                <a:latin typeface="Arial Narrow" charset="0"/>
                <a:cs typeface="+mn-cs"/>
              </a:rPr>
              <a:t>Concentration:</a:t>
            </a:r>
            <a:endParaRPr lang="en-US" dirty="0">
              <a:latin typeface="Arial Narrow" charset="0"/>
              <a:cs typeface="+mn-cs"/>
            </a:endParaRPr>
          </a:p>
          <a:p>
            <a:pPr lvl="1" eaLnBrk="1" hangingPunct="1">
              <a:defRPr/>
            </a:pPr>
            <a:r>
              <a:rPr lang="en-US" dirty="0">
                <a:latin typeface="Arial Narrow" charset="0"/>
              </a:rPr>
              <a:t>Sanitizers should be mixed with water to the </a:t>
            </a:r>
            <a:r>
              <a:rPr lang="en-US" dirty="0" smtClean="0">
                <a:latin typeface="Arial Narrow" charset="0"/>
              </a:rPr>
              <a:t>correct </a:t>
            </a:r>
            <a:r>
              <a:rPr lang="en-US" dirty="0">
                <a:latin typeface="Arial Narrow" charset="0"/>
              </a:rPr>
              <a:t>concentration</a:t>
            </a:r>
          </a:p>
          <a:p>
            <a:pPr lvl="2" eaLnBrk="1" hangingPunct="1">
              <a:defRPr/>
            </a:pPr>
            <a:r>
              <a:rPr lang="en-US" b="1" dirty="0">
                <a:solidFill>
                  <a:srgbClr val="1E5298"/>
                </a:solidFill>
                <a:latin typeface="Arial Narrow" charset="0"/>
              </a:rPr>
              <a:t>Not enough </a:t>
            </a:r>
            <a:r>
              <a:rPr lang="en-US" b="1" dirty="0" smtClean="0">
                <a:solidFill>
                  <a:srgbClr val="1E5298"/>
                </a:solidFill>
                <a:latin typeface="Arial Narrow" charset="0"/>
              </a:rPr>
              <a:t>sanitizer </a:t>
            </a:r>
            <a:r>
              <a:rPr lang="en-US" dirty="0">
                <a:latin typeface="Arial Narrow" charset="0"/>
              </a:rPr>
              <a:t>ma</a:t>
            </a:r>
            <a:r>
              <a:rPr lang="en-US" dirty="0" smtClean="0">
                <a:latin typeface="Arial Narrow" charset="0"/>
              </a:rPr>
              <a:t>y </a:t>
            </a:r>
            <a:r>
              <a:rPr lang="en-US" dirty="0">
                <a:latin typeface="Arial Narrow" charset="0"/>
              </a:rPr>
              <a:t>make the solution weak and useless</a:t>
            </a:r>
          </a:p>
          <a:p>
            <a:pPr lvl="2" eaLnBrk="1" hangingPunct="1">
              <a:defRPr/>
            </a:pPr>
            <a:r>
              <a:rPr lang="en-US" b="1" dirty="0">
                <a:solidFill>
                  <a:srgbClr val="1E5298"/>
                </a:solidFill>
                <a:latin typeface="Arial Narrow" charset="0"/>
              </a:rPr>
              <a:t>Too much </a:t>
            </a:r>
            <a:r>
              <a:rPr lang="en-US" b="1" dirty="0" smtClean="0">
                <a:solidFill>
                  <a:srgbClr val="1E5298"/>
                </a:solidFill>
                <a:latin typeface="Arial Narrow" charset="0"/>
              </a:rPr>
              <a:t>sanitizer </a:t>
            </a:r>
            <a:r>
              <a:rPr lang="en-US" dirty="0" smtClean="0">
                <a:latin typeface="Arial Narrow" charset="0"/>
              </a:rPr>
              <a:t>may </a:t>
            </a:r>
            <a:r>
              <a:rPr lang="en-US" dirty="0">
                <a:latin typeface="Arial Narrow" charset="0"/>
              </a:rPr>
              <a:t>make the solution too strong, unsafe, and corrode metal</a:t>
            </a:r>
          </a:p>
        </p:txBody>
      </p:sp>
      <p:sp>
        <p:nvSpPr>
          <p:cNvPr id="262147" name="Rectangle 8"/>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Sanitizer Effectiveness</a:t>
            </a:r>
          </a:p>
        </p:txBody>
      </p:sp>
      <p:sp>
        <p:nvSpPr>
          <p:cNvPr id="262149" name="Text Box 11"/>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10-6</a:t>
            </a:r>
          </a:p>
        </p:txBody>
      </p:sp>
      <p:pic>
        <p:nvPicPr>
          <p:cNvPr id="2" name="Picture 1" descr="6e_c10_03_SanitizerKt.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1768" y="1243013"/>
            <a:ext cx="2103120" cy="1828800"/>
          </a:xfrm>
          <a:prstGeom prst="rect">
            <a:avLst/>
          </a:prstGeom>
        </p:spPr>
      </p:pic>
    </p:spTree>
    <p:extLst>
      <p:ext uri="{BB962C8B-B14F-4D97-AF65-F5344CB8AC3E}">
        <p14:creationId xmlns:p14="http://schemas.microsoft.com/office/powerpoint/2010/main" val="228792501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2"/>
          <p:cNvSpPr>
            <a:spLocks noGrp="1" noChangeArrowheads="1"/>
          </p:cNvSpPr>
          <p:nvPr>
            <p:ph type="body" idx="1"/>
          </p:nvPr>
        </p:nvSpPr>
        <p:spPr>
          <a:xfrm>
            <a:off x="393192" y="1143000"/>
            <a:ext cx="5086350" cy="3677285"/>
          </a:xfrm>
          <a:ln>
            <a:noFill/>
          </a:ln>
        </p:spPr>
        <p:txBody>
          <a:bodyPr/>
          <a:lstStyle/>
          <a:p>
            <a:pPr marL="0" indent="0" eaLnBrk="1" hangingPunct="1">
              <a:defRPr/>
            </a:pPr>
            <a:r>
              <a:rPr lang="en-US" dirty="0" smtClean="0">
                <a:latin typeface="Arial Narrow" charset="0"/>
                <a:cs typeface="+mn-cs"/>
              </a:rPr>
              <a:t>Concentration:</a:t>
            </a:r>
            <a:r>
              <a:rPr lang="en-US" dirty="0" smtClean="0">
                <a:solidFill>
                  <a:schemeClr val="accent1"/>
                </a:solidFill>
                <a:latin typeface="Arial Narrow" charset="0"/>
                <a:cs typeface="+mn-cs"/>
              </a:rPr>
              <a:t> </a:t>
            </a:r>
            <a:endParaRPr lang="en-US" dirty="0">
              <a:solidFill>
                <a:schemeClr val="accent1"/>
              </a:solidFill>
              <a:latin typeface="Arial Narrow" charset="0"/>
              <a:cs typeface="+mn-cs"/>
            </a:endParaRPr>
          </a:p>
          <a:p>
            <a:pPr lvl="1" eaLnBrk="1" hangingPunct="1">
              <a:defRPr/>
            </a:pPr>
            <a:r>
              <a:rPr lang="en-US" dirty="0">
                <a:latin typeface="Arial Narrow" charset="0"/>
              </a:rPr>
              <a:t>Check concentration with a test kit</a:t>
            </a:r>
          </a:p>
          <a:p>
            <a:pPr lvl="2" eaLnBrk="1" hangingPunct="1">
              <a:defRPr/>
            </a:pPr>
            <a:r>
              <a:rPr lang="en-US" dirty="0">
                <a:latin typeface="Arial Narrow" charset="0"/>
              </a:rPr>
              <a:t>Make sure it is designed for the </a:t>
            </a:r>
            <a:r>
              <a:rPr lang="en-US" dirty="0" smtClean="0">
                <a:latin typeface="Arial Narrow" charset="0"/>
              </a:rPr>
              <a:t/>
            </a:r>
            <a:br>
              <a:rPr lang="en-US" dirty="0" smtClean="0">
                <a:latin typeface="Arial Narrow" charset="0"/>
              </a:rPr>
            </a:br>
            <a:r>
              <a:rPr lang="en-US" dirty="0" smtClean="0">
                <a:latin typeface="Arial Narrow" charset="0"/>
              </a:rPr>
              <a:t>sanitizer </a:t>
            </a:r>
            <a:r>
              <a:rPr lang="en-US" dirty="0">
                <a:latin typeface="Arial Narrow" charset="0"/>
              </a:rPr>
              <a:t>used</a:t>
            </a:r>
          </a:p>
          <a:p>
            <a:pPr lvl="2" eaLnBrk="1" hangingPunct="1">
              <a:defRPr/>
            </a:pPr>
            <a:r>
              <a:rPr lang="en-US" dirty="0">
                <a:latin typeface="Arial Narrow" charset="0"/>
              </a:rPr>
              <a:t>Check the concentration often</a:t>
            </a:r>
          </a:p>
          <a:p>
            <a:pPr lvl="1" eaLnBrk="1" hangingPunct="1">
              <a:defRPr/>
            </a:pPr>
            <a:r>
              <a:rPr lang="en-US" dirty="0">
                <a:latin typeface="Arial Narrow" charset="0"/>
              </a:rPr>
              <a:t>Change the solution </a:t>
            </a:r>
            <a:r>
              <a:rPr lang="en-US" dirty="0" smtClean="0">
                <a:latin typeface="Arial Narrow" charset="0"/>
              </a:rPr>
              <a:t>when</a:t>
            </a:r>
            <a:endParaRPr lang="en-US" dirty="0">
              <a:latin typeface="Arial Narrow" charset="0"/>
            </a:endParaRPr>
          </a:p>
          <a:p>
            <a:pPr lvl="2" eaLnBrk="1" hangingPunct="1">
              <a:defRPr/>
            </a:pPr>
            <a:r>
              <a:rPr lang="en-US" dirty="0">
                <a:latin typeface="Arial Narrow" charset="0"/>
              </a:rPr>
              <a:t>It</a:t>
            </a:r>
            <a:r>
              <a:rPr lang="ja-JP" altLang="en-US" dirty="0">
                <a:latin typeface="Arial Narrow" charset="0"/>
              </a:rPr>
              <a:t>’</a:t>
            </a:r>
            <a:r>
              <a:rPr lang="en-US" dirty="0">
                <a:latin typeface="Arial Narrow" charset="0"/>
              </a:rPr>
              <a:t>s dirty  </a:t>
            </a:r>
          </a:p>
          <a:p>
            <a:pPr lvl="2" eaLnBrk="1" hangingPunct="1">
              <a:defRPr/>
            </a:pPr>
            <a:r>
              <a:rPr lang="en-US" dirty="0">
                <a:latin typeface="Arial Narrow" charset="0"/>
              </a:rPr>
              <a:t>The concentration is too low </a:t>
            </a:r>
          </a:p>
          <a:p>
            <a:pPr marL="571500" lvl="1" indent="-457200" eaLnBrk="1" hangingPunct="1">
              <a:defRPr/>
            </a:pPr>
            <a:endParaRPr lang="en-US" dirty="0">
              <a:latin typeface="Arial Narrow" charset="0"/>
            </a:endParaRPr>
          </a:p>
        </p:txBody>
      </p:sp>
      <p:sp>
        <p:nvSpPr>
          <p:cNvPr id="263171" name="Rectangle 5"/>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Sanitizer Effectiveness</a:t>
            </a:r>
          </a:p>
        </p:txBody>
      </p:sp>
      <p:sp>
        <p:nvSpPr>
          <p:cNvPr id="263173" name="Text Box 8"/>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10-7</a:t>
            </a:r>
          </a:p>
        </p:txBody>
      </p:sp>
      <p:pic>
        <p:nvPicPr>
          <p:cNvPr id="6" name="Picture 5" descr="6e_c10_03_SanitizerKt.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1768" y="1243013"/>
            <a:ext cx="2103120" cy="1828800"/>
          </a:xfrm>
          <a:prstGeom prst="rect">
            <a:avLst/>
          </a:prstGeom>
        </p:spPr>
      </p:pic>
    </p:spTree>
    <p:extLst>
      <p:ext uri="{BB962C8B-B14F-4D97-AF65-F5344CB8AC3E}">
        <p14:creationId xmlns:p14="http://schemas.microsoft.com/office/powerpoint/2010/main" val="85244299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3"/>
          <p:cNvSpPr>
            <a:spLocks noGrp="1" noChangeArrowheads="1"/>
          </p:cNvSpPr>
          <p:nvPr>
            <p:ph type="body" idx="1"/>
          </p:nvPr>
        </p:nvSpPr>
        <p:spPr>
          <a:xfrm>
            <a:off x="393192" y="1143000"/>
            <a:ext cx="5029200" cy="3579654"/>
          </a:xfrm>
        </p:spPr>
        <p:txBody>
          <a:bodyPr/>
          <a:lstStyle/>
          <a:p>
            <a:pPr marL="0" indent="0" eaLnBrk="1" hangingPunct="1">
              <a:defRPr/>
            </a:pPr>
            <a:r>
              <a:rPr lang="en-US" dirty="0" smtClean="0">
                <a:latin typeface="Arial Narrow" charset="0"/>
                <a:cs typeface="+mn-cs"/>
              </a:rPr>
              <a:t>Temperature:</a:t>
            </a:r>
            <a:endParaRPr lang="en-US" dirty="0">
              <a:latin typeface="Arial Narrow" charset="0"/>
              <a:cs typeface="+mn-cs"/>
            </a:endParaRPr>
          </a:p>
          <a:p>
            <a:pPr lvl="1" eaLnBrk="1" hangingPunct="1">
              <a:defRPr/>
            </a:pPr>
            <a:r>
              <a:rPr lang="en-US" dirty="0">
                <a:latin typeface="Arial Narrow" charset="0"/>
              </a:rPr>
              <a:t>Follow </a:t>
            </a:r>
            <a:r>
              <a:rPr lang="en-US" dirty="0" smtClean="0">
                <a:latin typeface="Arial Narrow" charset="0"/>
              </a:rPr>
              <a:t>manufacturer</a:t>
            </a:r>
            <a:r>
              <a:rPr lang="en-US" dirty="0">
                <a:latin typeface="Arial Narrow" charset="0"/>
              </a:rPr>
              <a:t>’</a:t>
            </a:r>
            <a:r>
              <a:rPr lang="en-US" dirty="0" smtClean="0">
                <a:latin typeface="Arial Narrow" charset="0"/>
              </a:rPr>
              <a:t>s </a:t>
            </a:r>
            <a:r>
              <a:rPr lang="en-US" dirty="0">
                <a:latin typeface="Arial Narrow" charset="0"/>
              </a:rPr>
              <a:t>recommendations for the correct temperature</a:t>
            </a:r>
          </a:p>
          <a:p>
            <a:pPr marL="0" indent="0" eaLnBrk="1" hangingPunct="1">
              <a:defRPr/>
            </a:pPr>
            <a:r>
              <a:rPr lang="en-US" dirty="0">
                <a:latin typeface="Arial Narrow" charset="0"/>
                <a:cs typeface="+mn-cs"/>
              </a:rPr>
              <a:t>Contact </a:t>
            </a:r>
            <a:r>
              <a:rPr lang="en-US" dirty="0" smtClean="0">
                <a:latin typeface="Arial Narrow" charset="0"/>
                <a:cs typeface="+mn-cs"/>
              </a:rPr>
              <a:t>time:</a:t>
            </a:r>
            <a:endParaRPr lang="en-US" dirty="0">
              <a:latin typeface="Arial Narrow" charset="0"/>
              <a:cs typeface="+mn-cs"/>
            </a:endParaRPr>
          </a:p>
          <a:p>
            <a:pPr lvl="1" eaLnBrk="1" hangingPunct="1">
              <a:defRPr/>
            </a:pPr>
            <a:r>
              <a:rPr lang="en-US" dirty="0">
                <a:latin typeface="Arial Narrow" charset="0"/>
              </a:rPr>
              <a:t>The sanitizer must make contact with the object for a specific amount of time </a:t>
            </a:r>
          </a:p>
          <a:p>
            <a:pPr lvl="1" eaLnBrk="1" hangingPunct="1">
              <a:defRPr/>
            </a:pPr>
            <a:r>
              <a:rPr lang="en-US" dirty="0">
                <a:latin typeface="Arial Narrow" charset="0"/>
              </a:rPr>
              <a:t>Minimum times differ for each sanitizer</a:t>
            </a:r>
          </a:p>
        </p:txBody>
      </p:sp>
      <p:sp>
        <p:nvSpPr>
          <p:cNvPr id="264195" name="Rectangle 7"/>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Sanitizer Effectiveness</a:t>
            </a:r>
          </a:p>
        </p:txBody>
      </p:sp>
      <p:sp>
        <p:nvSpPr>
          <p:cNvPr id="264197" name="Text Box 10"/>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10-8</a:t>
            </a:r>
          </a:p>
        </p:txBody>
      </p:sp>
      <p:pic>
        <p:nvPicPr>
          <p:cNvPr id="2" name="Picture 1" descr="6e_c10_03_SanitEquip.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1768" y="1243013"/>
            <a:ext cx="2103120" cy="1837173"/>
          </a:xfrm>
          <a:prstGeom prst="rect">
            <a:avLst/>
          </a:prstGeom>
        </p:spPr>
      </p:pic>
    </p:spTree>
    <p:extLst>
      <p:ext uri="{BB962C8B-B14F-4D97-AF65-F5344CB8AC3E}">
        <p14:creationId xmlns:p14="http://schemas.microsoft.com/office/powerpoint/2010/main" val="247660391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7"/>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Sanitizer Effectiveness</a:t>
            </a:r>
          </a:p>
        </p:txBody>
      </p:sp>
      <p:sp>
        <p:nvSpPr>
          <p:cNvPr id="265219" name="Text Box 8"/>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10-9</a:t>
            </a:r>
          </a:p>
        </p:txBody>
      </p:sp>
      <p:sp>
        <p:nvSpPr>
          <p:cNvPr id="265220" name="Rectangle 10"/>
          <p:cNvSpPr>
            <a:spLocks noGrp="1" noChangeArrowheads="1"/>
          </p:cNvSpPr>
          <p:nvPr>
            <p:ph type="body" idx="1"/>
          </p:nvPr>
        </p:nvSpPr>
        <p:spPr>
          <a:xfrm>
            <a:off x="393192" y="1143000"/>
            <a:ext cx="6686550" cy="2844165"/>
          </a:xfrm>
        </p:spPr>
        <p:txBody>
          <a:bodyPr/>
          <a:lstStyle/>
          <a:p>
            <a:pPr eaLnBrk="1" hangingPunct="1">
              <a:defRPr/>
            </a:pPr>
            <a:r>
              <a:rPr lang="en-US" dirty="0">
                <a:latin typeface="Arial Narrow" charset="0"/>
                <a:cs typeface="+mn-cs"/>
              </a:rPr>
              <a:t>Water </a:t>
            </a:r>
            <a:r>
              <a:rPr lang="en-US" dirty="0" smtClean="0">
                <a:latin typeface="Arial Narrow" charset="0"/>
                <a:cs typeface="+mn-cs"/>
              </a:rPr>
              <a:t>hardness </a:t>
            </a:r>
            <a:r>
              <a:rPr lang="en-US" dirty="0">
                <a:latin typeface="Arial Narrow" charset="0"/>
                <a:cs typeface="+mn-cs"/>
              </a:rPr>
              <a:t>and </a:t>
            </a:r>
            <a:r>
              <a:rPr lang="en-US" dirty="0" smtClean="0">
                <a:latin typeface="Arial Narrow" charset="0"/>
                <a:cs typeface="+mn-cs"/>
              </a:rPr>
              <a:t>pH: </a:t>
            </a:r>
            <a:endParaRPr lang="en-US" dirty="0">
              <a:latin typeface="Arial Narrow" charset="0"/>
              <a:cs typeface="+mn-cs"/>
            </a:endParaRPr>
          </a:p>
          <a:p>
            <a:pPr lvl="1" eaLnBrk="1" hangingPunct="1">
              <a:defRPr/>
            </a:pPr>
            <a:r>
              <a:rPr lang="en-US" dirty="0">
                <a:latin typeface="Arial Narrow" charset="0"/>
              </a:rPr>
              <a:t>Find out what your water hardness and pH is from your municipality</a:t>
            </a:r>
          </a:p>
          <a:p>
            <a:pPr lvl="1" eaLnBrk="1" hangingPunct="1">
              <a:defRPr/>
            </a:pPr>
            <a:r>
              <a:rPr lang="en-US" dirty="0">
                <a:latin typeface="Arial Narrow" charset="0"/>
              </a:rPr>
              <a:t>Work with your supplier to identify the correct amount of sanitizer to use</a:t>
            </a:r>
          </a:p>
        </p:txBody>
      </p:sp>
    </p:spTree>
    <p:extLst>
      <p:ext uri="{BB962C8B-B14F-4D97-AF65-F5344CB8AC3E}">
        <p14:creationId xmlns:p14="http://schemas.microsoft.com/office/powerpoint/2010/main" val="124860869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Rectangle 2"/>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Guidelines for the Effective Use of Sanitizers</a:t>
            </a:r>
          </a:p>
        </p:txBody>
      </p:sp>
      <p:sp>
        <p:nvSpPr>
          <p:cNvPr id="266243" name="Text Box 3"/>
          <p:cNvSpPr txBox="1">
            <a:spLocks noChangeArrowheads="1"/>
          </p:cNvSpPr>
          <p:nvPr/>
        </p:nvSpPr>
        <p:spPr bwMode="auto">
          <a:xfrm>
            <a:off x="6681788" y="6005513"/>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0"/>
              </a:spcBef>
              <a:spcAft>
                <a:spcPct val="0"/>
              </a:spcAft>
              <a:defRPr/>
            </a:pPr>
            <a:endParaRPr lang="en-US" sz="2000" dirty="0" smtClean="0"/>
          </a:p>
        </p:txBody>
      </p:sp>
      <p:sp>
        <p:nvSpPr>
          <p:cNvPr id="266273" name="Text Box 34"/>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10-10</a:t>
            </a:r>
          </a:p>
        </p:txBody>
      </p:sp>
      <p:graphicFrame>
        <p:nvGraphicFramePr>
          <p:cNvPr id="7" name="Group 3"/>
          <p:cNvGraphicFramePr>
            <a:graphicFrameLocks/>
          </p:cNvGraphicFramePr>
          <p:nvPr>
            <p:extLst>
              <p:ext uri="{D42A27DB-BD31-4B8C-83A1-F6EECF244321}">
                <p14:modId xmlns:p14="http://schemas.microsoft.com/office/powerpoint/2010/main" val="3206889472"/>
              </p:ext>
            </p:extLst>
          </p:nvPr>
        </p:nvGraphicFramePr>
        <p:xfrm>
          <a:off x="396875" y="1143000"/>
          <a:ext cx="8228013" cy="2384136"/>
        </p:xfrm>
        <a:graphic>
          <a:graphicData uri="http://schemas.openxmlformats.org/drawingml/2006/table">
            <a:tbl>
              <a:tblPr/>
              <a:tblGrid>
                <a:gridCol w="2854568"/>
                <a:gridCol w="2630774"/>
                <a:gridCol w="2742671"/>
              </a:tblGrid>
              <a:tr h="356990">
                <a:tc gridSpan="3">
                  <a:txBody>
                    <a:bodyPr/>
                    <a:lstStyle/>
                    <a:p>
                      <a:pPr marL="228600" marR="0" lvl="0" indent="-228600" algn="ctr" defTabSz="914400" rtl="0" eaLnBrk="1" fontAlgn="base" latinLnBrk="0" hangingPunct="1">
                        <a:lnSpc>
                          <a:spcPct val="50000"/>
                        </a:lnSpc>
                        <a:spcBef>
                          <a:spcPts val="0"/>
                        </a:spcBef>
                        <a:spcAft>
                          <a:spcPct val="0"/>
                        </a:spcAft>
                        <a:buClr>
                          <a:srgbClr val="009DDC"/>
                        </a:buClr>
                        <a:buSzPct val="75000"/>
                        <a:buFont typeface="Wingdings" pitchFamily="2" charset="2"/>
                        <a:buNone/>
                        <a:tabLst/>
                      </a:pPr>
                      <a:r>
                        <a:rPr lang="en-US" sz="2000" b="1" dirty="0" smtClean="0">
                          <a:solidFill>
                            <a:srgbClr val="005CAB"/>
                          </a:solidFill>
                          <a:latin typeface="+mj-lt"/>
                          <a:ea typeface="+mn-ea"/>
                          <a:cs typeface="+mn-cs"/>
                        </a:rPr>
                        <a:t>Chlorine</a:t>
                      </a:r>
                    </a:p>
                  </a:txBody>
                  <a:tcPr marT="45730" marB="45730" horzOverflow="overflow">
                    <a:lnL cap="flat">
                      <a:noFill/>
                    </a:lnL>
                    <a:lnR w="12700" cap="flat" cmpd="sng" algn="ctr">
                      <a:noFill/>
                      <a:prstDash val="solid"/>
                      <a:round/>
                      <a:headEnd type="none" w="med" len="med"/>
                      <a:tailEnd type="none" w="med" len="med"/>
                    </a:lnR>
                    <a:lnT cap="flat">
                      <a:noFill/>
                    </a:lnT>
                    <a:lnB w="38100" cap="flat" cmpd="sng" algn="ctr">
                      <a:solidFill>
                        <a:srgbClr val="808080"/>
                      </a:solidFill>
                      <a:prstDash val="solid"/>
                      <a:round/>
                      <a:headEnd type="none" w="med" len="med"/>
                      <a:tailEnd type="none" w="med" len="med"/>
                    </a:lnB>
                    <a:lnTlToBr>
                      <a:noFill/>
                    </a:lnTlToBr>
                    <a:lnBlToTr>
                      <a:noFill/>
                    </a:lnBlToTr>
                    <a:solidFill>
                      <a:srgbClr val="FFFFFF"/>
                    </a:solidFill>
                  </a:tcPr>
                </a:tc>
                <a:tc hMerge="1">
                  <a:txBody>
                    <a:bodyPr/>
                    <a:lstStyle/>
                    <a:p>
                      <a:pPr marL="228600" marR="0" lvl="0" indent="-228600" algn="l" defTabSz="914400" rtl="0" eaLnBrk="1" fontAlgn="base" latinLnBrk="0" hangingPunct="1">
                        <a:lnSpc>
                          <a:spcPct val="50000"/>
                        </a:lnSpc>
                        <a:spcBef>
                          <a:spcPts val="0"/>
                        </a:spcBef>
                        <a:spcAft>
                          <a:spcPct val="0"/>
                        </a:spcAft>
                        <a:buClr>
                          <a:srgbClr val="009DDC"/>
                        </a:buClr>
                        <a:buSzPct val="75000"/>
                        <a:buFont typeface="Wingdings" pitchFamily="2" charset="2"/>
                        <a:buNone/>
                        <a:tabLst/>
                      </a:pPr>
                      <a:endParaRPr lang="en-US" sz="2000" b="1" dirty="0" smtClean="0">
                        <a:solidFill>
                          <a:srgbClr val="005CAB"/>
                        </a:solidFill>
                        <a:latin typeface="+mj-lt"/>
                        <a:ea typeface="+mn-ea"/>
                        <a:cs typeface="+mn-cs"/>
                      </a:endParaRPr>
                    </a:p>
                  </a:txBody>
                  <a:tcPr marT="45730" marB="45730" horzOverflow="overflow">
                    <a:lnL cap="flat">
                      <a:noFill/>
                    </a:lnL>
                    <a:lnR w="12700" cap="flat" cmpd="sng" algn="ctr">
                      <a:noFill/>
                      <a:prstDash val="solid"/>
                      <a:round/>
                      <a:headEnd type="none" w="med" len="med"/>
                      <a:tailEnd type="none" w="med" len="med"/>
                    </a:lnR>
                    <a:lnT cap="flat">
                      <a:noFill/>
                    </a:lnT>
                    <a:lnB w="57150" cap="flat" cmpd="sng" algn="ctr">
                      <a:solidFill>
                        <a:srgbClr val="A4A7A6"/>
                      </a:solidFill>
                      <a:prstDash val="solid"/>
                      <a:round/>
                      <a:headEnd type="none" w="med" len="med"/>
                      <a:tailEnd type="none" w="med" len="med"/>
                    </a:lnB>
                    <a:lnTlToBr>
                      <a:noFill/>
                    </a:lnTlToBr>
                    <a:lnBlToTr>
                      <a:noFill/>
                    </a:lnBlToTr>
                    <a:solidFill>
                      <a:srgbClr val="FFFFFF"/>
                    </a:solidFill>
                  </a:tcPr>
                </a:tc>
                <a:tc hMerge="1">
                  <a:txBody>
                    <a:bodyPr/>
                    <a:lstStyle/>
                    <a:p>
                      <a:pPr marL="228600" marR="0" lvl="0" indent="-228600" algn="l" defTabSz="914400" rtl="0" eaLnBrk="1" fontAlgn="base" latinLnBrk="0" hangingPunct="1">
                        <a:lnSpc>
                          <a:spcPct val="50000"/>
                        </a:lnSpc>
                        <a:spcBef>
                          <a:spcPts val="0"/>
                        </a:spcBef>
                        <a:spcAft>
                          <a:spcPct val="0"/>
                        </a:spcAft>
                        <a:buClr>
                          <a:srgbClr val="009DDC"/>
                        </a:buClr>
                        <a:buSzPct val="75000"/>
                        <a:buFont typeface="Wingdings" pitchFamily="2" charset="2"/>
                        <a:buNone/>
                        <a:tabLst/>
                      </a:pPr>
                      <a:endParaRPr lang="en-US" sz="2000" b="1" dirty="0" smtClean="0">
                        <a:solidFill>
                          <a:srgbClr val="005CAB"/>
                        </a:solidFill>
                        <a:latin typeface="+mj-lt"/>
                        <a:ea typeface="+mn-ea"/>
                        <a:cs typeface="+mn-cs"/>
                      </a:endParaRPr>
                    </a:p>
                  </a:txBody>
                  <a:tcPr marT="45730" marB="45730" horzOverflow="overflow">
                    <a:lnL cap="flat">
                      <a:noFill/>
                    </a:lnL>
                    <a:lnR w="12700" cap="flat" cmpd="sng" algn="ctr">
                      <a:solidFill>
                        <a:schemeClr val="bg2"/>
                      </a:solidFill>
                      <a:prstDash val="solid"/>
                      <a:round/>
                      <a:headEnd type="none" w="med" len="med"/>
                      <a:tailEnd type="none" w="med" len="med"/>
                    </a:lnR>
                    <a:lnT cap="flat">
                      <a:noFill/>
                    </a:lnT>
                    <a:lnB w="57150" cap="flat" cmpd="sng" algn="ctr">
                      <a:solidFill>
                        <a:srgbClr val="A4A7A6"/>
                      </a:solidFill>
                      <a:prstDash val="solid"/>
                      <a:round/>
                      <a:headEnd type="none" w="med" len="med"/>
                      <a:tailEnd type="none" w="med" len="med"/>
                    </a:lnB>
                    <a:lnTlToBr>
                      <a:noFill/>
                    </a:lnTlToBr>
                    <a:lnBlToTr>
                      <a:noFill/>
                    </a:lnBlToTr>
                    <a:solidFill>
                      <a:srgbClr val="FFFFFF"/>
                    </a:solidFill>
                  </a:tcPr>
                </a:tc>
              </a:tr>
              <a:tr h="417685">
                <a:tc>
                  <a:txBody>
                    <a:bodyPr/>
                    <a:lstStyle/>
                    <a:p>
                      <a:pPr marL="0" marR="0" lvl="0" indent="0" algn="l" defTabSz="914400" rtl="0" eaLnBrk="1" fontAlgn="base" latinLnBrk="0" hangingPunct="1">
                        <a:lnSpc>
                          <a:spcPct val="100000"/>
                        </a:lnSpc>
                        <a:spcBef>
                          <a:spcPts val="0"/>
                        </a:spcBef>
                        <a:spcAft>
                          <a:spcPct val="0"/>
                        </a:spcAft>
                        <a:buClr>
                          <a:schemeClr val="accent1"/>
                        </a:buClr>
                        <a:buSzPct val="100000"/>
                        <a:buFont typeface="Arial"/>
                        <a:buNone/>
                        <a:tabLst/>
                      </a:pPr>
                      <a:r>
                        <a:rPr lang="en-US" sz="1800" b="1" i="0" kern="1200" dirty="0" smtClean="0">
                          <a:solidFill>
                            <a:schemeClr val="tx1"/>
                          </a:solidFill>
                          <a:latin typeface="Arial Narrow"/>
                          <a:ea typeface="+mn-ea"/>
                          <a:cs typeface="Arial Narrow"/>
                        </a:rPr>
                        <a:t>Water temperature</a:t>
                      </a:r>
                      <a:endParaRPr lang="en-US" sz="1800" b="1" i="0" kern="1200" dirty="0" smtClean="0">
                        <a:solidFill>
                          <a:srgbClr val="231F20"/>
                        </a:solidFill>
                        <a:latin typeface="Arial Narrow"/>
                        <a:ea typeface="+mn-ea"/>
                        <a:cs typeface="Arial Narrow"/>
                      </a:endParaRPr>
                    </a:p>
                  </a:txBody>
                  <a:tcPr marT="45730" marB="45730" horzOverflow="overflow">
                    <a:lnL cap="flat">
                      <a:noFill/>
                    </a:lnL>
                    <a:lnR w="12700" cap="flat" cmpd="sng" algn="ctr">
                      <a:noFill/>
                      <a:prstDash val="solid"/>
                      <a:round/>
                      <a:headEnd type="none" w="med" len="med"/>
                      <a:tailEnd type="none" w="med" len="med"/>
                    </a:lnR>
                    <a:lnT w="38100" cap="flat" cmpd="sng" algn="ctr">
                      <a:solidFill>
                        <a:srgbClr val="808080"/>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ts val="0"/>
                        </a:spcBef>
                        <a:spcAft>
                          <a:spcPct val="0"/>
                        </a:spcAft>
                        <a:buClr>
                          <a:schemeClr val="accent1"/>
                        </a:buClr>
                        <a:buSzPct val="100000"/>
                        <a:buFont typeface="Arial"/>
                        <a:buNone/>
                        <a:tabLst/>
                      </a:pPr>
                      <a:r>
                        <a:rPr lang="en-US" sz="1800" b="0" i="0" kern="1200" dirty="0" smtClean="0">
                          <a:solidFill>
                            <a:srgbClr val="231F20"/>
                          </a:solidFill>
                          <a:latin typeface="Times New Roman"/>
                          <a:ea typeface="+mn-ea"/>
                          <a:cs typeface="Times New Roman"/>
                        </a:rPr>
                        <a:t>≥</a:t>
                      </a:r>
                      <a:r>
                        <a:rPr lang="en-US" sz="1800" b="0" i="0" kern="1200" dirty="0" smtClean="0">
                          <a:solidFill>
                            <a:srgbClr val="231F20"/>
                          </a:solidFill>
                          <a:latin typeface="Arial Narrow"/>
                          <a:ea typeface="+mn-ea"/>
                          <a:cs typeface="Arial Narrow"/>
                        </a:rPr>
                        <a:t>100°F (38°C)</a:t>
                      </a:r>
                    </a:p>
                  </a:txBody>
                  <a:tcPr marT="45730" marB="45730" horzOverflow="overflow">
                    <a:lnL cap="flat">
                      <a:noFill/>
                    </a:lnL>
                    <a:lnR w="12700" cap="flat" cmpd="sng" algn="ctr">
                      <a:noFill/>
                      <a:prstDash val="solid"/>
                      <a:round/>
                      <a:headEnd type="none" w="med" len="med"/>
                      <a:tailEnd type="none" w="med" len="med"/>
                    </a:lnR>
                    <a:lnT w="38100" cap="flat" cmpd="sng" algn="ctr">
                      <a:solidFill>
                        <a:srgbClr val="808080"/>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ts val="0"/>
                        </a:spcBef>
                        <a:spcAft>
                          <a:spcPct val="0"/>
                        </a:spcAft>
                        <a:buClr>
                          <a:schemeClr val="accent1"/>
                        </a:buClr>
                        <a:buSzPct val="100000"/>
                        <a:buFont typeface="Arial"/>
                        <a:buNone/>
                        <a:tabLst/>
                        <a:defRPr/>
                      </a:pPr>
                      <a:r>
                        <a:rPr lang="en-US" sz="1800" b="0" i="0" kern="1200" dirty="0" smtClean="0">
                          <a:solidFill>
                            <a:srgbClr val="231F20"/>
                          </a:solidFill>
                          <a:latin typeface="Times New Roman"/>
                          <a:ea typeface="+mn-ea"/>
                          <a:cs typeface="Times New Roman"/>
                        </a:rPr>
                        <a:t>≥</a:t>
                      </a:r>
                      <a:r>
                        <a:rPr lang="en-US" sz="1800" b="0" i="0" kern="1200" dirty="0" smtClean="0">
                          <a:solidFill>
                            <a:srgbClr val="231F20"/>
                          </a:solidFill>
                          <a:latin typeface="Arial Narrow"/>
                          <a:ea typeface="+mn-ea"/>
                          <a:cs typeface="Arial Narrow"/>
                        </a:rPr>
                        <a:t>75°F (24°C)</a:t>
                      </a:r>
                    </a:p>
                  </a:txBody>
                  <a:tcPr marT="45730" marB="45730" horzOverflow="overflow">
                    <a:lnL cap="flat">
                      <a:noFill/>
                    </a:lnL>
                    <a:lnR w="38100" cap="flat" cmpd="sng" algn="ctr">
                      <a:noFill/>
                      <a:prstDash val="solid"/>
                      <a:round/>
                      <a:headEnd type="none" w="med" len="med"/>
                      <a:tailEnd type="none" w="med" len="med"/>
                    </a:lnR>
                    <a:lnT w="38100" cap="flat" cmpd="sng" algn="ctr">
                      <a:solidFill>
                        <a:srgbClr val="808080"/>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r>
              <a:tr h="405102">
                <a:tc>
                  <a:txBody>
                    <a:bodyPr/>
                    <a:lstStyle/>
                    <a:p>
                      <a:pPr marL="0" marR="0" lvl="0" indent="0" algn="l" defTabSz="914400" rtl="0" eaLnBrk="1" fontAlgn="base" latinLnBrk="0" hangingPunct="1">
                        <a:lnSpc>
                          <a:spcPct val="100000"/>
                        </a:lnSpc>
                        <a:spcBef>
                          <a:spcPts val="0"/>
                        </a:spcBef>
                        <a:spcAft>
                          <a:spcPct val="0"/>
                        </a:spcAft>
                        <a:buClr>
                          <a:schemeClr val="accent1"/>
                        </a:buClr>
                        <a:buSzPct val="100000"/>
                        <a:buFont typeface="Arial"/>
                        <a:buNone/>
                        <a:tabLst/>
                      </a:pPr>
                      <a:r>
                        <a:rPr lang="en-US" sz="1800" b="1" i="0" kern="1200" dirty="0" smtClean="0">
                          <a:solidFill>
                            <a:schemeClr val="tx1"/>
                          </a:solidFill>
                          <a:latin typeface="Arial Narrow"/>
                          <a:ea typeface="+mn-ea"/>
                          <a:cs typeface="Arial Narrow"/>
                        </a:rPr>
                        <a:t>Water pH</a:t>
                      </a:r>
                      <a:endParaRPr lang="en-US" sz="1800" b="1" i="0" kern="1200" dirty="0" smtClean="0">
                        <a:solidFill>
                          <a:srgbClr val="231F20"/>
                        </a:solidFill>
                        <a:latin typeface="Arial Narrow"/>
                        <a:ea typeface="+mn-ea"/>
                        <a:cs typeface="Arial Narrow"/>
                      </a:endParaRPr>
                    </a:p>
                  </a:txBody>
                  <a:tcPr marT="45730" marB="45730" horzOverflow="overflow">
                    <a:lnL cap="flat">
                      <a:noFill/>
                    </a:lnL>
                    <a:lnR w="12700" cap="flat" cmpd="sng" algn="ctr">
                      <a:noFill/>
                      <a:prstDash val="solid"/>
                      <a:round/>
                      <a:headEnd type="none" w="med" len="med"/>
                      <a:tailEnd type="none" w="med" len="med"/>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ts val="0"/>
                        </a:spcBef>
                        <a:spcAft>
                          <a:spcPct val="0"/>
                        </a:spcAft>
                        <a:buClr>
                          <a:schemeClr val="accent1"/>
                        </a:buClr>
                        <a:buSzPct val="100000"/>
                        <a:buFont typeface="Arial"/>
                        <a:buNone/>
                        <a:tabLst/>
                        <a:defRPr/>
                      </a:pPr>
                      <a:r>
                        <a:rPr lang="en-US" sz="1800" b="0" i="0" kern="1200" dirty="0" smtClean="0">
                          <a:solidFill>
                            <a:srgbClr val="231F20"/>
                          </a:solidFill>
                          <a:latin typeface="Times New Roman"/>
                          <a:ea typeface="+mn-ea"/>
                          <a:cs typeface="Times New Roman"/>
                        </a:rPr>
                        <a:t>≤</a:t>
                      </a:r>
                      <a:r>
                        <a:rPr lang="en-US" sz="1800" b="0" i="0" kern="1200" dirty="0" smtClean="0">
                          <a:solidFill>
                            <a:srgbClr val="231F20"/>
                          </a:solidFill>
                          <a:latin typeface="Arial Narrow"/>
                          <a:ea typeface="+mn-ea"/>
                          <a:cs typeface="Arial Narrow"/>
                        </a:rPr>
                        <a:t>10</a:t>
                      </a:r>
                    </a:p>
                  </a:txBody>
                  <a:tcPr marT="45730" marB="45730" horzOverflow="overflow">
                    <a:lnL cap="flat">
                      <a:noFill/>
                    </a:lnL>
                    <a:lnR w="12700" cap="flat" cmpd="sng" algn="ctr">
                      <a:noFill/>
                      <a:prstDash val="solid"/>
                      <a:round/>
                      <a:headEnd type="none" w="med" len="med"/>
                      <a:tailEnd type="none" w="med" len="med"/>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ts val="0"/>
                        </a:spcBef>
                        <a:spcAft>
                          <a:spcPct val="0"/>
                        </a:spcAft>
                        <a:buClr>
                          <a:schemeClr val="accent1"/>
                        </a:buClr>
                        <a:buSzPct val="100000"/>
                        <a:buFont typeface="Arial"/>
                        <a:buNone/>
                        <a:tabLst/>
                        <a:defRPr/>
                      </a:pPr>
                      <a:r>
                        <a:rPr lang="en-US" sz="1800" b="0" i="0" kern="1200" dirty="0" smtClean="0">
                          <a:solidFill>
                            <a:srgbClr val="231F20"/>
                          </a:solidFill>
                          <a:latin typeface="Times New Roman"/>
                          <a:ea typeface="+mn-ea"/>
                          <a:cs typeface="Times New Roman"/>
                        </a:rPr>
                        <a:t>≤</a:t>
                      </a:r>
                      <a:r>
                        <a:rPr lang="en-US" sz="1800" b="0" i="0" kern="1200" dirty="0" smtClean="0">
                          <a:solidFill>
                            <a:srgbClr val="231F20"/>
                          </a:solidFill>
                          <a:latin typeface="Arial Narrow"/>
                          <a:ea typeface="+mn-ea"/>
                          <a:cs typeface="Arial Narrow"/>
                        </a:rPr>
                        <a:t>8</a:t>
                      </a:r>
                    </a:p>
                  </a:txBody>
                  <a:tcPr marT="45730" marB="45730" horzOverflow="overflow">
                    <a:lnL cap="flat">
                      <a:noFill/>
                    </a:lnL>
                    <a:lnR w="38100" cap="flat" cmpd="sng" algn="ctr">
                      <a:noFill/>
                      <a:prstDash val="solid"/>
                      <a:round/>
                      <a:headEnd type="none" w="med" len="med"/>
                      <a:tailEnd type="none" w="med" len="med"/>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r>
              <a:tr h="405102">
                <a:tc>
                  <a:txBody>
                    <a:bodyPr/>
                    <a:lstStyle/>
                    <a:p>
                      <a:pPr marL="0" marR="0" lvl="0" indent="0" algn="l" defTabSz="914400" rtl="0" eaLnBrk="1" fontAlgn="base" latinLnBrk="0" hangingPunct="1">
                        <a:lnSpc>
                          <a:spcPct val="100000"/>
                        </a:lnSpc>
                        <a:spcBef>
                          <a:spcPts val="0"/>
                        </a:spcBef>
                        <a:spcAft>
                          <a:spcPct val="0"/>
                        </a:spcAft>
                        <a:buClr>
                          <a:schemeClr val="accent1"/>
                        </a:buClr>
                        <a:buSzPct val="100000"/>
                        <a:buFont typeface="Arial"/>
                        <a:buNone/>
                        <a:tabLst/>
                        <a:defRPr/>
                      </a:pPr>
                      <a:r>
                        <a:rPr lang="en-US" sz="1800" b="1" i="0" kern="1200" dirty="0" smtClean="0">
                          <a:solidFill>
                            <a:schemeClr val="tx1"/>
                          </a:solidFill>
                          <a:latin typeface="Arial Narrow"/>
                          <a:ea typeface="+mn-ea"/>
                          <a:cs typeface="Arial Narrow"/>
                        </a:rPr>
                        <a:t>Water hardness</a:t>
                      </a:r>
                      <a:endParaRPr lang="en-US" sz="1800" b="1" i="0" kern="1200" dirty="0" smtClean="0">
                        <a:solidFill>
                          <a:srgbClr val="231F20"/>
                        </a:solidFill>
                        <a:latin typeface="Arial Narrow"/>
                        <a:ea typeface="+mn-ea"/>
                        <a:cs typeface="Arial Narrow"/>
                      </a:endParaRPr>
                    </a:p>
                  </a:txBody>
                  <a:tcPr marT="45730" marB="45730" horzOverflow="overflow">
                    <a:lnL cap="flat">
                      <a:noFill/>
                    </a:lnL>
                    <a:lnR w="12700" cap="flat" cmpd="sng" algn="ctr">
                      <a:noFill/>
                      <a:prstDash val="solid"/>
                      <a:round/>
                      <a:headEnd type="none" w="med" len="med"/>
                      <a:tailEnd type="none" w="med" len="med"/>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gridSpan="2">
                  <a:txBody>
                    <a:bodyPr/>
                    <a:lstStyle/>
                    <a:p>
                      <a:pPr marL="0" marR="0" lvl="0" indent="0" algn="ctr" defTabSz="914400" rtl="0" eaLnBrk="1" fontAlgn="base" latinLnBrk="0" hangingPunct="1">
                        <a:lnSpc>
                          <a:spcPct val="100000"/>
                        </a:lnSpc>
                        <a:spcBef>
                          <a:spcPts val="0"/>
                        </a:spcBef>
                        <a:spcAft>
                          <a:spcPct val="0"/>
                        </a:spcAft>
                        <a:buClr>
                          <a:schemeClr val="accent1"/>
                        </a:buClr>
                        <a:buSzPct val="100000"/>
                        <a:buFont typeface="Arial"/>
                        <a:buNone/>
                        <a:tabLst/>
                      </a:pPr>
                      <a:r>
                        <a:rPr kumimoji="0" lang="en-US" sz="1800" b="0" i="0" u="none" strike="noStrike" cap="none" normalizeH="0" baseline="0" dirty="0" smtClean="0">
                          <a:ln>
                            <a:noFill/>
                          </a:ln>
                          <a:solidFill>
                            <a:schemeClr val="tx1"/>
                          </a:solidFill>
                          <a:effectLst/>
                          <a:latin typeface="Arial Narrow"/>
                          <a:cs typeface="Arial Narrow"/>
                        </a:rPr>
                        <a:t>As per manufacturer’s recommendations</a:t>
                      </a:r>
                    </a:p>
                  </a:txBody>
                  <a:tcPr marT="45730" marB="45730" horzOverflow="overflow">
                    <a:lnL cap="flat">
                      <a:noFill/>
                    </a:lnL>
                    <a:lnR w="38100" cap="flat" cmpd="sng" algn="ctr">
                      <a:noFill/>
                      <a:prstDash val="solid"/>
                      <a:round/>
                      <a:headEnd type="none" w="med" len="med"/>
                      <a:tailEnd type="none" w="med" len="med"/>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hMerge="1">
                  <a:txBody>
                    <a:bodyPr/>
                    <a:lstStyle/>
                    <a:p>
                      <a:pPr marL="285750" marR="0" lvl="0" indent="-285750" algn="l" defTabSz="914400" rtl="0" eaLnBrk="1" fontAlgn="base" latinLnBrk="0" hangingPunct="1">
                        <a:lnSpc>
                          <a:spcPct val="100000"/>
                        </a:lnSpc>
                        <a:spcBef>
                          <a:spcPts val="0"/>
                        </a:spcBef>
                        <a:spcAft>
                          <a:spcPct val="0"/>
                        </a:spcAft>
                        <a:buClr>
                          <a:schemeClr val="accent1"/>
                        </a:buClr>
                        <a:buSzPct val="100000"/>
                        <a:buFont typeface="Arial"/>
                        <a:buChar char="•"/>
                        <a:tabLst/>
                      </a:pPr>
                      <a:endParaRPr kumimoji="0" lang="en-US" sz="1800" b="0" i="0" u="none" strike="noStrike" cap="none" normalizeH="0" baseline="0" dirty="0" smtClean="0">
                        <a:ln>
                          <a:noFill/>
                        </a:ln>
                        <a:solidFill>
                          <a:schemeClr val="tx1"/>
                        </a:solidFill>
                        <a:effectLst/>
                        <a:latin typeface="Arial Narrow"/>
                        <a:cs typeface="Arial Narrow"/>
                      </a:endParaRPr>
                    </a:p>
                  </a:txBody>
                  <a:tcPr marT="45730" marB="45730" horzOverflow="overflow">
                    <a:lnL cap="flat">
                      <a:noFill/>
                    </a:lnL>
                    <a:lnR w="12700" cap="flat" cmpd="sng" algn="ctr">
                      <a:solidFill>
                        <a:schemeClr val="bg2"/>
                      </a:solidFill>
                      <a:prstDash val="solid"/>
                      <a:round/>
                      <a:headEnd type="none" w="med" len="med"/>
                      <a:tailEnd type="none" w="med" len="med"/>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r>
              <a:tr h="405102">
                <a:tc>
                  <a:txBody>
                    <a:bodyPr/>
                    <a:lstStyle/>
                    <a:p>
                      <a:pPr marL="0" marR="0" lvl="0" indent="0" algn="l" defTabSz="914400" rtl="0" eaLnBrk="1" fontAlgn="base" latinLnBrk="0" hangingPunct="1">
                        <a:lnSpc>
                          <a:spcPct val="100000"/>
                        </a:lnSpc>
                        <a:spcBef>
                          <a:spcPts val="0"/>
                        </a:spcBef>
                        <a:spcAft>
                          <a:spcPct val="0"/>
                        </a:spcAft>
                        <a:buClr>
                          <a:schemeClr val="accent1"/>
                        </a:buClr>
                        <a:buSzPct val="100000"/>
                        <a:buFont typeface="Arial"/>
                        <a:buNone/>
                        <a:tabLst/>
                        <a:defRPr/>
                      </a:pPr>
                      <a:r>
                        <a:rPr lang="en-US" sz="1800" b="1" i="0" kern="1200" dirty="0" smtClean="0">
                          <a:solidFill>
                            <a:schemeClr val="tx1"/>
                          </a:solidFill>
                          <a:latin typeface="Arial Narrow"/>
                          <a:ea typeface="+mn-ea"/>
                          <a:cs typeface="Arial Narrow"/>
                        </a:rPr>
                        <a:t>Sanitizer concentration range</a:t>
                      </a:r>
                      <a:endParaRPr lang="en-US" sz="1800" b="1" i="0" kern="1200" dirty="0" smtClean="0">
                        <a:solidFill>
                          <a:srgbClr val="231F20"/>
                        </a:solidFill>
                        <a:latin typeface="Arial Narrow"/>
                        <a:ea typeface="+mn-ea"/>
                        <a:cs typeface="Arial Narrow"/>
                      </a:endParaRPr>
                    </a:p>
                  </a:txBody>
                  <a:tcPr marT="45730" marB="45730" horzOverflow="overflow">
                    <a:lnL cap="flat">
                      <a:noFill/>
                    </a:lnL>
                    <a:lnR w="12700" cap="flat" cmpd="sng" algn="ctr">
                      <a:noFill/>
                      <a:prstDash val="solid"/>
                      <a:round/>
                      <a:headEnd type="none" w="med" len="med"/>
                      <a:tailEnd type="none" w="med" len="med"/>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ts val="0"/>
                        </a:spcBef>
                        <a:spcAft>
                          <a:spcPct val="0"/>
                        </a:spcAft>
                        <a:buClr>
                          <a:schemeClr val="accent1"/>
                        </a:buClr>
                        <a:buSzPct val="100000"/>
                        <a:buFont typeface="Arial"/>
                        <a:buNone/>
                        <a:tabLst/>
                      </a:pPr>
                      <a:r>
                        <a:rPr kumimoji="0" lang="en-US" sz="1800" b="0" i="0" u="none" strike="noStrike" cap="none" normalizeH="0" baseline="0" dirty="0" smtClean="0">
                          <a:ln>
                            <a:noFill/>
                          </a:ln>
                          <a:solidFill>
                            <a:schemeClr val="tx1"/>
                          </a:solidFill>
                          <a:effectLst/>
                          <a:latin typeface="Arial Narrow"/>
                          <a:cs typeface="Arial Narrow"/>
                        </a:rPr>
                        <a:t>50–99 ppm</a:t>
                      </a:r>
                    </a:p>
                  </a:txBody>
                  <a:tcPr marT="45730" marB="45730" horzOverflow="overflow">
                    <a:lnL cap="flat">
                      <a:noFill/>
                    </a:lnL>
                    <a:lnR w="12700" cap="flat" cmpd="sng" algn="ctr">
                      <a:noFill/>
                      <a:prstDash val="solid"/>
                      <a:round/>
                      <a:headEnd type="none" w="med" len="med"/>
                      <a:tailEnd type="none" w="med" len="med"/>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ts val="0"/>
                        </a:spcBef>
                        <a:spcAft>
                          <a:spcPct val="0"/>
                        </a:spcAft>
                        <a:buClr>
                          <a:schemeClr val="accent1"/>
                        </a:buClr>
                        <a:buSzPct val="100000"/>
                        <a:buFont typeface="Arial"/>
                        <a:buNone/>
                        <a:tabLst/>
                        <a:defRPr/>
                      </a:pPr>
                      <a:r>
                        <a:rPr kumimoji="0" lang="en-US" sz="1800" b="0" i="0" u="none" strike="noStrike" cap="none" normalizeH="0" baseline="0" dirty="0" smtClean="0">
                          <a:ln>
                            <a:noFill/>
                          </a:ln>
                          <a:solidFill>
                            <a:schemeClr val="tx1"/>
                          </a:solidFill>
                          <a:effectLst/>
                          <a:latin typeface="Arial Narrow"/>
                          <a:cs typeface="Arial Narrow"/>
                        </a:rPr>
                        <a:t>50–99 ppm</a:t>
                      </a:r>
                    </a:p>
                  </a:txBody>
                  <a:tcPr marT="45730" marB="45730" horzOverflow="overflow">
                    <a:lnL cap="flat">
                      <a:noFill/>
                    </a:lnL>
                    <a:lnR w="38100" cap="flat" cmpd="sng" algn="ctr">
                      <a:noFill/>
                      <a:prstDash val="solid"/>
                      <a:round/>
                      <a:headEnd type="none" w="med" len="med"/>
                      <a:tailEnd type="none" w="med" len="med"/>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r>
              <a:tr h="394155">
                <a:tc>
                  <a:txBody>
                    <a:bodyPr/>
                    <a:lstStyle/>
                    <a:p>
                      <a:pPr marL="228600" marR="0" lvl="0" indent="-228600" algn="l" defTabSz="914400" rtl="0" eaLnBrk="1" fontAlgn="base" latinLnBrk="0" hangingPunct="1">
                        <a:lnSpc>
                          <a:spcPct val="100000"/>
                        </a:lnSpc>
                        <a:spcBef>
                          <a:spcPts val="0"/>
                        </a:spcBef>
                        <a:spcAft>
                          <a:spcPct val="0"/>
                        </a:spcAft>
                        <a:buClr>
                          <a:schemeClr val="accent1"/>
                        </a:buClr>
                        <a:buSzPct val="75000"/>
                        <a:buFont typeface="Wingdings" pitchFamily="2" charset="2"/>
                        <a:buNone/>
                        <a:tabLst/>
                        <a:defRPr/>
                      </a:pPr>
                      <a:r>
                        <a:rPr lang="en-US" sz="1800" b="1" i="0" kern="1200" dirty="0" smtClean="0">
                          <a:solidFill>
                            <a:schemeClr val="tx1"/>
                          </a:solidFill>
                          <a:latin typeface="Arial Narrow"/>
                          <a:ea typeface="+mn-ea"/>
                          <a:cs typeface="Arial Narrow"/>
                        </a:rPr>
                        <a:t>Sanitizer</a:t>
                      </a:r>
                      <a:r>
                        <a:rPr lang="en-US" sz="1800" b="1" i="0" kern="1200" baseline="0" dirty="0" smtClean="0">
                          <a:solidFill>
                            <a:schemeClr val="tx1"/>
                          </a:solidFill>
                          <a:latin typeface="Arial Narrow"/>
                          <a:ea typeface="+mn-ea"/>
                          <a:cs typeface="Arial Narrow"/>
                        </a:rPr>
                        <a:t> contact time</a:t>
                      </a:r>
                      <a:endParaRPr lang="en-US" sz="1800" b="1" i="0" kern="1200" dirty="0" smtClean="0">
                        <a:solidFill>
                          <a:srgbClr val="231F20"/>
                        </a:solidFill>
                        <a:latin typeface="Arial Narrow"/>
                        <a:ea typeface="+mn-ea"/>
                        <a:cs typeface="Arial Narrow"/>
                      </a:endParaRPr>
                    </a:p>
                  </a:txBody>
                  <a:tcPr marT="45730" marB="45730" horzOverflow="overflow">
                    <a:lnL cap="flat">
                      <a:noFill/>
                    </a:lnL>
                    <a:lnR w="12700" cap="flat" cmpd="sng" algn="ctr">
                      <a:noFill/>
                      <a:prstDash val="solid"/>
                      <a:round/>
                      <a:headEnd type="none" w="med" len="med"/>
                      <a:tailEnd type="none" w="med" len="med"/>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ts val="0"/>
                        </a:spcBef>
                        <a:spcAft>
                          <a:spcPct val="0"/>
                        </a:spcAft>
                        <a:buClr>
                          <a:schemeClr val="accent1"/>
                        </a:buClr>
                        <a:buSzPct val="75000"/>
                        <a:buFont typeface="Arial"/>
                        <a:buNone/>
                        <a:tabLst/>
                      </a:pPr>
                      <a:r>
                        <a:rPr lang="en-US" sz="1800" b="0" i="0" kern="1200" dirty="0" smtClean="0">
                          <a:solidFill>
                            <a:srgbClr val="231F20"/>
                          </a:solidFill>
                          <a:latin typeface="Times New Roman"/>
                          <a:ea typeface="+mn-ea"/>
                          <a:cs typeface="Times New Roman"/>
                        </a:rPr>
                        <a:t>≥</a:t>
                      </a:r>
                      <a:r>
                        <a:rPr kumimoji="0" lang="en-US" sz="1800" b="0" i="0" u="none" strike="noStrike" cap="none" normalizeH="0" baseline="0" dirty="0" smtClean="0">
                          <a:ln>
                            <a:noFill/>
                          </a:ln>
                          <a:solidFill>
                            <a:schemeClr val="tx1"/>
                          </a:solidFill>
                          <a:effectLst/>
                          <a:latin typeface="Arial Narrow"/>
                          <a:cs typeface="Arial Narrow"/>
                        </a:rPr>
                        <a:t>7 sec</a:t>
                      </a:r>
                    </a:p>
                  </a:txBody>
                  <a:tcPr marT="45730" marB="45730" horzOverflow="overflow">
                    <a:lnL cap="flat">
                      <a:noFill/>
                    </a:lnL>
                    <a:lnR w="12700" cap="flat" cmpd="sng" algn="ctr">
                      <a:noFill/>
                      <a:prstDash val="solid"/>
                      <a:round/>
                      <a:headEnd type="none" w="med" len="med"/>
                      <a:tailEnd type="none" w="med" len="med"/>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ts val="0"/>
                        </a:spcBef>
                        <a:spcAft>
                          <a:spcPct val="0"/>
                        </a:spcAft>
                        <a:buClr>
                          <a:schemeClr val="accent1"/>
                        </a:buClr>
                        <a:buSzPct val="75000"/>
                        <a:buFont typeface="Arial"/>
                        <a:buNone/>
                        <a:tabLst/>
                        <a:defRPr/>
                      </a:pPr>
                      <a:r>
                        <a:rPr lang="en-US" sz="1800" b="0" i="0" kern="1200" dirty="0" smtClean="0">
                          <a:solidFill>
                            <a:srgbClr val="231F20"/>
                          </a:solidFill>
                          <a:latin typeface="Times New Roman"/>
                          <a:ea typeface="+mn-ea"/>
                          <a:cs typeface="Times New Roman"/>
                        </a:rPr>
                        <a:t>≥</a:t>
                      </a:r>
                      <a:r>
                        <a:rPr kumimoji="0" lang="en-US" sz="1800" b="0" i="0" u="none" strike="noStrike" cap="none" normalizeH="0" baseline="0" dirty="0" smtClean="0">
                          <a:ln>
                            <a:noFill/>
                          </a:ln>
                          <a:solidFill>
                            <a:schemeClr val="tx1"/>
                          </a:solidFill>
                          <a:effectLst/>
                          <a:latin typeface="Arial Narrow"/>
                          <a:cs typeface="Arial Narrow"/>
                        </a:rPr>
                        <a:t>7 sec</a:t>
                      </a:r>
                    </a:p>
                  </a:txBody>
                  <a:tcPr marT="45730" marB="45730" horzOverflow="overflow">
                    <a:lnL cap="flat">
                      <a:noFill/>
                    </a:lnL>
                    <a:lnR w="38100" cap="flat" cmpd="sng" algn="ctr">
                      <a:noFill/>
                      <a:prstDash val="solid"/>
                      <a:round/>
                      <a:headEnd type="none" w="med" len="med"/>
                      <a:tailEnd type="none" w="med" len="med"/>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r>
            </a:tbl>
          </a:graphicData>
        </a:graphic>
      </p:graphicFrame>
    </p:spTree>
    <p:extLst>
      <p:ext uri="{BB962C8B-B14F-4D97-AF65-F5344CB8AC3E}">
        <p14:creationId xmlns:p14="http://schemas.microsoft.com/office/powerpoint/2010/main" val="36487467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ChangeArrowheads="1"/>
          </p:cNvSpPr>
          <p:nvPr>
            <p:ph type="body" idx="1"/>
          </p:nvPr>
        </p:nvSpPr>
        <p:spPr>
          <a:xfrm>
            <a:off x="393192" y="1143000"/>
            <a:ext cx="5724069" cy="4465444"/>
          </a:xfrm>
        </p:spPr>
        <p:txBody>
          <a:bodyPr/>
          <a:lstStyle/>
          <a:p>
            <a:pPr marL="0" indent="0" eaLnBrk="1" hangingPunct="1">
              <a:defRPr/>
            </a:pPr>
            <a:r>
              <a:rPr lang="en-US" dirty="0">
                <a:latin typeface="Arial Narrow" charset="0"/>
                <a:cs typeface="+mn-cs"/>
              </a:rPr>
              <a:t>Foodservice equipment must meet these standards if it will come in contact with food:</a:t>
            </a:r>
          </a:p>
          <a:p>
            <a:pPr lvl="1" eaLnBrk="1" hangingPunct="1">
              <a:defRPr/>
            </a:pPr>
            <a:r>
              <a:rPr lang="en-US" dirty="0">
                <a:latin typeface="Arial Narrow" charset="0"/>
              </a:rPr>
              <a:t>Nonabsorbent, </a:t>
            </a:r>
            <a:r>
              <a:rPr lang="en-US" dirty="0" smtClean="0">
                <a:latin typeface="Arial Narrow" charset="0"/>
              </a:rPr>
              <a:t>smooth, and corrosion </a:t>
            </a:r>
            <a:r>
              <a:rPr lang="en-US" dirty="0">
                <a:latin typeface="Arial Narrow" charset="0"/>
              </a:rPr>
              <a:t>resistant</a:t>
            </a:r>
          </a:p>
          <a:p>
            <a:pPr lvl="1" eaLnBrk="1" hangingPunct="1">
              <a:defRPr/>
            </a:pPr>
            <a:r>
              <a:rPr lang="en-US" dirty="0">
                <a:latin typeface="Arial Narrow" charset="0"/>
              </a:rPr>
              <a:t>Easy to clean</a:t>
            </a:r>
          </a:p>
          <a:p>
            <a:pPr lvl="1" eaLnBrk="1" hangingPunct="1">
              <a:defRPr/>
            </a:pPr>
            <a:r>
              <a:rPr lang="en-US" dirty="0">
                <a:latin typeface="Arial Narrow" charset="0"/>
              </a:rPr>
              <a:t>Durable</a:t>
            </a:r>
          </a:p>
          <a:p>
            <a:pPr lvl="1" eaLnBrk="1" hangingPunct="1">
              <a:defRPr/>
            </a:pPr>
            <a:r>
              <a:rPr lang="en-US" dirty="0">
                <a:latin typeface="Arial Narrow" charset="0"/>
              </a:rPr>
              <a:t>Resistant to damage</a:t>
            </a:r>
          </a:p>
        </p:txBody>
      </p:sp>
      <p:sp>
        <p:nvSpPr>
          <p:cNvPr id="231427" name="Text Box 8"/>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9-4</a:t>
            </a:r>
          </a:p>
        </p:txBody>
      </p:sp>
      <p:sp>
        <p:nvSpPr>
          <p:cNvPr id="231428" name="Rectangle 10"/>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Equipment Selection</a:t>
            </a:r>
          </a:p>
        </p:txBody>
      </p:sp>
      <p:pic>
        <p:nvPicPr>
          <p:cNvPr id="2" name="Picture 1" descr="6e_c09_04.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27660" y="1222312"/>
            <a:ext cx="1408176" cy="1408176"/>
          </a:xfrm>
          <a:prstGeom prst="rect">
            <a:avLst/>
          </a:prstGeom>
        </p:spPr>
      </p:pic>
    </p:spTree>
    <p:extLst>
      <p:ext uri="{BB962C8B-B14F-4D97-AF65-F5344CB8AC3E}">
        <p14:creationId xmlns:p14="http://schemas.microsoft.com/office/powerpoint/2010/main" val="195803175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oup 3"/>
          <p:cNvGraphicFramePr>
            <a:graphicFrameLocks/>
          </p:cNvGraphicFramePr>
          <p:nvPr>
            <p:extLst>
              <p:ext uri="{D42A27DB-BD31-4B8C-83A1-F6EECF244321}">
                <p14:modId xmlns:p14="http://schemas.microsoft.com/office/powerpoint/2010/main" val="3909914742"/>
              </p:ext>
            </p:extLst>
          </p:nvPr>
        </p:nvGraphicFramePr>
        <p:xfrm>
          <a:off x="396874" y="1143000"/>
          <a:ext cx="8228013" cy="3363450"/>
        </p:xfrm>
        <a:graphic>
          <a:graphicData uri="http://schemas.openxmlformats.org/drawingml/2006/table">
            <a:tbl>
              <a:tblPr/>
              <a:tblGrid>
                <a:gridCol w="2865517"/>
                <a:gridCol w="2619825"/>
                <a:gridCol w="2742671"/>
              </a:tblGrid>
              <a:tr h="356990">
                <a:tc>
                  <a:txBody>
                    <a:bodyPr/>
                    <a:lstStyle/>
                    <a:p>
                      <a:pPr marL="228600" marR="0" lvl="0" indent="-228600" algn="ctr" defTabSz="914400" rtl="0" eaLnBrk="1" fontAlgn="base" latinLnBrk="0" hangingPunct="1">
                        <a:lnSpc>
                          <a:spcPct val="50000"/>
                        </a:lnSpc>
                        <a:spcBef>
                          <a:spcPts val="0"/>
                        </a:spcBef>
                        <a:spcAft>
                          <a:spcPct val="0"/>
                        </a:spcAft>
                        <a:buClr>
                          <a:srgbClr val="009DDC"/>
                        </a:buClr>
                        <a:buSzPct val="75000"/>
                        <a:buFont typeface="Wingdings" pitchFamily="2" charset="2"/>
                        <a:buNone/>
                        <a:tabLst/>
                      </a:pPr>
                      <a:endParaRPr lang="en-US" sz="2000" b="1" dirty="0" smtClean="0">
                        <a:solidFill>
                          <a:srgbClr val="005CAB"/>
                        </a:solidFill>
                        <a:latin typeface="+mj-lt"/>
                        <a:ea typeface="+mn-ea"/>
                        <a:cs typeface="+mn-cs"/>
                      </a:endParaRPr>
                    </a:p>
                  </a:txBody>
                  <a:tcPr marT="45730" marB="45730" horzOverflow="overflow">
                    <a:lnL cap="flat">
                      <a:noFill/>
                    </a:lnL>
                    <a:lnR w="12700" cap="flat" cmpd="sng" algn="ctr">
                      <a:noFill/>
                      <a:prstDash val="solid"/>
                      <a:round/>
                      <a:headEnd type="none" w="med" len="med"/>
                      <a:tailEnd type="none" w="med" len="med"/>
                    </a:lnR>
                    <a:lnT cap="flat">
                      <a:noFill/>
                    </a:lnT>
                    <a:lnB w="381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228600" marR="0" lvl="0" indent="-228600" algn="ctr" defTabSz="914400" rtl="0" eaLnBrk="1" fontAlgn="base" latinLnBrk="0" hangingPunct="1">
                        <a:lnSpc>
                          <a:spcPct val="50000"/>
                        </a:lnSpc>
                        <a:spcBef>
                          <a:spcPts val="0"/>
                        </a:spcBef>
                        <a:spcAft>
                          <a:spcPct val="0"/>
                        </a:spcAft>
                        <a:buClr>
                          <a:srgbClr val="009DDC"/>
                        </a:buClr>
                        <a:buSzPct val="75000"/>
                        <a:buFont typeface="Wingdings" pitchFamily="2" charset="2"/>
                        <a:buNone/>
                        <a:tabLst/>
                      </a:pPr>
                      <a:r>
                        <a:rPr lang="en-US" sz="2000" b="1" kern="1200" dirty="0" smtClean="0">
                          <a:solidFill>
                            <a:srgbClr val="005CAB"/>
                          </a:solidFill>
                          <a:latin typeface="+mj-lt"/>
                          <a:ea typeface="+mn-ea"/>
                          <a:cs typeface="+mn-cs"/>
                        </a:rPr>
                        <a:t>Iodine</a:t>
                      </a:r>
                      <a:endParaRPr lang="en-US" sz="2000" b="1" dirty="0" smtClean="0">
                        <a:solidFill>
                          <a:srgbClr val="005CAB"/>
                        </a:solidFill>
                        <a:latin typeface="+mj-lt"/>
                        <a:ea typeface="+mn-ea"/>
                        <a:cs typeface="+mn-cs"/>
                      </a:endParaRPr>
                    </a:p>
                  </a:txBody>
                  <a:tcPr marT="45730" marB="45730" horzOverflow="overflow">
                    <a:lnL cap="flat">
                      <a:noFill/>
                    </a:lnL>
                    <a:lnR w="12700" cap="flat" cmpd="sng" algn="ctr">
                      <a:noFill/>
                      <a:prstDash val="solid"/>
                      <a:round/>
                      <a:headEnd type="none" w="med" len="med"/>
                      <a:tailEnd type="none" w="med" len="med"/>
                    </a:lnR>
                    <a:lnT cap="flat">
                      <a:noFill/>
                    </a:lnT>
                    <a:lnB w="381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228600" marR="0" lvl="0" indent="-228600" algn="ctr" defTabSz="914400" rtl="0" eaLnBrk="1" fontAlgn="base" latinLnBrk="0" hangingPunct="1">
                        <a:lnSpc>
                          <a:spcPct val="50000"/>
                        </a:lnSpc>
                        <a:spcBef>
                          <a:spcPts val="0"/>
                        </a:spcBef>
                        <a:spcAft>
                          <a:spcPct val="0"/>
                        </a:spcAft>
                        <a:buClr>
                          <a:srgbClr val="009DDC"/>
                        </a:buClr>
                        <a:buSzPct val="75000"/>
                        <a:buFont typeface="Wingdings" pitchFamily="2" charset="2"/>
                        <a:buNone/>
                        <a:tabLst/>
                      </a:pPr>
                      <a:r>
                        <a:rPr lang="en-US" sz="2000" b="1" kern="1200" dirty="0" smtClean="0">
                          <a:solidFill>
                            <a:srgbClr val="005CAB"/>
                          </a:solidFill>
                          <a:latin typeface="+mj-lt"/>
                          <a:ea typeface="+mn-ea"/>
                          <a:cs typeface="+mn-cs"/>
                        </a:rPr>
                        <a:t>Quats</a:t>
                      </a:r>
                      <a:endParaRPr lang="en-US" sz="2000" b="1" dirty="0" smtClean="0">
                        <a:solidFill>
                          <a:srgbClr val="005CAB"/>
                        </a:solidFill>
                        <a:latin typeface="+mj-lt"/>
                        <a:ea typeface="+mn-ea"/>
                        <a:cs typeface="+mn-cs"/>
                      </a:endParaRPr>
                    </a:p>
                  </a:txBody>
                  <a:tcPr marT="45730" marB="45730" horzOverflow="overflow">
                    <a:lnL cap="flat">
                      <a:noFill/>
                    </a:lnL>
                    <a:lnR w="12700" cap="flat" cmpd="sng" algn="ctr">
                      <a:noFill/>
                      <a:prstDash val="solid"/>
                      <a:round/>
                      <a:headEnd type="none" w="med" len="med"/>
                      <a:tailEnd type="none" w="med" len="med"/>
                    </a:lnR>
                    <a:lnT cap="flat">
                      <a:noFill/>
                    </a:lnT>
                    <a:lnB w="38100" cap="flat" cmpd="sng" algn="ctr">
                      <a:solidFill>
                        <a:srgbClr val="808080"/>
                      </a:solidFill>
                      <a:prstDash val="solid"/>
                      <a:round/>
                      <a:headEnd type="none" w="med" len="med"/>
                      <a:tailEnd type="none" w="med" len="med"/>
                    </a:lnB>
                    <a:lnTlToBr>
                      <a:noFill/>
                    </a:lnTlToBr>
                    <a:lnBlToTr>
                      <a:noFill/>
                    </a:lnBlToTr>
                    <a:solidFill>
                      <a:srgbClr val="FFFFFF"/>
                    </a:solidFill>
                  </a:tcPr>
                </a:tc>
              </a:tr>
              <a:tr h="417685">
                <a:tc>
                  <a:txBody>
                    <a:bodyPr/>
                    <a:lstStyle/>
                    <a:p>
                      <a:pPr marL="0" marR="0" lvl="0" indent="0" algn="l" defTabSz="914400" rtl="0" eaLnBrk="1" fontAlgn="base" latinLnBrk="0" hangingPunct="1">
                        <a:lnSpc>
                          <a:spcPct val="100000"/>
                        </a:lnSpc>
                        <a:spcBef>
                          <a:spcPts val="0"/>
                        </a:spcBef>
                        <a:spcAft>
                          <a:spcPct val="0"/>
                        </a:spcAft>
                        <a:buClr>
                          <a:schemeClr val="accent1"/>
                        </a:buClr>
                        <a:buSzPct val="100000"/>
                        <a:buFont typeface="Arial"/>
                        <a:buNone/>
                        <a:tabLst/>
                      </a:pPr>
                      <a:r>
                        <a:rPr lang="en-US" sz="1800" b="1" i="0" kern="1200" dirty="0" smtClean="0">
                          <a:solidFill>
                            <a:schemeClr val="tx1"/>
                          </a:solidFill>
                          <a:latin typeface="Arial Narrow"/>
                          <a:ea typeface="+mn-ea"/>
                          <a:cs typeface="Arial Narrow"/>
                        </a:rPr>
                        <a:t>Water temperature</a:t>
                      </a:r>
                      <a:endParaRPr lang="en-US" sz="1800" b="1" i="0" kern="1200" dirty="0" smtClean="0">
                        <a:solidFill>
                          <a:srgbClr val="231F20"/>
                        </a:solidFill>
                        <a:latin typeface="Arial Narrow"/>
                        <a:ea typeface="+mn-ea"/>
                        <a:cs typeface="Arial Narrow"/>
                      </a:endParaRPr>
                    </a:p>
                  </a:txBody>
                  <a:tcPr marT="45730" marB="45730" horzOverflow="overflow">
                    <a:lnL cap="flat">
                      <a:noFill/>
                    </a:lnL>
                    <a:lnR w="12700" cap="flat" cmpd="sng" algn="ctr">
                      <a:noFill/>
                      <a:prstDash val="solid"/>
                      <a:round/>
                      <a:headEnd type="none" w="med" len="med"/>
                      <a:tailEnd type="none" w="med" len="med"/>
                    </a:lnR>
                    <a:lnT w="38100" cap="flat" cmpd="sng" algn="ctr">
                      <a:solidFill>
                        <a:srgbClr val="808080"/>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ts val="0"/>
                        </a:spcBef>
                        <a:spcAft>
                          <a:spcPct val="0"/>
                        </a:spcAft>
                        <a:buClr>
                          <a:schemeClr val="accent1"/>
                        </a:buClr>
                        <a:buSzPct val="100000"/>
                        <a:buFont typeface="Arial"/>
                        <a:buNone/>
                        <a:tabLst/>
                      </a:pPr>
                      <a:r>
                        <a:rPr lang="en-US" sz="1800" b="0" i="0" kern="1200" dirty="0" smtClean="0">
                          <a:solidFill>
                            <a:srgbClr val="231F20"/>
                          </a:solidFill>
                          <a:latin typeface="Arial Narrow"/>
                          <a:ea typeface="+mn-ea"/>
                          <a:cs typeface="Arial Narrow"/>
                        </a:rPr>
                        <a:t>68°F (20°C)</a:t>
                      </a:r>
                    </a:p>
                  </a:txBody>
                  <a:tcPr marT="45730" marB="45730" horzOverflow="overflow">
                    <a:lnL cap="flat">
                      <a:noFill/>
                    </a:lnL>
                    <a:lnR w="12700" cap="flat" cmpd="sng" algn="ctr">
                      <a:noFill/>
                      <a:prstDash val="solid"/>
                      <a:round/>
                      <a:headEnd type="none" w="med" len="med"/>
                      <a:tailEnd type="none" w="med" len="med"/>
                    </a:lnR>
                    <a:lnT w="38100" cap="flat" cmpd="sng" algn="ctr">
                      <a:solidFill>
                        <a:srgbClr val="808080"/>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ts val="0"/>
                        </a:spcBef>
                        <a:spcAft>
                          <a:spcPct val="0"/>
                        </a:spcAft>
                        <a:buClr>
                          <a:schemeClr val="accent1"/>
                        </a:buClr>
                        <a:buSzPct val="100000"/>
                        <a:buFont typeface="Arial"/>
                        <a:buNone/>
                        <a:tabLst/>
                      </a:pPr>
                      <a:r>
                        <a:rPr lang="en-US" sz="1800" b="0" i="0" kern="1200" dirty="0" smtClean="0">
                          <a:solidFill>
                            <a:srgbClr val="231F20"/>
                          </a:solidFill>
                          <a:latin typeface="Arial Narrow"/>
                          <a:ea typeface="+mn-ea"/>
                          <a:cs typeface="Arial Narrow"/>
                        </a:rPr>
                        <a:t>75°F (24°C)</a:t>
                      </a:r>
                    </a:p>
                  </a:txBody>
                  <a:tcPr marT="45730" marB="45730" horzOverflow="overflow">
                    <a:lnL cap="flat">
                      <a:noFill/>
                    </a:lnL>
                    <a:lnR w="12700" cap="flat" cmpd="sng" algn="ctr">
                      <a:noFill/>
                      <a:prstDash val="solid"/>
                      <a:round/>
                      <a:headEnd type="none" w="med" len="med"/>
                      <a:tailEnd type="none" w="med" len="med"/>
                    </a:lnR>
                    <a:lnT w="38100" cap="flat" cmpd="sng" algn="ctr">
                      <a:solidFill>
                        <a:srgbClr val="808080"/>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r>
              <a:tr h="405102">
                <a:tc>
                  <a:txBody>
                    <a:bodyPr/>
                    <a:lstStyle/>
                    <a:p>
                      <a:pPr marL="0" marR="0" lvl="0" indent="0" algn="l" defTabSz="914400" rtl="0" eaLnBrk="1" fontAlgn="base" latinLnBrk="0" hangingPunct="1">
                        <a:lnSpc>
                          <a:spcPct val="100000"/>
                        </a:lnSpc>
                        <a:spcBef>
                          <a:spcPts val="0"/>
                        </a:spcBef>
                        <a:spcAft>
                          <a:spcPct val="0"/>
                        </a:spcAft>
                        <a:buClr>
                          <a:schemeClr val="accent1"/>
                        </a:buClr>
                        <a:buSzPct val="100000"/>
                        <a:buFont typeface="Arial"/>
                        <a:buNone/>
                        <a:tabLst/>
                      </a:pPr>
                      <a:r>
                        <a:rPr lang="en-US" sz="1800" b="1" i="0" kern="1200" dirty="0" smtClean="0">
                          <a:solidFill>
                            <a:schemeClr val="tx1"/>
                          </a:solidFill>
                          <a:latin typeface="Arial Narrow"/>
                          <a:ea typeface="+mn-ea"/>
                          <a:cs typeface="Arial Narrow"/>
                        </a:rPr>
                        <a:t>Water pH</a:t>
                      </a:r>
                      <a:endParaRPr lang="en-US" sz="1800" b="1" i="0" kern="1200" dirty="0" smtClean="0">
                        <a:solidFill>
                          <a:srgbClr val="231F20"/>
                        </a:solidFill>
                        <a:latin typeface="Arial Narrow"/>
                        <a:ea typeface="+mn-ea"/>
                        <a:cs typeface="Arial Narrow"/>
                      </a:endParaRPr>
                    </a:p>
                  </a:txBody>
                  <a:tcPr marT="45730" marB="45730" horzOverflow="overflow">
                    <a:lnL cap="flat">
                      <a:noFill/>
                    </a:lnL>
                    <a:lnR w="12700" cap="flat" cmpd="sng" algn="ctr">
                      <a:noFill/>
                      <a:prstDash val="solid"/>
                      <a:round/>
                      <a:headEnd type="none" w="med" len="med"/>
                      <a:tailEnd type="none" w="med" len="med"/>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ts val="0"/>
                        </a:spcBef>
                        <a:spcAft>
                          <a:spcPct val="0"/>
                        </a:spcAft>
                        <a:buClr>
                          <a:schemeClr val="accent1"/>
                        </a:buClr>
                        <a:buSzPct val="100000"/>
                        <a:buFont typeface="Arial"/>
                        <a:buNone/>
                        <a:tabLst/>
                      </a:pPr>
                      <a:r>
                        <a:rPr lang="en-US" sz="1800" b="0" i="0" kern="1200" dirty="0" smtClean="0">
                          <a:solidFill>
                            <a:srgbClr val="231F20"/>
                          </a:solidFill>
                          <a:latin typeface="Times New Roman"/>
                          <a:ea typeface="+mn-ea"/>
                          <a:cs typeface="Times New Roman"/>
                        </a:rPr>
                        <a:t>≤</a:t>
                      </a:r>
                      <a:r>
                        <a:rPr lang="en-US" sz="1800" b="0" i="0" kern="1200" dirty="0" smtClean="0">
                          <a:solidFill>
                            <a:srgbClr val="231F20"/>
                          </a:solidFill>
                          <a:latin typeface="Arial Narrow"/>
                          <a:ea typeface="+mn-ea"/>
                          <a:cs typeface="Arial Narrow"/>
                        </a:rPr>
                        <a:t>5 or </a:t>
                      </a:r>
                      <a:r>
                        <a:rPr kumimoji="0" lang="en-US" sz="1800" b="0" i="0" u="none" strike="noStrike" kern="1200" cap="none" normalizeH="0" baseline="0" dirty="0" smtClean="0">
                          <a:ln>
                            <a:noFill/>
                          </a:ln>
                          <a:solidFill>
                            <a:schemeClr val="tx1"/>
                          </a:solidFill>
                          <a:effectLst/>
                          <a:latin typeface="Arial Narrow"/>
                          <a:ea typeface="+mn-ea"/>
                          <a:cs typeface="Arial Narrow"/>
                        </a:rPr>
                        <a:t>a</a:t>
                      </a:r>
                      <a:r>
                        <a:rPr kumimoji="0" lang="en-US" sz="1800" b="0" i="0" u="none" strike="noStrike" cap="none" normalizeH="0" baseline="0" dirty="0" smtClean="0">
                          <a:ln>
                            <a:noFill/>
                          </a:ln>
                          <a:solidFill>
                            <a:schemeClr val="tx1"/>
                          </a:solidFill>
                          <a:effectLst/>
                          <a:latin typeface="Arial Narrow"/>
                          <a:cs typeface="Arial Narrow"/>
                        </a:rPr>
                        <a:t>s per manufacturer’s recommendations </a:t>
                      </a:r>
                      <a:endParaRPr lang="en-US" sz="1800" b="0" i="0" kern="1200" dirty="0" smtClean="0">
                        <a:solidFill>
                          <a:srgbClr val="231F20"/>
                        </a:solidFill>
                        <a:latin typeface="Arial Narrow"/>
                        <a:ea typeface="+mn-ea"/>
                        <a:cs typeface="Arial Narrow"/>
                      </a:endParaRPr>
                    </a:p>
                  </a:txBody>
                  <a:tcPr marT="45730" marB="45730" horzOverflow="overflow">
                    <a:lnL cap="flat">
                      <a:noFill/>
                    </a:lnL>
                    <a:lnR w="12700" cap="flat" cmpd="sng" algn="ctr">
                      <a:noFill/>
                      <a:prstDash val="solid"/>
                      <a:round/>
                      <a:headEnd type="none" w="med" len="med"/>
                      <a:tailEnd type="none" w="med" len="med"/>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ts val="0"/>
                        </a:spcBef>
                        <a:spcAft>
                          <a:spcPct val="0"/>
                        </a:spcAft>
                        <a:buClr>
                          <a:schemeClr val="accent1"/>
                        </a:buClr>
                        <a:buSzPct val="100000"/>
                        <a:buFont typeface="Arial"/>
                        <a:buNone/>
                        <a:tabLst/>
                        <a:defRPr/>
                      </a:pPr>
                      <a:r>
                        <a:rPr kumimoji="0" lang="en-US" sz="1800" b="0" i="0" u="none" strike="noStrike" cap="none" normalizeH="0" baseline="0" dirty="0" smtClean="0">
                          <a:ln>
                            <a:noFill/>
                          </a:ln>
                          <a:solidFill>
                            <a:schemeClr val="tx1"/>
                          </a:solidFill>
                          <a:effectLst/>
                          <a:latin typeface="Arial Narrow"/>
                          <a:cs typeface="Arial Narrow"/>
                        </a:rPr>
                        <a:t>As per manufacturer’s recommendations</a:t>
                      </a:r>
                      <a:endParaRPr lang="en-US" sz="1800" b="0" i="0" kern="1200" dirty="0" smtClean="0">
                        <a:solidFill>
                          <a:srgbClr val="231F20"/>
                        </a:solidFill>
                        <a:latin typeface="Arial Narrow"/>
                        <a:ea typeface="+mn-ea"/>
                        <a:cs typeface="Arial Narrow"/>
                      </a:endParaRPr>
                    </a:p>
                  </a:txBody>
                  <a:tcPr marT="45730" marB="45730" horzOverflow="overflow">
                    <a:lnL cap="flat">
                      <a:noFill/>
                    </a:lnL>
                    <a:lnR w="12700" cap="flat" cmpd="sng" algn="ctr">
                      <a:noFill/>
                      <a:prstDash val="solid"/>
                      <a:round/>
                      <a:headEnd type="none" w="med" len="med"/>
                      <a:tailEnd type="none" w="med" len="med"/>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r>
              <a:tr h="405102">
                <a:tc>
                  <a:txBody>
                    <a:bodyPr/>
                    <a:lstStyle/>
                    <a:p>
                      <a:pPr marL="0" marR="0" lvl="0" indent="0" algn="l" defTabSz="914400" rtl="0" eaLnBrk="1" fontAlgn="base" latinLnBrk="0" hangingPunct="1">
                        <a:lnSpc>
                          <a:spcPct val="100000"/>
                        </a:lnSpc>
                        <a:spcBef>
                          <a:spcPts val="0"/>
                        </a:spcBef>
                        <a:spcAft>
                          <a:spcPct val="0"/>
                        </a:spcAft>
                        <a:buClr>
                          <a:schemeClr val="accent1"/>
                        </a:buClr>
                        <a:buSzPct val="100000"/>
                        <a:buFont typeface="Arial"/>
                        <a:buNone/>
                        <a:tabLst/>
                        <a:defRPr/>
                      </a:pPr>
                      <a:r>
                        <a:rPr lang="en-US" sz="1800" b="1" i="0" kern="1200" dirty="0" smtClean="0">
                          <a:solidFill>
                            <a:schemeClr val="tx1"/>
                          </a:solidFill>
                          <a:latin typeface="Arial Narrow"/>
                          <a:ea typeface="+mn-ea"/>
                          <a:cs typeface="Arial Narrow"/>
                        </a:rPr>
                        <a:t>Water hardness</a:t>
                      </a:r>
                      <a:endParaRPr lang="en-US" sz="1800" b="1" i="0" kern="1200" dirty="0" smtClean="0">
                        <a:solidFill>
                          <a:srgbClr val="231F20"/>
                        </a:solidFill>
                        <a:latin typeface="Arial Narrow"/>
                        <a:ea typeface="+mn-ea"/>
                        <a:cs typeface="Arial Narrow"/>
                      </a:endParaRPr>
                    </a:p>
                  </a:txBody>
                  <a:tcPr marT="45730" marB="45730" horzOverflow="overflow">
                    <a:lnL cap="flat">
                      <a:noFill/>
                    </a:lnL>
                    <a:lnR w="12700" cap="flat" cmpd="sng" algn="ctr">
                      <a:noFill/>
                      <a:prstDash val="solid"/>
                      <a:round/>
                      <a:headEnd type="none" w="med" len="med"/>
                      <a:tailEnd type="none" w="med" len="med"/>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ts val="0"/>
                        </a:spcBef>
                        <a:spcAft>
                          <a:spcPct val="0"/>
                        </a:spcAft>
                        <a:buClr>
                          <a:schemeClr val="accent1"/>
                        </a:buClr>
                        <a:buSzPct val="100000"/>
                        <a:buFont typeface="Arial"/>
                        <a:buNone/>
                        <a:tabLst/>
                        <a:defRPr/>
                      </a:pPr>
                      <a:r>
                        <a:rPr kumimoji="0" lang="en-US" sz="1800" b="0" i="0" u="none" strike="noStrike" cap="none" normalizeH="0" baseline="0" dirty="0" smtClean="0">
                          <a:ln>
                            <a:noFill/>
                          </a:ln>
                          <a:solidFill>
                            <a:schemeClr val="tx1"/>
                          </a:solidFill>
                          <a:effectLst/>
                          <a:latin typeface="Arial Narrow"/>
                          <a:cs typeface="Arial Narrow"/>
                        </a:rPr>
                        <a:t>As per manufacturer’s recommendations</a:t>
                      </a:r>
                      <a:endParaRPr lang="en-US" sz="1800" b="0" i="0" kern="1200" dirty="0" smtClean="0">
                        <a:solidFill>
                          <a:srgbClr val="231F20"/>
                        </a:solidFill>
                        <a:latin typeface="Arial Narrow"/>
                        <a:ea typeface="+mn-ea"/>
                        <a:cs typeface="Arial Narrow"/>
                      </a:endParaRPr>
                    </a:p>
                  </a:txBody>
                  <a:tcPr marT="45730" marB="45730" horzOverflow="overflow">
                    <a:lnL cap="flat">
                      <a:noFill/>
                    </a:lnL>
                    <a:lnR w="12700" cap="flat" cmpd="sng" algn="ctr">
                      <a:noFill/>
                      <a:prstDash val="solid"/>
                      <a:round/>
                      <a:headEnd type="none" w="med" len="med"/>
                      <a:tailEnd type="none" w="med" len="med"/>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ts val="0"/>
                        </a:spcBef>
                        <a:spcAft>
                          <a:spcPct val="0"/>
                        </a:spcAft>
                        <a:buClr>
                          <a:schemeClr val="accent1"/>
                        </a:buClr>
                        <a:buSzPct val="100000"/>
                        <a:buFont typeface="Arial"/>
                        <a:buNone/>
                        <a:tabLst/>
                        <a:defRPr/>
                      </a:pPr>
                      <a:r>
                        <a:rPr lang="en-US" sz="1800" b="0" i="0" kern="1200" dirty="0" smtClean="0">
                          <a:solidFill>
                            <a:srgbClr val="231F20"/>
                          </a:solidFill>
                          <a:latin typeface="Times New Roman"/>
                          <a:ea typeface="+mn-ea"/>
                          <a:cs typeface="Times New Roman"/>
                        </a:rPr>
                        <a:t>≤</a:t>
                      </a:r>
                      <a:r>
                        <a:rPr lang="en-US" sz="1800" b="0" i="0" kern="1200" dirty="0" smtClean="0">
                          <a:solidFill>
                            <a:srgbClr val="231F20"/>
                          </a:solidFill>
                          <a:latin typeface="Arial Narrow"/>
                          <a:ea typeface="+mn-ea"/>
                          <a:cs typeface="Arial Narrow"/>
                        </a:rPr>
                        <a:t>500 ppm or </a:t>
                      </a:r>
                      <a:r>
                        <a:rPr kumimoji="0" lang="en-US" sz="1800" b="0" i="0" u="none" strike="noStrike" kern="1200" cap="none" normalizeH="0" baseline="0" dirty="0" smtClean="0">
                          <a:ln>
                            <a:noFill/>
                          </a:ln>
                          <a:solidFill>
                            <a:schemeClr val="tx1"/>
                          </a:solidFill>
                          <a:effectLst/>
                          <a:latin typeface="Arial Narrow"/>
                          <a:ea typeface="+mn-ea"/>
                          <a:cs typeface="Arial Narrow"/>
                        </a:rPr>
                        <a:t>a</a:t>
                      </a:r>
                      <a:r>
                        <a:rPr kumimoji="0" lang="en-US" sz="1800" b="0" i="0" u="none" strike="noStrike" cap="none" normalizeH="0" baseline="0" dirty="0" smtClean="0">
                          <a:ln>
                            <a:noFill/>
                          </a:ln>
                          <a:solidFill>
                            <a:schemeClr val="tx1"/>
                          </a:solidFill>
                          <a:effectLst/>
                          <a:latin typeface="Arial Narrow"/>
                          <a:cs typeface="Arial Narrow"/>
                        </a:rPr>
                        <a:t>s per manufacturer’s recommendations</a:t>
                      </a:r>
                      <a:endParaRPr lang="en-US" sz="1800" b="0" i="0" kern="1200" dirty="0" smtClean="0">
                        <a:solidFill>
                          <a:srgbClr val="231F20"/>
                        </a:solidFill>
                        <a:latin typeface="Arial Narrow"/>
                        <a:ea typeface="+mn-ea"/>
                        <a:cs typeface="Arial Narrow"/>
                      </a:endParaRPr>
                    </a:p>
                  </a:txBody>
                  <a:tcPr marT="45730" marB="45730" horzOverflow="overflow">
                    <a:lnL cap="flat">
                      <a:noFill/>
                    </a:lnL>
                    <a:lnR w="12700" cap="flat" cmpd="sng" algn="ctr">
                      <a:noFill/>
                      <a:prstDash val="solid"/>
                      <a:round/>
                      <a:headEnd type="none" w="med" len="med"/>
                      <a:tailEnd type="none" w="med" len="med"/>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r>
              <a:tr h="405102">
                <a:tc>
                  <a:txBody>
                    <a:bodyPr/>
                    <a:lstStyle/>
                    <a:p>
                      <a:pPr marL="0" marR="0" lvl="0" indent="0" algn="l" defTabSz="914400" rtl="0" eaLnBrk="1" fontAlgn="base" latinLnBrk="0" hangingPunct="1">
                        <a:lnSpc>
                          <a:spcPct val="100000"/>
                        </a:lnSpc>
                        <a:spcBef>
                          <a:spcPts val="0"/>
                        </a:spcBef>
                        <a:spcAft>
                          <a:spcPct val="0"/>
                        </a:spcAft>
                        <a:buClr>
                          <a:schemeClr val="accent1"/>
                        </a:buClr>
                        <a:buSzPct val="100000"/>
                        <a:buFont typeface="Arial"/>
                        <a:buNone/>
                        <a:tabLst/>
                        <a:defRPr/>
                      </a:pPr>
                      <a:r>
                        <a:rPr lang="en-US" sz="1800" b="1" i="0" kern="1200" dirty="0" smtClean="0">
                          <a:solidFill>
                            <a:schemeClr val="tx1"/>
                          </a:solidFill>
                          <a:latin typeface="Arial Narrow"/>
                          <a:ea typeface="+mn-ea"/>
                          <a:cs typeface="Arial Narrow"/>
                        </a:rPr>
                        <a:t>Sanitizer concentration range</a:t>
                      </a:r>
                      <a:endParaRPr lang="en-US" sz="1800" b="1" i="0" kern="1200" dirty="0" smtClean="0">
                        <a:solidFill>
                          <a:srgbClr val="231F20"/>
                        </a:solidFill>
                        <a:latin typeface="Arial Narrow"/>
                        <a:ea typeface="+mn-ea"/>
                        <a:cs typeface="Arial Narrow"/>
                      </a:endParaRPr>
                    </a:p>
                  </a:txBody>
                  <a:tcPr marT="45730" marB="45730" horzOverflow="overflow">
                    <a:lnL cap="flat">
                      <a:noFill/>
                    </a:lnL>
                    <a:lnR w="12700" cap="flat" cmpd="sng" algn="ctr">
                      <a:noFill/>
                      <a:prstDash val="solid"/>
                      <a:round/>
                      <a:headEnd type="none" w="med" len="med"/>
                      <a:tailEnd type="none" w="med" len="med"/>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ts val="0"/>
                        </a:spcBef>
                        <a:spcAft>
                          <a:spcPct val="0"/>
                        </a:spcAft>
                        <a:buClr>
                          <a:schemeClr val="accent1"/>
                        </a:buClr>
                        <a:buSzPct val="100000"/>
                        <a:buFont typeface="Arial"/>
                        <a:buNone/>
                        <a:tabLst/>
                        <a:defRPr/>
                      </a:pPr>
                      <a:r>
                        <a:rPr lang="en-US" sz="1800" b="0" i="0" kern="1200" dirty="0" smtClean="0">
                          <a:solidFill>
                            <a:srgbClr val="231F20"/>
                          </a:solidFill>
                          <a:latin typeface="Arial Narrow"/>
                          <a:ea typeface="+mn-ea"/>
                          <a:cs typeface="Arial Narrow"/>
                        </a:rPr>
                        <a:t>12.5–25 ppm</a:t>
                      </a:r>
                    </a:p>
                  </a:txBody>
                  <a:tcPr marT="45730" marB="45730" horzOverflow="overflow">
                    <a:lnL cap="flat">
                      <a:noFill/>
                    </a:lnL>
                    <a:lnR w="12700" cap="flat" cmpd="sng" algn="ctr">
                      <a:noFill/>
                      <a:prstDash val="solid"/>
                      <a:round/>
                      <a:headEnd type="none" w="med" len="med"/>
                      <a:tailEnd type="none" w="med" len="med"/>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ts val="0"/>
                        </a:spcBef>
                        <a:spcAft>
                          <a:spcPct val="0"/>
                        </a:spcAft>
                        <a:buClr>
                          <a:schemeClr val="accent1"/>
                        </a:buClr>
                        <a:buSzPct val="100000"/>
                        <a:buFont typeface="Arial"/>
                        <a:buNone/>
                        <a:tabLst/>
                        <a:defRPr/>
                      </a:pPr>
                      <a:r>
                        <a:rPr kumimoji="0" lang="en-US" sz="1800" b="0" i="0" u="none" strike="noStrike" cap="none" normalizeH="0" baseline="0" dirty="0" smtClean="0">
                          <a:ln>
                            <a:noFill/>
                          </a:ln>
                          <a:solidFill>
                            <a:schemeClr val="tx1"/>
                          </a:solidFill>
                          <a:effectLst/>
                          <a:latin typeface="Arial Narrow"/>
                          <a:cs typeface="Arial Narrow"/>
                        </a:rPr>
                        <a:t>As per manufacturer’s recommendations</a:t>
                      </a:r>
                      <a:endParaRPr lang="en-US" sz="1800" b="0" i="0" kern="1200" dirty="0" smtClean="0">
                        <a:solidFill>
                          <a:srgbClr val="231F20"/>
                        </a:solidFill>
                        <a:latin typeface="Arial Narrow"/>
                        <a:ea typeface="+mn-ea"/>
                        <a:cs typeface="Arial Narrow"/>
                      </a:endParaRPr>
                    </a:p>
                  </a:txBody>
                  <a:tcPr marT="45730" marB="45730" horzOverflow="overflow">
                    <a:lnL cap="flat">
                      <a:noFill/>
                    </a:lnL>
                    <a:lnR w="12700" cap="flat" cmpd="sng" algn="ctr">
                      <a:noFill/>
                      <a:prstDash val="solid"/>
                      <a:round/>
                      <a:headEnd type="none" w="med" len="med"/>
                      <a:tailEnd type="none" w="med" len="med"/>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r>
              <a:tr h="394155">
                <a:tc>
                  <a:txBody>
                    <a:bodyPr/>
                    <a:lstStyle/>
                    <a:p>
                      <a:pPr marL="228600" marR="0" lvl="0" indent="-228600" algn="l" defTabSz="914400" rtl="0" eaLnBrk="1" fontAlgn="base" latinLnBrk="0" hangingPunct="1">
                        <a:lnSpc>
                          <a:spcPct val="100000"/>
                        </a:lnSpc>
                        <a:spcBef>
                          <a:spcPts val="0"/>
                        </a:spcBef>
                        <a:spcAft>
                          <a:spcPct val="0"/>
                        </a:spcAft>
                        <a:buClr>
                          <a:schemeClr val="accent1"/>
                        </a:buClr>
                        <a:buSzPct val="75000"/>
                        <a:buFont typeface="Wingdings" pitchFamily="2" charset="2"/>
                        <a:buNone/>
                        <a:tabLst/>
                        <a:defRPr/>
                      </a:pPr>
                      <a:r>
                        <a:rPr lang="en-US" sz="1800" b="1" i="0" kern="1200" dirty="0" smtClean="0">
                          <a:solidFill>
                            <a:schemeClr val="tx1"/>
                          </a:solidFill>
                          <a:latin typeface="Arial Narrow"/>
                          <a:ea typeface="+mn-ea"/>
                          <a:cs typeface="Arial Narrow"/>
                        </a:rPr>
                        <a:t>Sanitizer</a:t>
                      </a:r>
                      <a:r>
                        <a:rPr lang="en-US" sz="1800" b="1" i="0" kern="1200" baseline="0" dirty="0" smtClean="0">
                          <a:solidFill>
                            <a:schemeClr val="tx1"/>
                          </a:solidFill>
                          <a:latin typeface="Arial Narrow"/>
                          <a:ea typeface="+mn-ea"/>
                          <a:cs typeface="Arial Narrow"/>
                        </a:rPr>
                        <a:t> contact time</a:t>
                      </a:r>
                      <a:endParaRPr lang="en-US" sz="1800" b="1" i="0" kern="1200" dirty="0" smtClean="0">
                        <a:solidFill>
                          <a:srgbClr val="231F20"/>
                        </a:solidFill>
                        <a:latin typeface="Arial Narrow"/>
                        <a:ea typeface="+mn-ea"/>
                        <a:cs typeface="Arial Narrow"/>
                      </a:endParaRPr>
                    </a:p>
                  </a:txBody>
                  <a:tcPr marT="45730" marB="45730" horzOverflow="overflow">
                    <a:lnL cap="flat">
                      <a:noFill/>
                    </a:lnL>
                    <a:lnR w="12700" cap="flat" cmpd="sng" algn="ctr">
                      <a:noFill/>
                      <a:prstDash val="solid"/>
                      <a:round/>
                      <a:headEnd type="none" w="med" len="med"/>
                      <a:tailEnd type="none" w="med" len="med"/>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228600" marR="0" lvl="0" indent="-228600" algn="ctr" defTabSz="914400" rtl="0" eaLnBrk="1" fontAlgn="base" latinLnBrk="0" hangingPunct="1">
                        <a:lnSpc>
                          <a:spcPct val="100000"/>
                        </a:lnSpc>
                        <a:spcBef>
                          <a:spcPts val="0"/>
                        </a:spcBef>
                        <a:spcAft>
                          <a:spcPct val="0"/>
                        </a:spcAft>
                        <a:buClr>
                          <a:schemeClr val="accent1"/>
                        </a:buClr>
                        <a:buSzPct val="75000"/>
                        <a:buFont typeface="Wingdings" pitchFamily="2" charset="2"/>
                        <a:buNone/>
                        <a:tabLst/>
                        <a:defRPr/>
                      </a:pPr>
                      <a:r>
                        <a:rPr lang="en-US" sz="1800" b="0" i="0" kern="1200" dirty="0" smtClean="0">
                          <a:solidFill>
                            <a:srgbClr val="231F20"/>
                          </a:solidFill>
                          <a:latin typeface="Times New Roman"/>
                          <a:ea typeface="+mn-ea"/>
                          <a:cs typeface="Times New Roman"/>
                        </a:rPr>
                        <a:t>≥</a:t>
                      </a:r>
                      <a:r>
                        <a:rPr lang="en-US" sz="1800" b="0" i="0" kern="1200" dirty="0" smtClean="0">
                          <a:solidFill>
                            <a:srgbClr val="231F20"/>
                          </a:solidFill>
                          <a:latin typeface="Arial Narrow"/>
                          <a:ea typeface="+mn-ea"/>
                          <a:cs typeface="Arial Narrow"/>
                        </a:rPr>
                        <a:t>30 sec</a:t>
                      </a:r>
                    </a:p>
                  </a:txBody>
                  <a:tcPr marT="45730" marB="45730" horzOverflow="overflow">
                    <a:lnL cap="flat">
                      <a:noFill/>
                    </a:lnL>
                    <a:lnR w="12700" cap="flat" cmpd="sng" algn="ctr">
                      <a:noFill/>
                      <a:prstDash val="solid"/>
                      <a:round/>
                      <a:headEnd type="none" w="med" len="med"/>
                      <a:tailEnd type="none" w="med" len="med"/>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228600" marR="0" lvl="0" indent="-228600" algn="ctr" defTabSz="914400" rtl="0" eaLnBrk="1" fontAlgn="base" latinLnBrk="0" hangingPunct="1">
                        <a:lnSpc>
                          <a:spcPct val="100000"/>
                        </a:lnSpc>
                        <a:spcBef>
                          <a:spcPts val="0"/>
                        </a:spcBef>
                        <a:spcAft>
                          <a:spcPct val="0"/>
                        </a:spcAft>
                        <a:buClr>
                          <a:schemeClr val="accent1"/>
                        </a:buClr>
                        <a:buSzPct val="75000"/>
                        <a:buFont typeface="Wingdings" pitchFamily="2" charset="2"/>
                        <a:buNone/>
                        <a:tabLst/>
                        <a:defRPr/>
                      </a:pPr>
                      <a:r>
                        <a:rPr lang="en-US" sz="1800" b="0" i="0" kern="1200" dirty="0" smtClean="0">
                          <a:solidFill>
                            <a:srgbClr val="231F20"/>
                          </a:solidFill>
                          <a:latin typeface="Times New Roman"/>
                          <a:ea typeface="+mn-ea"/>
                          <a:cs typeface="Times New Roman"/>
                        </a:rPr>
                        <a:t>≥</a:t>
                      </a:r>
                      <a:r>
                        <a:rPr lang="en-US" sz="1800" b="0" i="0" kern="1200" dirty="0" smtClean="0">
                          <a:solidFill>
                            <a:srgbClr val="231F20"/>
                          </a:solidFill>
                          <a:latin typeface="Arial Narrow"/>
                          <a:ea typeface="+mn-ea"/>
                          <a:cs typeface="Arial Narrow"/>
                        </a:rPr>
                        <a:t>30 sec</a:t>
                      </a:r>
                    </a:p>
                  </a:txBody>
                  <a:tcPr marT="45730" marB="45730" horzOverflow="overflow">
                    <a:lnL cap="flat">
                      <a:noFill/>
                    </a:lnL>
                    <a:lnR w="12700" cap="flat" cmpd="sng" algn="ctr">
                      <a:noFill/>
                      <a:prstDash val="solid"/>
                      <a:round/>
                      <a:headEnd type="none" w="med" len="med"/>
                      <a:tailEnd type="none" w="med" len="med"/>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r>
            </a:tbl>
          </a:graphicData>
        </a:graphic>
      </p:graphicFrame>
      <p:sp>
        <p:nvSpPr>
          <p:cNvPr id="4" name="Rectangle 2"/>
          <p:cNvSpPr txBox="1">
            <a:spLocks noChangeArrowheads="1"/>
          </p:cNvSpPr>
          <p:nvPr/>
        </p:nvSpPr>
        <p:spPr>
          <a:xfrm>
            <a:off x="393192" y="158750"/>
            <a:ext cx="8307388" cy="519112"/>
          </a:xfrm>
          <a:prstGeom prst="rect">
            <a:avLst/>
          </a:prstGeom>
        </p:spPr>
        <p:txBody>
          <a:bodyPr/>
          <a:lstStyle>
            <a:lvl1pPr algn="l" rtl="0" eaLnBrk="0" fontAlgn="base" hangingPunct="0">
              <a:spcBef>
                <a:spcPct val="0"/>
              </a:spcBef>
              <a:spcAft>
                <a:spcPct val="0"/>
              </a:spcAft>
              <a:defRPr sz="2800" b="1">
                <a:solidFill>
                  <a:schemeClr val="bg1"/>
                </a:solidFill>
                <a:latin typeface="+mj-lt"/>
                <a:ea typeface="ＭＳ Ｐゴシック" charset="0"/>
                <a:cs typeface="ＭＳ Ｐゴシック" charset="0"/>
              </a:defRPr>
            </a:lvl1pPr>
            <a:lvl2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2pPr>
            <a:lvl3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3pPr>
            <a:lvl4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4pPr>
            <a:lvl5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5pPr>
            <a:lvl6pPr marL="457200" algn="l" rtl="0" eaLnBrk="1" fontAlgn="base" hangingPunct="1">
              <a:spcBef>
                <a:spcPct val="0"/>
              </a:spcBef>
              <a:spcAft>
                <a:spcPct val="0"/>
              </a:spcAft>
              <a:defRPr sz="2800" b="1">
                <a:solidFill>
                  <a:schemeClr val="bg1"/>
                </a:solidFill>
                <a:latin typeface="Arial Narrow" pitchFamily="34" charset="0"/>
              </a:defRPr>
            </a:lvl6pPr>
            <a:lvl7pPr marL="914400" algn="l" rtl="0" eaLnBrk="1" fontAlgn="base" hangingPunct="1">
              <a:spcBef>
                <a:spcPct val="0"/>
              </a:spcBef>
              <a:spcAft>
                <a:spcPct val="0"/>
              </a:spcAft>
              <a:defRPr sz="2800" b="1">
                <a:solidFill>
                  <a:schemeClr val="bg1"/>
                </a:solidFill>
                <a:latin typeface="Arial Narrow" pitchFamily="34" charset="0"/>
              </a:defRPr>
            </a:lvl7pPr>
            <a:lvl8pPr marL="1371600" algn="l" rtl="0" eaLnBrk="1" fontAlgn="base" hangingPunct="1">
              <a:spcBef>
                <a:spcPct val="0"/>
              </a:spcBef>
              <a:spcAft>
                <a:spcPct val="0"/>
              </a:spcAft>
              <a:defRPr sz="2800" b="1">
                <a:solidFill>
                  <a:schemeClr val="bg1"/>
                </a:solidFill>
                <a:latin typeface="Arial Narrow" pitchFamily="34" charset="0"/>
              </a:defRPr>
            </a:lvl8pPr>
            <a:lvl9pPr marL="1828800" algn="l" rtl="0" eaLnBrk="1" fontAlgn="base" hangingPunct="1">
              <a:spcBef>
                <a:spcPct val="0"/>
              </a:spcBef>
              <a:spcAft>
                <a:spcPct val="0"/>
              </a:spcAft>
              <a:defRPr sz="2800" b="1">
                <a:solidFill>
                  <a:schemeClr val="bg1"/>
                </a:solidFill>
                <a:latin typeface="Arial Narrow" pitchFamily="34" charset="0"/>
              </a:defRPr>
            </a:lvl9pPr>
          </a:lstStyle>
          <a:p>
            <a:pPr eaLnBrk="1" hangingPunct="1">
              <a:defRPr/>
            </a:pPr>
            <a:r>
              <a:rPr lang="en-US" dirty="0" smtClean="0">
                <a:solidFill>
                  <a:srgbClr val="FFFFFF"/>
                </a:solidFill>
                <a:cs typeface="+mj-cs"/>
              </a:rPr>
              <a:t>Guidelines for the Effective Use of Sanitizers</a:t>
            </a:r>
            <a:endParaRPr lang="en-US" dirty="0">
              <a:solidFill>
                <a:srgbClr val="FFFFFF"/>
              </a:solidFill>
              <a:cs typeface="+mj-cs"/>
            </a:endParaRPr>
          </a:p>
        </p:txBody>
      </p:sp>
      <p:sp>
        <p:nvSpPr>
          <p:cNvPr id="5" name="Text Box 34"/>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10-11</a:t>
            </a:r>
          </a:p>
        </p:txBody>
      </p:sp>
    </p:spTree>
    <p:extLst>
      <p:ext uri="{BB962C8B-B14F-4D97-AF65-F5344CB8AC3E}">
        <p14:creationId xmlns:p14="http://schemas.microsoft.com/office/powerpoint/2010/main" val="223866263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ext Box 2"/>
          <p:cNvSpPr txBox="1">
            <a:spLocks noChangeArrowheads="1"/>
          </p:cNvSpPr>
          <p:nvPr/>
        </p:nvSpPr>
        <p:spPr bwMode="auto">
          <a:xfrm>
            <a:off x="393192" y="1143000"/>
            <a:ext cx="824071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fontAlgn="base">
              <a:spcBef>
                <a:spcPct val="30000"/>
              </a:spcBef>
              <a:spcAft>
                <a:spcPct val="0"/>
              </a:spcAft>
              <a:defRPr/>
            </a:pPr>
            <a:r>
              <a:rPr lang="en-US" sz="2400" dirty="0" smtClean="0">
                <a:solidFill>
                  <a:srgbClr val="005CAB"/>
                </a:solidFill>
                <a:latin typeface="Arial Narrow"/>
              </a:rPr>
              <a:t>How to clean and sanitize:</a:t>
            </a:r>
            <a:r>
              <a:rPr lang="en-US" sz="2400" dirty="0" smtClean="0">
                <a:solidFill>
                  <a:srgbClr val="000000"/>
                </a:solidFill>
                <a:cs typeface="Times New Roman" pitchFamily="18" charset="0"/>
              </a:rPr>
              <a:t>      </a:t>
            </a:r>
          </a:p>
        </p:txBody>
      </p:sp>
      <p:sp>
        <p:nvSpPr>
          <p:cNvPr id="268291" name="Text Box 3"/>
          <p:cNvSpPr txBox="1">
            <a:spLocks noChangeArrowheads="1"/>
          </p:cNvSpPr>
          <p:nvPr/>
        </p:nvSpPr>
        <p:spPr bwMode="auto">
          <a:xfrm>
            <a:off x="1400175" y="3115621"/>
            <a:ext cx="1968500" cy="956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anchor="ctr">
            <a:spAutoFit/>
          </a:bodyPr>
          <a:lstStyle>
            <a:lvl1pPr marL="231775" indent="-231775" eaLnBrk="0" hangingPunct="0">
              <a:tabLst>
                <a:tab pos="228600" algn="l"/>
              </a:tabLst>
              <a:defRPr sz="3200" b="1">
                <a:solidFill>
                  <a:srgbClr val="FFFFFF"/>
                </a:solidFill>
                <a:latin typeface="Arial" charset="0"/>
                <a:ea typeface="ＭＳ Ｐゴシック" charset="0"/>
              </a:defRPr>
            </a:lvl1pPr>
            <a:lvl2pPr marL="742950" indent="-285750" eaLnBrk="0" hangingPunct="0">
              <a:tabLst>
                <a:tab pos="228600" algn="l"/>
              </a:tabLst>
              <a:defRPr sz="3200" b="1">
                <a:solidFill>
                  <a:srgbClr val="FFFFFF"/>
                </a:solidFill>
                <a:latin typeface="Arial" charset="0"/>
                <a:ea typeface="ＭＳ Ｐゴシック" charset="0"/>
              </a:defRPr>
            </a:lvl2pPr>
            <a:lvl3pPr marL="1143000" indent="-228600" eaLnBrk="0" hangingPunct="0">
              <a:tabLst>
                <a:tab pos="228600" algn="l"/>
              </a:tabLst>
              <a:defRPr sz="3200" b="1">
                <a:solidFill>
                  <a:srgbClr val="FFFFFF"/>
                </a:solidFill>
                <a:latin typeface="Arial" charset="0"/>
                <a:ea typeface="ＭＳ Ｐゴシック" charset="0"/>
              </a:defRPr>
            </a:lvl3pPr>
            <a:lvl4pPr marL="1600200" indent="-228600" eaLnBrk="0" hangingPunct="0">
              <a:tabLst>
                <a:tab pos="228600" algn="l"/>
              </a:tabLst>
              <a:defRPr sz="3200" b="1">
                <a:solidFill>
                  <a:srgbClr val="FFFFFF"/>
                </a:solidFill>
                <a:latin typeface="Arial" charset="0"/>
                <a:ea typeface="ＭＳ Ｐゴシック" charset="0"/>
              </a:defRPr>
            </a:lvl4pPr>
            <a:lvl5pPr marL="2057400" indent="-228600" eaLnBrk="0" hangingPunct="0">
              <a:tabLst>
                <a:tab pos="228600" algn="l"/>
              </a:tabLst>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tabLst>
                <a:tab pos="228600" algn="l"/>
              </a:tabLs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tabLst>
                <a:tab pos="228600" algn="l"/>
              </a:tabLs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tabLst>
                <a:tab pos="228600" algn="l"/>
              </a:tabLs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tabLst>
                <a:tab pos="228600" algn="l"/>
              </a:tabLst>
              <a:defRPr sz="3200" b="1">
                <a:solidFill>
                  <a:srgbClr val="FFFFFF"/>
                </a:solidFill>
                <a:latin typeface="Arial" charset="0"/>
                <a:ea typeface="ＭＳ Ｐゴシック" charset="0"/>
              </a:defRPr>
            </a:lvl9pPr>
          </a:lstStyle>
          <a:p>
            <a:pPr marL="347472" indent="-347472" fontAlgn="base">
              <a:spcAft>
                <a:spcPct val="0"/>
              </a:spcAft>
              <a:buFont typeface="+mj-lt"/>
              <a:buAutoNum type="arabicPeriod"/>
              <a:defRPr/>
            </a:pPr>
            <a:r>
              <a:rPr lang="en-US" sz="1800" spc="-40" dirty="0" smtClean="0">
                <a:solidFill>
                  <a:srgbClr val="00AEEF"/>
                </a:solidFill>
                <a:latin typeface="Arial Narrow"/>
              </a:rPr>
              <a:t>Scrape or remove food bits from </a:t>
            </a:r>
            <a:br>
              <a:rPr lang="en-US" sz="1800" spc="-40" dirty="0" smtClean="0">
                <a:solidFill>
                  <a:srgbClr val="00AEEF"/>
                </a:solidFill>
                <a:latin typeface="Arial Narrow"/>
              </a:rPr>
            </a:br>
            <a:r>
              <a:rPr lang="en-US" sz="1800" spc="-40" dirty="0" smtClean="0">
                <a:solidFill>
                  <a:srgbClr val="00AEEF"/>
                </a:solidFill>
                <a:latin typeface="Arial Narrow"/>
              </a:rPr>
              <a:t>the surface </a:t>
            </a:r>
            <a:endParaRPr lang="en-US" sz="1800" spc="-40" dirty="0" smtClean="0">
              <a:solidFill>
                <a:srgbClr val="00AEEF"/>
              </a:solidFill>
              <a:latin typeface="Arial Narrow"/>
              <a:cs typeface="Times New Roman" charset="0"/>
            </a:endParaRPr>
          </a:p>
        </p:txBody>
      </p:sp>
      <p:sp>
        <p:nvSpPr>
          <p:cNvPr id="268292" name="Text Box 4"/>
          <p:cNvSpPr txBox="1">
            <a:spLocks noChangeArrowheads="1"/>
          </p:cNvSpPr>
          <p:nvPr/>
        </p:nvSpPr>
        <p:spPr bwMode="auto">
          <a:xfrm>
            <a:off x="5792788" y="3115621"/>
            <a:ext cx="221615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anchor="ctr">
            <a:spAutoFit/>
          </a:bodyPr>
          <a:lstStyle>
            <a:lvl1pPr eaLnBrk="0" hangingPunct="0">
              <a:tabLst>
                <a:tab pos="228600" algn="l"/>
              </a:tabLst>
              <a:defRPr sz="3200" b="1">
                <a:solidFill>
                  <a:srgbClr val="FFFFFF"/>
                </a:solidFill>
                <a:latin typeface="Arial" charset="0"/>
                <a:ea typeface="ＭＳ Ｐゴシック" charset="0"/>
              </a:defRPr>
            </a:lvl1pPr>
            <a:lvl2pPr marL="742950" indent="-285750" eaLnBrk="0" hangingPunct="0">
              <a:tabLst>
                <a:tab pos="228600" algn="l"/>
              </a:tabLst>
              <a:defRPr sz="3200" b="1">
                <a:solidFill>
                  <a:srgbClr val="FFFFFF"/>
                </a:solidFill>
                <a:latin typeface="Arial" charset="0"/>
                <a:ea typeface="ＭＳ Ｐゴシック" charset="0"/>
              </a:defRPr>
            </a:lvl2pPr>
            <a:lvl3pPr marL="1143000" indent="-228600" eaLnBrk="0" hangingPunct="0">
              <a:tabLst>
                <a:tab pos="228600" algn="l"/>
              </a:tabLst>
              <a:defRPr sz="3200" b="1">
                <a:solidFill>
                  <a:srgbClr val="FFFFFF"/>
                </a:solidFill>
                <a:latin typeface="Arial" charset="0"/>
                <a:ea typeface="ＭＳ Ｐゴシック" charset="0"/>
              </a:defRPr>
            </a:lvl3pPr>
            <a:lvl4pPr marL="1600200" indent="-228600" eaLnBrk="0" hangingPunct="0">
              <a:tabLst>
                <a:tab pos="228600" algn="l"/>
              </a:tabLst>
              <a:defRPr sz="3200" b="1">
                <a:solidFill>
                  <a:srgbClr val="FFFFFF"/>
                </a:solidFill>
                <a:latin typeface="Arial" charset="0"/>
                <a:ea typeface="ＭＳ Ｐゴシック" charset="0"/>
              </a:defRPr>
            </a:lvl4pPr>
            <a:lvl5pPr marL="2057400" indent="-228600" eaLnBrk="0" hangingPunct="0">
              <a:tabLst>
                <a:tab pos="228600" algn="l"/>
              </a:tabLst>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tabLst>
                <a:tab pos="228600" algn="l"/>
              </a:tabLs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tabLst>
                <a:tab pos="228600" algn="l"/>
              </a:tabLs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tabLst>
                <a:tab pos="228600" algn="l"/>
              </a:tabLs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tabLst>
                <a:tab pos="228600" algn="l"/>
              </a:tabLst>
              <a:defRPr sz="3200" b="1">
                <a:solidFill>
                  <a:srgbClr val="FFFFFF"/>
                </a:solidFill>
                <a:latin typeface="Arial" charset="0"/>
                <a:ea typeface="ＭＳ Ｐゴシック" charset="0"/>
              </a:defRPr>
            </a:lvl9pPr>
          </a:lstStyle>
          <a:p>
            <a:pPr marL="347472" indent="-347472" fontAlgn="base">
              <a:spcAft>
                <a:spcPct val="0"/>
              </a:spcAft>
              <a:buFont typeface="+mj-lt"/>
              <a:buAutoNum type="arabicPeriod" startAt="3"/>
              <a:defRPr/>
            </a:pPr>
            <a:r>
              <a:rPr lang="en-US" sz="1800" dirty="0" smtClean="0">
                <a:solidFill>
                  <a:srgbClr val="00AEEF"/>
                </a:solidFill>
                <a:latin typeface="Arial Narrow"/>
              </a:rPr>
              <a:t>Rinse the surface </a:t>
            </a:r>
            <a:endParaRPr lang="en-US" sz="1800" dirty="0" smtClean="0">
              <a:solidFill>
                <a:srgbClr val="00AEEF"/>
              </a:solidFill>
              <a:latin typeface="Arial Narrow"/>
              <a:cs typeface="Times New Roman" charset="0"/>
            </a:endParaRPr>
          </a:p>
        </p:txBody>
      </p:sp>
      <p:sp>
        <p:nvSpPr>
          <p:cNvPr id="268293" name="Text Box 5"/>
          <p:cNvSpPr txBox="1">
            <a:spLocks noChangeArrowheads="1"/>
          </p:cNvSpPr>
          <p:nvPr/>
        </p:nvSpPr>
        <p:spPr bwMode="auto">
          <a:xfrm>
            <a:off x="2488673" y="5289793"/>
            <a:ext cx="19685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anchor="ctr">
            <a:spAutoFit/>
          </a:bodyPr>
          <a:lstStyle>
            <a:lvl1pPr eaLnBrk="0" hangingPunct="0">
              <a:tabLst>
                <a:tab pos="228600" algn="l"/>
              </a:tabLst>
              <a:defRPr sz="3200" b="1">
                <a:solidFill>
                  <a:srgbClr val="FFFFFF"/>
                </a:solidFill>
                <a:latin typeface="Arial" charset="0"/>
                <a:ea typeface="ＭＳ Ｐゴシック" charset="0"/>
              </a:defRPr>
            </a:lvl1pPr>
            <a:lvl2pPr marL="742950" indent="-285750" eaLnBrk="0" hangingPunct="0">
              <a:tabLst>
                <a:tab pos="228600" algn="l"/>
              </a:tabLst>
              <a:defRPr sz="3200" b="1">
                <a:solidFill>
                  <a:srgbClr val="FFFFFF"/>
                </a:solidFill>
                <a:latin typeface="Arial" charset="0"/>
                <a:ea typeface="ＭＳ Ｐゴシック" charset="0"/>
              </a:defRPr>
            </a:lvl2pPr>
            <a:lvl3pPr marL="1143000" indent="-228600" eaLnBrk="0" hangingPunct="0">
              <a:tabLst>
                <a:tab pos="228600" algn="l"/>
              </a:tabLst>
              <a:defRPr sz="3200" b="1">
                <a:solidFill>
                  <a:srgbClr val="FFFFFF"/>
                </a:solidFill>
                <a:latin typeface="Arial" charset="0"/>
                <a:ea typeface="ＭＳ Ｐゴシック" charset="0"/>
              </a:defRPr>
            </a:lvl3pPr>
            <a:lvl4pPr marL="1600200" indent="-228600" eaLnBrk="0" hangingPunct="0">
              <a:tabLst>
                <a:tab pos="228600" algn="l"/>
              </a:tabLst>
              <a:defRPr sz="3200" b="1">
                <a:solidFill>
                  <a:srgbClr val="FFFFFF"/>
                </a:solidFill>
                <a:latin typeface="Arial" charset="0"/>
                <a:ea typeface="ＭＳ Ｐゴシック" charset="0"/>
              </a:defRPr>
            </a:lvl4pPr>
            <a:lvl5pPr marL="2057400" indent="-228600" eaLnBrk="0" hangingPunct="0">
              <a:tabLst>
                <a:tab pos="228600" algn="l"/>
              </a:tabLst>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tabLst>
                <a:tab pos="228600" algn="l"/>
              </a:tabLs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tabLst>
                <a:tab pos="228600" algn="l"/>
              </a:tabLs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tabLst>
                <a:tab pos="228600" algn="l"/>
              </a:tabLs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tabLst>
                <a:tab pos="228600" algn="l"/>
              </a:tabLst>
              <a:defRPr sz="3200" b="1">
                <a:solidFill>
                  <a:srgbClr val="FFFFFF"/>
                </a:solidFill>
                <a:latin typeface="Arial" charset="0"/>
                <a:ea typeface="ＭＳ Ｐゴシック" charset="0"/>
              </a:defRPr>
            </a:lvl9pPr>
          </a:lstStyle>
          <a:p>
            <a:pPr marL="347472" indent="-347472" fontAlgn="base">
              <a:spcAft>
                <a:spcPct val="0"/>
              </a:spcAft>
              <a:buFont typeface="+mj-lt"/>
              <a:buAutoNum type="arabicPeriod" startAt="4"/>
              <a:defRPr/>
            </a:pPr>
            <a:r>
              <a:rPr lang="en-US" sz="1800" dirty="0" smtClean="0">
                <a:solidFill>
                  <a:srgbClr val="00AEEF"/>
                </a:solidFill>
                <a:latin typeface="Arial Narrow"/>
              </a:rPr>
              <a:t>Sanitize the surface </a:t>
            </a:r>
            <a:endParaRPr lang="en-US" sz="1800" dirty="0" smtClean="0">
              <a:solidFill>
                <a:srgbClr val="00AEEF"/>
              </a:solidFill>
              <a:latin typeface="Arial Narrow"/>
              <a:cs typeface="Times New Roman" charset="0"/>
            </a:endParaRPr>
          </a:p>
        </p:txBody>
      </p:sp>
      <p:sp>
        <p:nvSpPr>
          <p:cNvPr id="268294" name="Text Box 6"/>
          <p:cNvSpPr txBox="1">
            <a:spLocks noChangeArrowheads="1"/>
          </p:cNvSpPr>
          <p:nvPr/>
        </p:nvSpPr>
        <p:spPr bwMode="auto">
          <a:xfrm>
            <a:off x="4690422" y="5289793"/>
            <a:ext cx="221044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anchor="ctr">
            <a:spAutoFit/>
          </a:bodyPr>
          <a:lstStyle>
            <a:lvl1pPr marL="177800" indent="-177800" eaLnBrk="0" hangingPunct="0">
              <a:tabLst>
                <a:tab pos="228600" algn="l"/>
              </a:tabLst>
              <a:defRPr sz="3200" b="1">
                <a:solidFill>
                  <a:srgbClr val="FFFFFF"/>
                </a:solidFill>
                <a:latin typeface="Arial" charset="0"/>
                <a:ea typeface="ＭＳ Ｐゴシック" charset="0"/>
              </a:defRPr>
            </a:lvl1pPr>
            <a:lvl2pPr marL="742950" indent="-285750" eaLnBrk="0" hangingPunct="0">
              <a:tabLst>
                <a:tab pos="228600" algn="l"/>
              </a:tabLst>
              <a:defRPr sz="3200" b="1">
                <a:solidFill>
                  <a:srgbClr val="FFFFFF"/>
                </a:solidFill>
                <a:latin typeface="Arial" charset="0"/>
                <a:ea typeface="ＭＳ Ｐゴシック" charset="0"/>
              </a:defRPr>
            </a:lvl2pPr>
            <a:lvl3pPr marL="1143000" indent="-228600" eaLnBrk="0" hangingPunct="0">
              <a:tabLst>
                <a:tab pos="228600" algn="l"/>
              </a:tabLst>
              <a:defRPr sz="3200" b="1">
                <a:solidFill>
                  <a:srgbClr val="FFFFFF"/>
                </a:solidFill>
                <a:latin typeface="Arial" charset="0"/>
                <a:ea typeface="ＭＳ Ｐゴシック" charset="0"/>
              </a:defRPr>
            </a:lvl3pPr>
            <a:lvl4pPr marL="1600200" indent="-228600" eaLnBrk="0" hangingPunct="0">
              <a:tabLst>
                <a:tab pos="228600" algn="l"/>
              </a:tabLst>
              <a:defRPr sz="3200" b="1">
                <a:solidFill>
                  <a:srgbClr val="FFFFFF"/>
                </a:solidFill>
                <a:latin typeface="Arial" charset="0"/>
                <a:ea typeface="ＭＳ Ｐゴシック" charset="0"/>
              </a:defRPr>
            </a:lvl4pPr>
            <a:lvl5pPr marL="2057400" indent="-228600" eaLnBrk="0" hangingPunct="0">
              <a:tabLst>
                <a:tab pos="228600" algn="l"/>
              </a:tabLst>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tabLst>
                <a:tab pos="228600" algn="l"/>
              </a:tabLs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tabLst>
                <a:tab pos="228600" algn="l"/>
              </a:tabLs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tabLst>
                <a:tab pos="228600" algn="l"/>
              </a:tabLs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tabLst>
                <a:tab pos="228600" algn="l"/>
              </a:tabLst>
              <a:defRPr sz="3200" b="1">
                <a:solidFill>
                  <a:srgbClr val="FFFFFF"/>
                </a:solidFill>
                <a:latin typeface="Arial" charset="0"/>
                <a:ea typeface="ＭＳ Ｐゴシック" charset="0"/>
              </a:defRPr>
            </a:lvl9pPr>
          </a:lstStyle>
          <a:p>
            <a:pPr marL="347472" indent="-347472" fontAlgn="base">
              <a:spcAft>
                <a:spcPct val="0"/>
              </a:spcAft>
              <a:buFont typeface="+mj-lt"/>
              <a:buAutoNum type="arabicPeriod" startAt="5"/>
              <a:defRPr/>
            </a:pPr>
            <a:r>
              <a:rPr lang="en-US" sz="1800" dirty="0" smtClean="0">
                <a:solidFill>
                  <a:srgbClr val="00AEEF"/>
                </a:solidFill>
                <a:latin typeface="Arial Narrow"/>
              </a:rPr>
              <a:t>Allow the surface to air-dry</a:t>
            </a:r>
            <a:endParaRPr lang="en-US" sz="1800" dirty="0" smtClean="0">
              <a:solidFill>
                <a:srgbClr val="00AEEF"/>
              </a:solidFill>
              <a:latin typeface="Arial Narrow"/>
              <a:cs typeface="Times New Roman" charset="0"/>
            </a:endParaRPr>
          </a:p>
        </p:txBody>
      </p:sp>
      <p:sp>
        <p:nvSpPr>
          <p:cNvPr id="268295" name="Rectangle 7"/>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How and When to Clean and Sanitize</a:t>
            </a:r>
          </a:p>
        </p:txBody>
      </p:sp>
      <p:sp>
        <p:nvSpPr>
          <p:cNvPr id="268296" name="Text Box 8"/>
          <p:cNvSpPr txBox="1">
            <a:spLocks noChangeArrowheads="1"/>
          </p:cNvSpPr>
          <p:nvPr/>
        </p:nvSpPr>
        <p:spPr bwMode="auto">
          <a:xfrm>
            <a:off x="3603625" y="3115621"/>
            <a:ext cx="218916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anchor="ctr">
            <a:spAutoFit/>
          </a:bodyPr>
          <a:lstStyle>
            <a:lvl1pPr eaLnBrk="0" hangingPunct="0">
              <a:tabLst>
                <a:tab pos="228600" algn="l"/>
              </a:tabLst>
              <a:defRPr sz="3200" b="1">
                <a:solidFill>
                  <a:srgbClr val="FFFFFF"/>
                </a:solidFill>
                <a:latin typeface="Arial" charset="0"/>
                <a:ea typeface="ＭＳ Ｐゴシック" charset="0"/>
              </a:defRPr>
            </a:lvl1pPr>
            <a:lvl2pPr marL="742950" indent="-285750" eaLnBrk="0" hangingPunct="0">
              <a:tabLst>
                <a:tab pos="228600" algn="l"/>
              </a:tabLst>
              <a:defRPr sz="3200" b="1">
                <a:solidFill>
                  <a:srgbClr val="FFFFFF"/>
                </a:solidFill>
                <a:latin typeface="Arial" charset="0"/>
                <a:ea typeface="ＭＳ Ｐゴシック" charset="0"/>
              </a:defRPr>
            </a:lvl2pPr>
            <a:lvl3pPr marL="1143000" indent="-228600" eaLnBrk="0" hangingPunct="0">
              <a:tabLst>
                <a:tab pos="228600" algn="l"/>
              </a:tabLst>
              <a:defRPr sz="3200" b="1">
                <a:solidFill>
                  <a:srgbClr val="FFFFFF"/>
                </a:solidFill>
                <a:latin typeface="Arial" charset="0"/>
                <a:ea typeface="ＭＳ Ｐゴシック" charset="0"/>
              </a:defRPr>
            </a:lvl3pPr>
            <a:lvl4pPr marL="1600200" indent="-228600" eaLnBrk="0" hangingPunct="0">
              <a:tabLst>
                <a:tab pos="228600" algn="l"/>
              </a:tabLst>
              <a:defRPr sz="3200" b="1">
                <a:solidFill>
                  <a:srgbClr val="FFFFFF"/>
                </a:solidFill>
                <a:latin typeface="Arial" charset="0"/>
                <a:ea typeface="ＭＳ Ｐゴシック" charset="0"/>
              </a:defRPr>
            </a:lvl4pPr>
            <a:lvl5pPr marL="2057400" indent="-228600" eaLnBrk="0" hangingPunct="0">
              <a:tabLst>
                <a:tab pos="228600" algn="l"/>
              </a:tabLst>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tabLst>
                <a:tab pos="228600" algn="l"/>
              </a:tabLs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tabLst>
                <a:tab pos="228600" algn="l"/>
              </a:tabLs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tabLst>
                <a:tab pos="228600" algn="l"/>
              </a:tabLs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tabLst>
                <a:tab pos="228600" algn="l"/>
              </a:tabLst>
              <a:defRPr sz="3200" b="1">
                <a:solidFill>
                  <a:srgbClr val="FFFFFF"/>
                </a:solidFill>
                <a:latin typeface="Arial" charset="0"/>
                <a:ea typeface="ＭＳ Ｐゴシック" charset="0"/>
              </a:defRPr>
            </a:lvl9pPr>
          </a:lstStyle>
          <a:p>
            <a:pPr marL="347472" indent="-347472" fontAlgn="base">
              <a:spcAft>
                <a:spcPct val="0"/>
              </a:spcAft>
              <a:buFont typeface="+mj-lt"/>
              <a:buAutoNum type="arabicPeriod" startAt="2"/>
              <a:defRPr/>
            </a:pPr>
            <a:r>
              <a:rPr lang="en-US" sz="1800" dirty="0" smtClean="0">
                <a:solidFill>
                  <a:srgbClr val="00AEEF"/>
                </a:solidFill>
                <a:latin typeface="Arial Narrow"/>
              </a:rPr>
              <a:t>Wash the surface </a:t>
            </a:r>
            <a:endParaRPr lang="en-US" sz="1800" dirty="0" smtClean="0">
              <a:solidFill>
                <a:srgbClr val="00AEEF"/>
              </a:solidFill>
              <a:latin typeface="Arial Narrow"/>
              <a:cs typeface="Times New Roman" charset="0"/>
            </a:endParaRPr>
          </a:p>
        </p:txBody>
      </p:sp>
      <p:sp>
        <p:nvSpPr>
          <p:cNvPr id="268297" name="Text Box 24"/>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10-12</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03625" y="2080975"/>
            <a:ext cx="1958974" cy="1023700"/>
          </a:xfrm>
          <a:prstGeom prst="rect">
            <a:avLst/>
          </a:prstGeom>
        </p:spPr>
      </p:pic>
      <p:pic>
        <p:nvPicPr>
          <p:cNvPr id="16" name="Picture 15" descr="6e_c10_04_cleanup_01.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09700" y="2080975"/>
            <a:ext cx="1958975" cy="1023700"/>
          </a:xfrm>
          <a:prstGeom prst="rect">
            <a:avLst/>
          </a:prstGeom>
        </p:spPr>
      </p:pic>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92788" y="2081788"/>
            <a:ext cx="1958975" cy="1022073"/>
          </a:xfrm>
          <a:prstGeom prst="rect">
            <a:avLst/>
          </a:prstGeom>
        </p:spPr>
      </p:pic>
      <p:pic>
        <p:nvPicPr>
          <p:cNvPr id="18" name="Picture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93824" y="4253700"/>
            <a:ext cx="1955573" cy="1023700"/>
          </a:xfrm>
          <a:prstGeom prst="rect">
            <a:avLst/>
          </a:prstGeom>
        </p:spPr>
      </p:pic>
      <p:pic>
        <p:nvPicPr>
          <p:cNvPr id="19" name="Picture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498198" y="4253700"/>
            <a:ext cx="1958974" cy="1023700"/>
          </a:xfrm>
          <a:prstGeom prst="rect">
            <a:avLst/>
          </a:prstGeom>
        </p:spPr>
      </p:pic>
    </p:spTree>
    <p:extLst>
      <p:ext uri="{BB962C8B-B14F-4D97-AF65-F5344CB8AC3E}">
        <p14:creationId xmlns:p14="http://schemas.microsoft.com/office/powerpoint/2010/main" val="267256629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Rectangle 3"/>
          <p:cNvSpPr>
            <a:spLocks noGrp="1" noChangeArrowheads="1"/>
          </p:cNvSpPr>
          <p:nvPr>
            <p:ph type="body" idx="1"/>
          </p:nvPr>
        </p:nvSpPr>
        <p:spPr>
          <a:xfrm>
            <a:off x="393192" y="1143000"/>
            <a:ext cx="4071938" cy="4843310"/>
          </a:xfrm>
        </p:spPr>
        <p:txBody>
          <a:bodyPr/>
          <a:lstStyle/>
          <a:p>
            <a:pPr marL="0" indent="0" eaLnBrk="1" hangingPunct="1">
              <a:defRPr/>
            </a:pPr>
            <a:r>
              <a:rPr lang="en-US" dirty="0">
                <a:latin typeface="Arial Narrow" charset="0"/>
                <a:cs typeface="+mn-cs"/>
              </a:rPr>
              <a:t>Food-contact surfaces must be cleaned and sanitized: </a:t>
            </a:r>
          </a:p>
          <a:p>
            <a:pPr lvl="1" eaLnBrk="1" hangingPunct="1">
              <a:defRPr/>
            </a:pPr>
            <a:r>
              <a:rPr lang="en-US" dirty="0">
                <a:latin typeface="Arial Narrow" charset="0"/>
              </a:rPr>
              <a:t>After they are used</a:t>
            </a:r>
          </a:p>
          <a:p>
            <a:pPr lvl="1" eaLnBrk="1" hangingPunct="1">
              <a:defRPr/>
            </a:pPr>
            <a:r>
              <a:rPr lang="en-US" dirty="0">
                <a:latin typeface="Arial Narrow" charset="0"/>
              </a:rPr>
              <a:t>Before working with a different type of food</a:t>
            </a:r>
          </a:p>
          <a:p>
            <a:pPr lvl="1" eaLnBrk="1" hangingPunct="1">
              <a:defRPr/>
            </a:pPr>
            <a:r>
              <a:rPr lang="en-US" dirty="0">
                <a:latin typeface="Arial Narrow" charset="0"/>
              </a:rPr>
              <a:t>Any time a task was interrupted and the items may have been contaminated</a:t>
            </a:r>
          </a:p>
          <a:p>
            <a:pPr lvl="1" eaLnBrk="1" hangingPunct="1">
              <a:defRPr/>
            </a:pPr>
            <a:r>
              <a:rPr lang="en-US" dirty="0">
                <a:latin typeface="Arial Narrow" charset="0"/>
              </a:rPr>
              <a:t>After four hours if the items are in constant use </a:t>
            </a:r>
          </a:p>
        </p:txBody>
      </p:sp>
      <p:sp>
        <p:nvSpPr>
          <p:cNvPr id="269315" name="Rectangle 7"/>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How and When to Clean and Sanitize</a:t>
            </a:r>
          </a:p>
        </p:txBody>
      </p:sp>
      <p:sp>
        <p:nvSpPr>
          <p:cNvPr id="269316" name="Text Box 8"/>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10-13</a:t>
            </a:r>
          </a:p>
        </p:txBody>
      </p:sp>
      <p:pic>
        <p:nvPicPr>
          <p:cNvPr id="2" name="Picture 1" descr="6e_c10_13.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1768" y="1243013"/>
            <a:ext cx="2103120" cy="2103120"/>
          </a:xfrm>
          <a:prstGeom prst="rect">
            <a:avLst/>
          </a:prstGeom>
        </p:spPr>
      </p:pic>
    </p:spTree>
    <p:extLst>
      <p:ext uri="{BB962C8B-B14F-4D97-AF65-F5344CB8AC3E}">
        <p14:creationId xmlns:p14="http://schemas.microsoft.com/office/powerpoint/2010/main" val="348396679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3"/>
          <p:cNvSpPr>
            <a:spLocks noGrp="1" noChangeArrowheads="1"/>
          </p:cNvSpPr>
          <p:nvPr>
            <p:ph type="body" idx="1"/>
          </p:nvPr>
        </p:nvSpPr>
        <p:spPr>
          <a:xfrm>
            <a:off x="393192" y="1143000"/>
            <a:ext cx="5871003" cy="3565525"/>
          </a:xfrm>
        </p:spPr>
        <p:txBody>
          <a:bodyPr/>
          <a:lstStyle/>
          <a:p>
            <a:pPr marL="0" indent="0" eaLnBrk="1" hangingPunct="1">
              <a:defRPr/>
            </a:pPr>
            <a:r>
              <a:rPr lang="en-US" dirty="0">
                <a:latin typeface="Arial Narrow" charset="0"/>
                <a:cs typeface="+mn-cs"/>
              </a:rPr>
              <a:t>Cleaning and </a:t>
            </a:r>
            <a:r>
              <a:rPr lang="en-US" dirty="0" smtClean="0">
                <a:latin typeface="Arial Narrow" charset="0"/>
                <a:cs typeface="+mn-cs"/>
              </a:rPr>
              <a:t>sanitizing stationary </a:t>
            </a:r>
            <a:r>
              <a:rPr lang="en-US" dirty="0">
                <a:latin typeface="Arial Narrow" charset="0"/>
                <a:cs typeface="+mn-cs"/>
              </a:rPr>
              <a:t>e</a:t>
            </a:r>
            <a:r>
              <a:rPr lang="en-US" dirty="0" smtClean="0">
                <a:latin typeface="Arial Narrow" charset="0"/>
                <a:cs typeface="+mn-cs"/>
              </a:rPr>
              <a:t>quipment</a:t>
            </a:r>
            <a:r>
              <a:rPr lang="en-US" dirty="0">
                <a:latin typeface="Arial Narrow" charset="0"/>
                <a:cs typeface="+mn-cs"/>
              </a:rPr>
              <a:t>: </a:t>
            </a:r>
          </a:p>
          <a:p>
            <a:pPr lvl="1" eaLnBrk="1" hangingPunct="1">
              <a:defRPr/>
            </a:pPr>
            <a:r>
              <a:rPr lang="en-US" dirty="0">
                <a:latin typeface="Arial Narrow" charset="0"/>
              </a:rPr>
              <a:t>Unplug the equipment</a:t>
            </a:r>
          </a:p>
          <a:p>
            <a:pPr lvl="1" eaLnBrk="1" hangingPunct="1">
              <a:defRPr/>
            </a:pPr>
            <a:r>
              <a:rPr lang="en-US" dirty="0">
                <a:latin typeface="Arial Narrow" charset="0"/>
              </a:rPr>
              <a:t>Take the removable parts off the equipment</a:t>
            </a:r>
          </a:p>
          <a:p>
            <a:pPr lvl="2" eaLnBrk="1" hangingPunct="1">
              <a:defRPr/>
            </a:pPr>
            <a:r>
              <a:rPr lang="en-US" dirty="0">
                <a:latin typeface="Arial Narrow" charset="0"/>
              </a:rPr>
              <a:t>Wash, rinse, and sanitize them by hand or run the parts through a dishwasher if allowed</a:t>
            </a:r>
          </a:p>
          <a:p>
            <a:pPr lvl="1" eaLnBrk="1" hangingPunct="1">
              <a:defRPr/>
            </a:pPr>
            <a:r>
              <a:rPr lang="en-US" dirty="0">
                <a:latin typeface="Arial Narrow" charset="0"/>
              </a:rPr>
              <a:t>Scrape or remove food from the equipment surfaces</a:t>
            </a:r>
          </a:p>
          <a:p>
            <a:pPr lvl="1" eaLnBrk="1" hangingPunct="1">
              <a:defRPr/>
            </a:pPr>
            <a:r>
              <a:rPr lang="en-US" dirty="0">
                <a:latin typeface="Arial Narrow" charset="0"/>
              </a:rPr>
              <a:t>Wash the equipment surfaces</a:t>
            </a:r>
          </a:p>
        </p:txBody>
      </p:sp>
      <p:sp>
        <p:nvSpPr>
          <p:cNvPr id="270339" name="Rectangle 7"/>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How and When to Clean and Sanitize</a:t>
            </a:r>
          </a:p>
        </p:txBody>
      </p:sp>
      <p:sp>
        <p:nvSpPr>
          <p:cNvPr id="270340" name="Text Box 8"/>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10-14</a:t>
            </a:r>
          </a:p>
        </p:txBody>
      </p:sp>
      <p:pic>
        <p:nvPicPr>
          <p:cNvPr id="2" name="Picture 1" descr="6e_c10_05_cleaningslicer_r2.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1768" y="1243013"/>
            <a:ext cx="2103120" cy="1886083"/>
          </a:xfrm>
          <a:prstGeom prst="rect">
            <a:avLst/>
          </a:prstGeom>
        </p:spPr>
      </p:pic>
    </p:spTree>
    <p:extLst>
      <p:ext uri="{BB962C8B-B14F-4D97-AF65-F5344CB8AC3E}">
        <p14:creationId xmlns:p14="http://schemas.microsoft.com/office/powerpoint/2010/main" val="73818034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3"/>
          <p:cNvSpPr>
            <a:spLocks noGrp="1" noChangeArrowheads="1"/>
          </p:cNvSpPr>
          <p:nvPr>
            <p:ph type="body" idx="1"/>
          </p:nvPr>
        </p:nvSpPr>
        <p:spPr>
          <a:xfrm>
            <a:off x="393192" y="1143000"/>
            <a:ext cx="5871003" cy="3535044"/>
          </a:xfrm>
        </p:spPr>
        <p:txBody>
          <a:bodyPr/>
          <a:lstStyle/>
          <a:p>
            <a:pPr marL="0" indent="0" eaLnBrk="1" hangingPunct="1">
              <a:defRPr/>
            </a:pPr>
            <a:r>
              <a:rPr lang="en-US" dirty="0">
                <a:latin typeface="Arial Narrow" charset="0"/>
                <a:cs typeface="+mn-cs"/>
              </a:rPr>
              <a:t>Cleaning and </a:t>
            </a:r>
            <a:r>
              <a:rPr lang="en-US" dirty="0" smtClean="0">
                <a:latin typeface="Arial Narrow" charset="0"/>
                <a:cs typeface="+mn-cs"/>
              </a:rPr>
              <a:t>sanitizing stationary equipment</a:t>
            </a:r>
            <a:r>
              <a:rPr lang="en-US" dirty="0">
                <a:latin typeface="Arial Narrow" charset="0"/>
                <a:cs typeface="+mn-cs"/>
              </a:rPr>
              <a:t>: </a:t>
            </a:r>
            <a:endParaRPr lang="en-US" sz="1800" i="1" dirty="0">
              <a:latin typeface="Arial Narrow" charset="0"/>
              <a:cs typeface="+mn-cs"/>
            </a:endParaRPr>
          </a:p>
          <a:p>
            <a:pPr lvl="1" eaLnBrk="1" hangingPunct="1">
              <a:defRPr/>
            </a:pPr>
            <a:r>
              <a:rPr lang="en-US" dirty="0">
                <a:latin typeface="Arial Narrow" charset="0"/>
              </a:rPr>
              <a:t>Rinse the equipment surfaces with clean water</a:t>
            </a:r>
          </a:p>
          <a:p>
            <a:pPr lvl="1" eaLnBrk="1" hangingPunct="1">
              <a:defRPr/>
            </a:pPr>
            <a:r>
              <a:rPr lang="en-US" dirty="0">
                <a:latin typeface="Arial Narrow" charset="0"/>
              </a:rPr>
              <a:t>Sanitize the equipment surfaces</a:t>
            </a:r>
          </a:p>
          <a:p>
            <a:pPr lvl="2" eaLnBrk="1" hangingPunct="1">
              <a:defRPr/>
            </a:pPr>
            <a:r>
              <a:rPr lang="en-US" dirty="0">
                <a:latin typeface="Arial Narrow" charset="0"/>
              </a:rPr>
              <a:t>Make sure the sanitizer comes in contact with each surface</a:t>
            </a:r>
          </a:p>
          <a:p>
            <a:pPr lvl="1" eaLnBrk="1" hangingPunct="1">
              <a:defRPr/>
            </a:pPr>
            <a:r>
              <a:rPr lang="en-US" dirty="0">
                <a:latin typeface="Arial Narrow" charset="0"/>
              </a:rPr>
              <a:t>Allow all surfaces to </a:t>
            </a:r>
            <a:r>
              <a:rPr lang="en-US" dirty="0" smtClean="0">
                <a:latin typeface="Arial Narrow" charset="0"/>
              </a:rPr>
              <a:t>air-dry</a:t>
            </a:r>
            <a:endParaRPr lang="en-US" dirty="0">
              <a:latin typeface="Arial Narrow" charset="0"/>
            </a:endParaRPr>
          </a:p>
          <a:p>
            <a:pPr lvl="1" eaLnBrk="1" hangingPunct="1">
              <a:defRPr/>
            </a:pPr>
            <a:r>
              <a:rPr lang="en-US" dirty="0">
                <a:latin typeface="Arial Narrow" charset="0"/>
              </a:rPr>
              <a:t>Put the unit back together</a:t>
            </a:r>
          </a:p>
        </p:txBody>
      </p:sp>
      <p:sp>
        <p:nvSpPr>
          <p:cNvPr id="271363" name="Rectangle 7"/>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How and When to Clean and Sanitize</a:t>
            </a:r>
          </a:p>
        </p:txBody>
      </p:sp>
      <p:sp>
        <p:nvSpPr>
          <p:cNvPr id="271364" name="Text Box 8"/>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10-15</a:t>
            </a:r>
          </a:p>
        </p:txBody>
      </p:sp>
      <p:pic>
        <p:nvPicPr>
          <p:cNvPr id="6" name="Picture 5" descr="6e_c10_05_cleaningslicer_r2.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1768" y="1243013"/>
            <a:ext cx="2103120" cy="1886083"/>
          </a:xfrm>
          <a:prstGeom prst="rect">
            <a:avLst/>
          </a:prstGeom>
        </p:spPr>
      </p:pic>
    </p:spTree>
    <p:extLst>
      <p:ext uri="{BB962C8B-B14F-4D97-AF65-F5344CB8AC3E}">
        <p14:creationId xmlns:p14="http://schemas.microsoft.com/office/powerpoint/2010/main" val="185910740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3"/>
          <p:cNvSpPr>
            <a:spLocks noGrp="1" noChangeArrowheads="1"/>
          </p:cNvSpPr>
          <p:nvPr>
            <p:ph type="body" idx="1"/>
          </p:nvPr>
        </p:nvSpPr>
        <p:spPr>
          <a:xfrm>
            <a:off x="393192" y="1143000"/>
            <a:ext cx="6494145" cy="2894965"/>
          </a:xfrm>
        </p:spPr>
        <p:txBody>
          <a:bodyPr/>
          <a:lstStyle/>
          <a:p>
            <a:pPr marL="0" indent="0" eaLnBrk="1" hangingPunct="1">
              <a:defRPr/>
            </a:pPr>
            <a:r>
              <a:rPr lang="en-US" dirty="0" smtClean="0">
                <a:latin typeface="Arial Narrow" charset="0"/>
                <a:cs typeface="+mn-cs"/>
              </a:rPr>
              <a:t>Clean-in-place equipment</a:t>
            </a:r>
            <a:r>
              <a:rPr lang="en-US" dirty="0">
                <a:latin typeface="Arial Narrow" charset="0"/>
                <a:cs typeface="+mn-cs"/>
              </a:rPr>
              <a:t>:</a:t>
            </a:r>
            <a:endParaRPr lang="en-US" i="1" dirty="0">
              <a:latin typeface="Arial Narrow" charset="0"/>
              <a:cs typeface="+mn-cs"/>
            </a:endParaRPr>
          </a:p>
          <a:p>
            <a:pPr lvl="1" eaLnBrk="1" hangingPunct="1">
              <a:defRPr/>
            </a:pPr>
            <a:r>
              <a:rPr lang="en-US" dirty="0">
                <a:latin typeface="Arial Narrow" charset="0"/>
              </a:rPr>
              <a:t>Equipment holding and dispensing TCS food must be cleaned and sanitized every day unless otherwise indicated by the manufacturer</a:t>
            </a:r>
          </a:p>
          <a:p>
            <a:pPr lvl="1" eaLnBrk="1" hangingPunct="1">
              <a:defRPr/>
            </a:pPr>
            <a:r>
              <a:rPr lang="en-US" dirty="0">
                <a:latin typeface="Arial Narrow" charset="0"/>
              </a:rPr>
              <a:t>Check local regulatory requirements</a:t>
            </a:r>
          </a:p>
        </p:txBody>
      </p:sp>
      <p:sp>
        <p:nvSpPr>
          <p:cNvPr id="272387" name="Rectangle 7"/>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How and When to Clean and Sanitize</a:t>
            </a:r>
          </a:p>
        </p:txBody>
      </p:sp>
      <p:sp>
        <p:nvSpPr>
          <p:cNvPr id="272388" name="Text Box 8"/>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10-16</a:t>
            </a:r>
          </a:p>
        </p:txBody>
      </p:sp>
    </p:spTree>
    <p:extLst>
      <p:ext uri="{BB962C8B-B14F-4D97-AF65-F5344CB8AC3E}">
        <p14:creationId xmlns:p14="http://schemas.microsoft.com/office/powerpoint/2010/main" val="158211211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Rectangle 2"/>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Machine Dishwashing</a:t>
            </a:r>
          </a:p>
        </p:txBody>
      </p:sp>
      <p:sp>
        <p:nvSpPr>
          <p:cNvPr id="273411" name="Rectangle 3"/>
          <p:cNvSpPr>
            <a:spLocks noGrp="1" noChangeArrowheads="1"/>
          </p:cNvSpPr>
          <p:nvPr>
            <p:ph type="body" idx="1"/>
          </p:nvPr>
        </p:nvSpPr>
        <p:spPr>
          <a:xfrm>
            <a:off x="393192" y="1143000"/>
            <a:ext cx="4632562" cy="4941745"/>
          </a:xfrm>
        </p:spPr>
        <p:txBody>
          <a:bodyPr/>
          <a:lstStyle/>
          <a:p>
            <a:pPr marL="0" indent="0" eaLnBrk="1" hangingPunct="1">
              <a:defRPr/>
            </a:pPr>
            <a:r>
              <a:rPr lang="en-US" dirty="0" smtClean="0">
                <a:latin typeface="Arial Narrow" charset="0"/>
                <a:cs typeface="+mn-cs"/>
              </a:rPr>
              <a:t>High-temperature machines:</a:t>
            </a:r>
            <a:endParaRPr lang="en-US" dirty="0">
              <a:latin typeface="Arial Narrow" charset="0"/>
              <a:cs typeface="+mn-cs"/>
            </a:endParaRPr>
          </a:p>
          <a:p>
            <a:pPr lvl="1" eaLnBrk="1" hangingPunct="1">
              <a:defRPr/>
            </a:pPr>
            <a:r>
              <a:rPr lang="en-US" dirty="0">
                <a:latin typeface="Arial Narrow" charset="0"/>
              </a:rPr>
              <a:t>Final sanitizing rinse must be at least 180°F (82°C)</a:t>
            </a:r>
          </a:p>
          <a:p>
            <a:pPr lvl="2" eaLnBrk="1" hangingPunct="1">
              <a:defRPr/>
            </a:pPr>
            <a:r>
              <a:rPr lang="en-US" dirty="0">
                <a:latin typeface="Arial Narrow" charset="0"/>
              </a:rPr>
              <a:t>165°F (74°C) for stationary rack, </a:t>
            </a:r>
            <a:r>
              <a:rPr lang="en-US" dirty="0" smtClean="0">
                <a:latin typeface="Arial Narrow" charset="0"/>
              </a:rPr>
              <a:t/>
            </a:r>
            <a:br>
              <a:rPr lang="en-US" dirty="0" smtClean="0">
                <a:latin typeface="Arial Narrow" charset="0"/>
              </a:rPr>
            </a:br>
            <a:r>
              <a:rPr lang="en-US" dirty="0" smtClean="0">
                <a:latin typeface="Arial Narrow" charset="0"/>
              </a:rPr>
              <a:t>single</a:t>
            </a:r>
            <a:r>
              <a:rPr lang="en-US" dirty="0">
                <a:latin typeface="Arial Narrow" charset="0"/>
              </a:rPr>
              <a:t>-temperature machines</a:t>
            </a:r>
          </a:p>
          <a:p>
            <a:pPr marL="0" indent="0" eaLnBrk="1" hangingPunct="1">
              <a:defRPr/>
            </a:pPr>
            <a:r>
              <a:rPr lang="en-US" dirty="0" smtClean="0">
                <a:latin typeface="Arial Narrow" charset="0"/>
                <a:cs typeface="+mn-cs"/>
              </a:rPr>
              <a:t>Chemical-sanitizing machines:</a:t>
            </a:r>
            <a:endParaRPr lang="en-US" dirty="0">
              <a:latin typeface="Arial Narrow" charset="0"/>
              <a:cs typeface="+mn-cs"/>
            </a:endParaRPr>
          </a:p>
          <a:p>
            <a:pPr lvl="1" eaLnBrk="1" hangingPunct="1">
              <a:defRPr/>
            </a:pPr>
            <a:r>
              <a:rPr lang="en-US" dirty="0">
                <a:latin typeface="Arial Narrow" charset="0"/>
              </a:rPr>
              <a:t>Clean and sanitize at much lower temperatures</a:t>
            </a:r>
          </a:p>
          <a:p>
            <a:pPr lvl="1" eaLnBrk="1" hangingPunct="1">
              <a:defRPr/>
            </a:pPr>
            <a:r>
              <a:rPr lang="en-US" dirty="0">
                <a:latin typeface="Arial Narrow" charset="0"/>
              </a:rPr>
              <a:t>Follow the temperature guidelines provided by the manufacturer </a:t>
            </a:r>
          </a:p>
          <a:p>
            <a:pPr marL="571500" lvl="1" indent="-457200" eaLnBrk="1" hangingPunct="1">
              <a:buFont typeface="Wingdings" charset="0"/>
              <a:buNone/>
              <a:defRPr/>
            </a:pPr>
            <a:endParaRPr lang="en-US" dirty="0">
              <a:latin typeface="Arial Narrow" charset="0"/>
            </a:endParaRPr>
          </a:p>
        </p:txBody>
      </p:sp>
      <p:sp>
        <p:nvSpPr>
          <p:cNvPr id="273412" name="Text Box 6"/>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10-17</a:t>
            </a:r>
          </a:p>
        </p:txBody>
      </p:sp>
      <p:pic>
        <p:nvPicPr>
          <p:cNvPr id="2" name="Picture 1" descr="6e_c10_07_display_r.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4816" y="1243013"/>
            <a:ext cx="2100072" cy="1831848"/>
          </a:xfrm>
          <a:prstGeom prst="rect">
            <a:avLst/>
          </a:prstGeom>
        </p:spPr>
      </p:pic>
    </p:spTree>
    <p:extLst>
      <p:ext uri="{BB962C8B-B14F-4D97-AF65-F5344CB8AC3E}">
        <p14:creationId xmlns:p14="http://schemas.microsoft.com/office/powerpoint/2010/main" val="248975948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2"/>
          <p:cNvSpPr>
            <a:spLocks noGrp="1" noChangeArrowheads="1"/>
          </p:cNvSpPr>
          <p:nvPr>
            <p:ph type="body" idx="1"/>
          </p:nvPr>
        </p:nvSpPr>
        <p:spPr>
          <a:xfrm>
            <a:off x="393192" y="1143000"/>
            <a:ext cx="5086350" cy="4983163"/>
          </a:xfrm>
        </p:spPr>
        <p:txBody>
          <a:bodyPr/>
          <a:lstStyle/>
          <a:p>
            <a:pPr marL="0" indent="0" eaLnBrk="1" hangingPunct="1">
              <a:defRPr/>
            </a:pPr>
            <a:r>
              <a:rPr lang="en-US" dirty="0" smtClean="0">
                <a:latin typeface="Arial Narrow" charset="0"/>
                <a:cs typeface="+mn-cs"/>
              </a:rPr>
              <a:t>Guidelines:</a:t>
            </a:r>
            <a:endParaRPr lang="en-US" dirty="0">
              <a:latin typeface="Arial Narrow" charset="0"/>
              <a:cs typeface="+mn-cs"/>
            </a:endParaRPr>
          </a:p>
          <a:p>
            <a:pPr lvl="1" eaLnBrk="1" hangingPunct="1">
              <a:defRPr/>
            </a:pPr>
            <a:r>
              <a:rPr lang="en-US" dirty="0">
                <a:latin typeface="Arial Narrow" charset="0"/>
              </a:rPr>
              <a:t>Clean the machine as often as needed</a:t>
            </a:r>
          </a:p>
          <a:p>
            <a:pPr lvl="1" eaLnBrk="1" hangingPunct="1">
              <a:defRPr/>
            </a:pPr>
            <a:r>
              <a:rPr lang="en-US" dirty="0">
                <a:latin typeface="Arial Narrow" charset="0"/>
              </a:rPr>
              <a:t>Scrape, rinse, or soak items before washing</a:t>
            </a:r>
          </a:p>
          <a:p>
            <a:pPr lvl="1" eaLnBrk="1" hangingPunct="1">
              <a:defRPr/>
            </a:pPr>
            <a:r>
              <a:rPr lang="en-US" dirty="0">
                <a:latin typeface="Arial Narrow" charset="0"/>
              </a:rPr>
              <a:t>Use the correct dish racks </a:t>
            </a:r>
          </a:p>
          <a:p>
            <a:pPr lvl="1" eaLnBrk="1" hangingPunct="1">
              <a:defRPr/>
            </a:pPr>
            <a:r>
              <a:rPr lang="en-US" dirty="0" smtClean="0">
                <a:solidFill>
                  <a:srgbClr val="FF0000"/>
                </a:solidFill>
                <a:latin typeface="Arial Narrow" charset="0"/>
              </a:rPr>
              <a:t>NEVER</a:t>
            </a:r>
            <a:r>
              <a:rPr lang="en-US" dirty="0" smtClean="0">
                <a:latin typeface="Arial Narrow" charset="0"/>
              </a:rPr>
              <a:t> </a:t>
            </a:r>
            <a:r>
              <a:rPr lang="en-US" dirty="0">
                <a:latin typeface="Arial Narrow" charset="0"/>
              </a:rPr>
              <a:t>overload dish racks</a:t>
            </a:r>
          </a:p>
          <a:p>
            <a:pPr lvl="1" eaLnBrk="1" hangingPunct="1">
              <a:defRPr/>
            </a:pPr>
            <a:r>
              <a:rPr lang="en-US" dirty="0">
                <a:latin typeface="Arial Narrow" charset="0"/>
              </a:rPr>
              <a:t>Air-dry all items</a:t>
            </a:r>
          </a:p>
          <a:p>
            <a:pPr lvl="1" eaLnBrk="1" hangingPunct="1">
              <a:defRPr/>
            </a:pPr>
            <a:r>
              <a:rPr lang="en-US" dirty="0">
                <a:latin typeface="Arial Narrow" charset="0"/>
              </a:rPr>
              <a:t>Check the </a:t>
            </a:r>
            <a:r>
              <a:rPr lang="en-US" dirty="0" smtClean="0">
                <a:latin typeface="Arial Narrow" charset="0"/>
              </a:rPr>
              <a:t>machine</a:t>
            </a:r>
            <a:r>
              <a:rPr lang="en-US" dirty="0">
                <a:latin typeface="Arial Narrow" charset="0"/>
              </a:rPr>
              <a:t>’</a:t>
            </a:r>
            <a:r>
              <a:rPr lang="en-US" dirty="0" smtClean="0">
                <a:latin typeface="Arial Narrow" charset="0"/>
              </a:rPr>
              <a:t>s </a:t>
            </a:r>
            <a:r>
              <a:rPr lang="en-US" dirty="0">
                <a:latin typeface="Arial Narrow" charset="0"/>
              </a:rPr>
              <a:t>water temperature and pressure</a:t>
            </a:r>
          </a:p>
        </p:txBody>
      </p:sp>
      <p:sp>
        <p:nvSpPr>
          <p:cNvPr id="274435" name="Rectangle 4"/>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Dishwasher Operation</a:t>
            </a:r>
          </a:p>
        </p:txBody>
      </p:sp>
      <p:sp>
        <p:nvSpPr>
          <p:cNvPr id="274436" name="Text Box 7"/>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10-18</a:t>
            </a:r>
          </a:p>
        </p:txBody>
      </p:sp>
      <p:pic>
        <p:nvPicPr>
          <p:cNvPr id="2" name="Picture 1" descr="6e_c10_08_EmpLoadRack.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7864" y="1243013"/>
            <a:ext cx="2097024" cy="1563624"/>
          </a:xfrm>
          <a:prstGeom prst="rect">
            <a:avLst/>
          </a:prstGeom>
        </p:spPr>
      </p:pic>
    </p:spTree>
    <p:extLst>
      <p:ext uri="{BB962C8B-B14F-4D97-AF65-F5344CB8AC3E}">
        <p14:creationId xmlns:p14="http://schemas.microsoft.com/office/powerpoint/2010/main" val="210168252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3"/>
          <p:cNvSpPr>
            <a:spLocks noGrp="1" noChangeArrowheads="1"/>
          </p:cNvSpPr>
          <p:nvPr>
            <p:ph type="body" idx="1"/>
          </p:nvPr>
        </p:nvSpPr>
        <p:spPr>
          <a:xfrm>
            <a:off x="393192" y="1143000"/>
            <a:ext cx="5178425" cy="4559910"/>
          </a:xfrm>
        </p:spPr>
        <p:txBody>
          <a:bodyPr/>
          <a:lstStyle/>
          <a:p>
            <a:pPr eaLnBrk="1" hangingPunct="1">
              <a:defRPr/>
            </a:pPr>
            <a:r>
              <a:rPr lang="en-US" dirty="0">
                <a:latin typeface="Arial Narrow" charset="0"/>
                <a:cs typeface="+mn-cs"/>
              </a:rPr>
              <a:t>Setting </a:t>
            </a:r>
            <a:r>
              <a:rPr lang="en-US" dirty="0" smtClean="0">
                <a:latin typeface="Arial Narrow" charset="0"/>
                <a:cs typeface="+mn-cs"/>
              </a:rPr>
              <a:t>up </a:t>
            </a:r>
            <a:r>
              <a:rPr lang="en-US" dirty="0">
                <a:latin typeface="Arial Narrow" charset="0"/>
                <a:cs typeface="+mn-cs"/>
              </a:rPr>
              <a:t>a </a:t>
            </a:r>
            <a:r>
              <a:rPr lang="en-US" dirty="0" smtClean="0">
                <a:latin typeface="Arial Narrow" charset="0"/>
                <a:cs typeface="+mn-cs"/>
              </a:rPr>
              <a:t>three-compartment sink:</a:t>
            </a:r>
            <a:endParaRPr lang="en-US" dirty="0">
              <a:latin typeface="Arial Narrow" charset="0"/>
              <a:cs typeface="+mn-cs"/>
            </a:endParaRPr>
          </a:p>
          <a:p>
            <a:pPr lvl="1" eaLnBrk="1" hangingPunct="1">
              <a:defRPr/>
            </a:pPr>
            <a:r>
              <a:rPr lang="en-US" dirty="0">
                <a:solidFill>
                  <a:schemeClr val="tx1"/>
                </a:solidFill>
                <a:latin typeface="Arial Narrow" charset="0"/>
              </a:rPr>
              <a:t>Clean and sanitize each sink and drain </a:t>
            </a:r>
            <a:r>
              <a:rPr lang="en-US" dirty="0" smtClean="0">
                <a:solidFill>
                  <a:schemeClr val="tx1"/>
                </a:solidFill>
                <a:latin typeface="Arial Narrow" charset="0"/>
              </a:rPr>
              <a:t>board</a:t>
            </a:r>
            <a:endParaRPr lang="en-US" dirty="0">
              <a:solidFill>
                <a:schemeClr val="tx1"/>
              </a:solidFill>
              <a:latin typeface="Arial Narrow" charset="0"/>
            </a:endParaRPr>
          </a:p>
          <a:p>
            <a:pPr lvl="1" eaLnBrk="1" hangingPunct="1">
              <a:defRPr/>
            </a:pPr>
            <a:r>
              <a:rPr lang="en-US" dirty="0">
                <a:solidFill>
                  <a:schemeClr val="tx1"/>
                </a:solidFill>
                <a:latin typeface="Arial Narrow" charset="0"/>
              </a:rPr>
              <a:t>Fill the first sink with detergent and water at least 110°F (43°C</a:t>
            </a:r>
            <a:r>
              <a:rPr lang="en-US" dirty="0" smtClean="0">
                <a:solidFill>
                  <a:schemeClr val="tx1"/>
                </a:solidFill>
                <a:latin typeface="Arial Narrow" charset="0"/>
              </a:rPr>
              <a:t>) </a:t>
            </a:r>
            <a:endParaRPr lang="en-US" dirty="0">
              <a:solidFill>
                <a:schemeClr val="tx1"/>
              </a:solidFill>
              <a:latin typeface="Arial Narrow" charset="0"/>
            </a:endParaRPr>
          </a:p>
          <a:p>
            <a:pPr lvl="1" eaLnBrk="1" hangingPunct="1">
              <a:defRPr/>
            </a:pPr>
            <a:r>
              <a:rPr lang="en-US" dirty="0">
                <a:solidFill>
                  <a:schemeClr val="tx1"/>
                </a:solidFill>
                <a:latin typeface="Arial Narrow" charset="0"/>
              </a:rPr>
              <a:t>Fill the second sink with clean </a:t>
            </a:r>
            <a:r>
              <a:rPr lang="en-US" dirty="0" smtClean="0">
                <a:solidFill>
                  <a:schemeClr val="tx1"/>
                </a:solidFill>
                <a:latin typeface="Arial Narrow" charset="0"/>
              </a:rPr>
              <a:t>water</a:t>
            </a:r>
            <a:endParaRPr lang="en-US" dirty="0">
              <a:solidFill>
                <a:schemeClr val="tx1"/>
              </a:solidFill>
              <a:latin typeface="Arial Narrow" charset="0"/>
            </a:endParaRPr>
          </a:p>
          <a:p>
            <a:pPr lvl="1" eaLnBrk="1" hangingPunct="1">
              <a:defRPr/>
            </a:pPr>
            <a:r>
              <a:rPr lang="en-US" dirty="0">
                <a:solidFill>
                  <a:schemeClr val="tx1"/>
                </a:solidFill>
                <a:latin typeface="Arial Narrow" charset="0"/>
              </a:rPr>
              <a:t>Fill the third sink with water and sanitizer to the correct </a:t>
            </a:r>
            <a:r>
              <a:rPr lang="en-US" dirty="0" smtClean="0">
                <a:solidFill>
                  <a:schemeClr val="tx1"/>
                </a:solidFill>
                <a:latin typeface="Arial Narrow" charset="0"/>
              </a:rPr>
              <a:t>concentration</a:t>
            </a:r>
            <a:endParaRPr lang="en-US" dirty="0">
              <a:solidFill>
                <a:schemeClr val="tx1"/>
              </a:solidFill>
              <a:latin typeface="Arial Narrow" charset="0"/>
            </a:endParaRPr>
          </a:p>
          <a:p>
            <a:pPr lvl="1" eaLnBrk="1" hangingPunct="1">
              <a:defRPr/>
            </a:pPr>
            <a:r>
              <a:rPr lang="en-US" dirty="0">
                <a:solidFill>
                  <a:schemeClr val="tx1"/>
                </a:solidFill>
                <a:latin typeface="Arial Narrow" charset="0"/>
              </a:rPr>
              <a:t>Provide a clock with a second hand to let food handlers know how long items have been in the </a:t>
            </a:r>
            <a:r>
              <a:rPr lang="en-US" dirty="0" smtClean="0">
                <a:solidFill>
                  <a:schemeClr val="tx1"/>
                </a:solidFill>
                <a:latin typeface="Arial Narrow" charset="0"/>
              </a:rPr>
              <a:t>sanitizer</a:t>
            </a:r>
            <a:endParaRPr lang="en-US" dirty="0">
              <a:latin typeface="Arial Narrow" charset="0"/>
              <a:cs typeface="+mn-cs"/>
            </a:endParaRPr>
          </a:p>
          <a:p>
            <a:pPr eaLnBrk="1" hangingPunct="1">
              <a:defRPr/>
            </a:pPr>
            <a:endParaRPr lang="en-US" dirty="0">
              <a:latin typeface="Arial Narrow" charset="0"/>
              <a:cs typeface="+mn-cs"/>
            </a:endParaRPr>
          </a:p>
        </p:txBody>
      </p:sp>
      <p:sp>
        <p:nvSpPr>
          <p:cNvPr id="275459" name="Text Box 4"/>
          <p:cNvSpPr txBox="1">
            <a:spLocks noChangeArrowheads="1"/>
          </p:cNvSpPr>
          <p:nvPr/>
        </p:nvSpPr>
        <p:spPr bwMode="auto">
          <a:xfrm>
            <a:off x="6681788" y="5857875"/>
            <a:ext cx="1841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0"/>
              </a:spcBef>
              <a:spcAft>
                <a:spcPct val="0"/>
              </a:spcAft>
              <a:defRPr/>
            </a:pPr>
            <a:endParaRPr lang="en-US" dirty="0" smtClean="0"/>
          </a:p>
        </p:txBody>
      </p:sp>
      <p:sp>
        <p:nvSpPr>
          <p:cNvPr id="275460" name="Text Box 9"/>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10-19</a:t>
            </a:r>
          </a:p>
        </p:txBody>
      </p:sp>
      <p:sp>
        <p:nvSpPr>
          <p:cNvPr id="275461" name="Rectangle 11"/>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Manual Dishwashing</a:t>
            </a:r>
          </a:p>
        </p:txBody>
      </p:sp>
      <p:pic>
        <p:nvPicPr>
          <p:cNvPr id="7" name="Picture 6" descr="6e_c10_08_3sinks.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4816" y="1243013"/>
            <a:ext cx="2100072" cy="1877568"/>
          </a:xfrm>
          <a:prstGeom prst="rect">
            <a:avLst/>
          </a:prstGeom>
        </p:spPr>
      </p:pic>
    </p:spTree>
    <p:extLst>
      <p:ext uri="{BB962C8B-B14F-4D97-AF65-F5344CB8AC3E}">
        <p14:creationId xmlns:p14="http://schemas.microsoft.com/office/powerpoint/2010/main" val="217514696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3"/>
          <p:cNvSpPr>
            <a:spLocks noGrp="1" noChangeArrowheads="1"/>
          </p:cNvSpPr>
          <p:nvPr>
            <p:ph type="body" idx="1"/>
          </p:nvPr>
        </p:nvSpPr>
        <p:spPr>
          <a:xfrm>
            <a:off x="393192" y="1143000"/>
            <a:ext cx="8307388" cy="457200"/>
          </a:xfrm>
        </p:spPr>
        <p:txBody>
          <a:bodyPr/>
          <a:lstStyle/>
          <a:p>
            <a:pPr eaLnBrk="1" hangingPunct="1">
              <a:defRPr/>
            </a:pPr>
            <a:r>
              <a:rPr lang="en-US" dirty="0">
                <a:latin typeface="Arial Narrow" charset="0"/>
                <a:cs typeface="+mn-cs"/>
              </a:rPr>
              <a:t>Steps for </a:t>
            </a:r>
            <a:r>
              <a:rPr lang="en-US" dirty="0" smtClean="0">
                <a:latin typeface="Arial Narrow" charset="0"/>
                <a:cs typeface="+mn-cs"/>
              </a:rPr>
              <a:t>cleaning </a:t>
            </a:r>
            <a:r>
              <a:rPr lang="en-US" dirty="0">
                <a:latin typeface="Arial Narrow" charset="0"/>
                <a:cs typeface="+mn-cs"/>
              </a:rPr>
              <a:t>and </a:t>
            </a:r>
            <a:r>
              <a:rPr lang="en-US" dirty="0" smtClean="0">
                <a:latin typeface="Arial Narrow" charset="0"/>
                <a:cs typeface="+mn-cs"/>
              </a:rPr>
              <a:t>sanitizing:</a:t>
            </a:r>
            <a:endParaRPr lang="en-US" dirty="0">
              <a:latin typeface="Arial Narrow" charset="0"/>
              <a:cs typeface="+mn-cs"/>
            </a:endParaRPr>
          </a:p>
        </p:txBody>
      </p:sp>
      <p:sp>
        <p:nvSpPr>
          <p:cNvPr id="276483" name="Text Box 4"/>
          <p:cNvSpPr txBox="1">
            <a:spLocks noChangeArrowheads="1"/>
          </p:cNvSpPr>
          <p:nvPr/>
        </p:nvSpPr>
        <p:spPr bwMode="auto">
          <a:xfrm>
            <a:off x="6681788" y="5857875"/>
            <a:ext cx="1841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0"/>
              </a:spcBef>
              <a:spcAft>
                <a:spcPct val="0"/>
              </a:spcAft>
              <a:defRPr/>
            </a:pPr>
            <a:endParaRPr lang="en-US" dirty="0" smtClean="0"/>
          </a:p>
        </p:txBody>
      </p:sp>
      <p:sp>
        <p:nvSpPr>
          <p:cNvPr id="276484" name="Text Box 9"/>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10-20</a:t>
            </a:r>
          </a:p>
        </p:txBody>
      </p:sp>
      <p:sp>
        <p:nvSpPr>
          <p:cNvPr id="276485" name="Rectangle 11"/>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Three-Compartment Sinks</a:t>
            </a:r>
          </a:p>
        </p:txBody>
      </p:sp>
      <p:sp>
        <p:nvSpPr>
          <p:cNvPr id="574469" name="TextBox 13"/>
          <p:cNvSpPr txBox="1">
            <a:spLocks noChangeArrowheads="1"/>
          </p:cNvSpPr>
          <p:nvPr/>
        </p:nvSpPr>
        <p:spPr bwMode="auto">
          <a:xfrm>
            <a:off x="1400175" y="3376288"/>
            <a:ext cx="1968500" cy="828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a:spAutoFit/>
          </a:bodyPr>
          <a:lstStyle>
            <a:lvl1pPr marL="177800" indent="-177800" eaLnBrk="0" hangingPunct="0">
              <a:defRPr sz="3200" b="1">
                <a:solidFill>
                  <a:srgbClr val="FFFFFF"/>
                </a:solidFill>
                <a:latin typeface="Arial" charset="0"/>
                <a:ea typeface="ＭＳ Ｐゴシック" charset="0"/>
                <a:cs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marL="210312" indent="-210312" eaLnBrk="1" fontAlgn="base" hangingPunct="1">
              <a:lnSpc>
                <a:spcPts val="1900"/>
              </a:lnSpc>
              <a:spcBef>
                <a:spcPct val="0"/>
              </a:spcBef>
              <a:spcAft>
                <a:spcPct val="0"/>
              </a:spcAft>
            </a:pPr>
            <a:r>
              <a:rPr lang="en-US" sz="1800" dirty="0">
                <a:solidFill>
                  <a:srgbClr val="00AEEF"/>
                </a:solidFill>
                <a:latin typeface="Arial Narrow"/>
              </a:rPr>
              <a:t>1. Rinse, scrape, or soak items before washing </a:t>
            </a:r>
            <a:r>
              <a:rPr lang="en-US" sz="1800" dirty="0" smtClean="0">
                <a:solidFill>
                  <a:srgbClr val="00AEEF"/>
                </a:solidFill>
                <a:latin typeface="Arial Narrow"/>
              </a:rPr>
              <a:t>them </a:t>
            </a:r>
            <a:endParaRPr lang="en-US" sz="1800" dirty="0">
              <a:solidFill>
                <a:srgbClr val="00AEEF"/>
              </a:solidFill>
              <a:latin typeface="Arial Narrow"/>
            </a:endParaRPr>
          </a:p>
        </p:txBody>
      </p:sp>
      <p:sp>
        <p:nvSpPr>
          <p:cNvPr id="574470" name="TextBox 14"/>
          <p:cNvSpPr txBox="1">
            <a:spLocks noChangeArrowheads="1"/>
          </p:cNvSpPr>
          <p:nvPr/>
        </p:nvSpPr>
        <p:spPr bwMode="auto">
          <a:xfrm>
            <a:off x="3603625" y="3376289"/>
            <a:ext cx="1958975" cy="585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a:spAutoFit/>
          </a:bodyPr>
          <a:lstStyle>
            <a:lvl1pPr marL="177800" indent="-177800" eaLnBrk="0" hangingPunct="0">
              <a:defRPr sz="3200" b="1">
                <a:solidFill>
                  <a:srgbClr val="FFFFFF"/>
                </a:solidFill>
                <a:latin typeface="Arial" charset="0"/>
                <a:ea typeface="ＭＳ Ｐゴシック" charset="0"/>
                <a:cs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marL="210312" indent="-210312" eaLnBrk="1" fontAlgn="base" hangingPunct="1">
              <a:lnSpc>
                <a:spcPts val="1900"/>
              </a:lnSpc>
              <a:spcBef>
                <a:spcPct val="0"/>
              </a:spcBef>
              <a:spcAft>
                <a:spcPct val="0"/>
              </a:spcAft>
            </a:pPr>
            <a:r>
              <a:rPr lang="en-US" sz="1800" dirty="0">
                <a:solidFill>
                  <a:srgbClr val="00AEEF"/>
                </a:solidFill>
                <a:latin typeface="Arial Narrow"/>
              </a:rPr>
              <a:t>2. Wash items in the first </a:t>
            </a:r>
            <a:r>
              <a:rPr lang="en-US" sz="1800" dirty="0" smtClean="0">
                <a:solidFill>
                  <a:srgbClr val="00AEEF"/>
                </a:solidFill>
                <a:latin typeface="Arial Narrow"/>
              </a:rPr>
              <a:t>sink </a:t>
            </a:r>
            <a:endParaRPr lang="en-US" sz="1800" dirty="0">
              <a:solidFill>
                <a:srgbClr val="00AEEF"/>
              </a:solidFill>
              <a:latin typeface="Arial Narrow"/>
            </a:endParaRPr>
          </a:p>
        </p:txBody>
      </p:sp>
      <p:sp>
        <p:nvSpPr>
          <p:cNvPr id="574471" name="TextBox 15"/>
          <p:cNvSpPr txBox="1">
            <a:spLocks noChangeArrowheads="1"/>
          </p:cNvSpPr>
          <p:nvPr/>
        </p:nvSpPr>
        <p:spPr bwMode="auto">
          <a:xfrm>
            <a:off x="5792788" y="3376289"/>
            <a:ext cx="1914525" cy="585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a:spAutoFit/>
          </a:bodyPr>
          <a:lstStyle>
            <a:lvl1pPr marL="177800" indent="-177800" eaLnBrk="0" hangingPunct="0">
              <a:defRPr sz="3200" b="1">
                <a:solidFill>
                  <a:srgbClr val="FFFFFF"/>
                </a:solidFill>
                <a:latin typeface="Arial" charset="0"/>
                <a:ea typeface="ＭＳ Ｐゴシック" charset="0"/>
                <a:cs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marL="210312" indent="-210312" eaLnBrk="1" fontAlgn="base" hangingPunct="1">
              <a:lnSpc>
                <a:spcPts val="1900"/>
              </a:lnSpc>
              <a:spcBef>
                <a:spcPct val="0"/>
              </a:spcBef>
              <a:spcAft>
                <a:spcPct val="0"/>
              </a:spcAft>
            </a:pPr>
            <a:r>
              <a:rPr lang="en-US" sz="1800" dirty="0">
                <a:solidFill>
                  <a:srgbClr val="00AEEF"/>
                </a:solidFill>
                <a:latin typeface="Arial Narrow"/>
              </a:rPr>
              <a:t>3. Rinse items in the second </a:t>
            </a:r>
            <a:r>
              <a:rPr lang="en-US" sz="1800" dirty="0" smtClean="0">
                <a:solidFill>
                  <a:srgbClr val="00AEEF"/>
                </a:solidFill>
                <a:latin typeface="Arial Narrow"/>
              </a:rPr>
              <a:t>sink </a:t>
            </a:r>
            <a:endParaRPr lang="en-US" sz="1800" dirty="0">
              <a:solidFill>
                <a:srgbClr val="00AEEF"/>
              </a:solidFill>
              <a:latin typeface="Arial Narrow"/>
            </a:endParaRPr>
          </a:p>
        </p:txBody>
      </p:sp>
      <p:sp>
        <p:nvSpPr>
          <p:cNvPr id="574472" name="TextBox 16"/>
          <p:cNvSpPr txBox="1">
            <a:spLocks noChangeArrowheads="1"/>
          </p:cNvSpPr>
          <p:nvPr/>
        </p:nvSpPr>
        <p:spPr bwMode="auto">
          <a:xfrm>
            <a:off x="1400175" y="5583669"/>
            <a:ext cx="1968500" cy="585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a:spAutoFit/>
          </a:bodyPr>
          <a:lstStyle>
            <a:lvl1pPr marL="177800" indent="-177800" eaLnBrk="0" hangingPunct="0">
              <a:defRPr sz="3200" b="1">
                <a:solidFill>
                  <a:srgbClr val="FFFFFF"/>
                </a:solidFill>
                <a:latin typeface="Arial" charset="0"/>
                <a:ea typeface="ＭＳ Ｐゴシック" charset="0"/>
                <a:cs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marL="210312" indent="-210312" eaLnBrk="1" fontAlgn="base" hangingPunct="1">
              <a:lnSpc>
                <a:spcPts val="1900"/>
              </a:lnSpc>
              <a:spcBef>
                <a:spcPct val="0"/>
              </a:spcBef>
              <a:spcAft>
                <a:spcPct val="0"/>
              </a:spcAft>
            </a:pPr>
            <a:r>
              <a:rPr lang="en-US" sz="1800" dirty="0">
                <a:solidFill>
                  <a:srgbClr val="00AEEF"/>
                </a:solidFill>
                <a:latin typeface="Arial Narrow"/>
              </a:rPr>
              <a:t>4. Sanitize items in the third </a:t>
            </a:r>
            <a:r>
              <a:rPr lang="en-US" sz="1800" dirty="0" smtClean="0">
                <a:solidFill>
                  <a:srgbClr val="00AEEF"/>
                </a:solidFill>
                <a:latin typeface="Arial Narrow"/>
              </a:rPr>
              <a:t>sink </a:t>
            </a:r>
            <a:endParaRPr lang="en-US" sz="1800" dirty="0">
              <a:solidFill>
                <a:srgbClr val="00AEEF"/>
              </a:solidFill>
              <a:latin typeface="Arial Narrow"/>
            </a:endParaRPr>
          </a:p>
        </p:txBody>
      </p:sp>
      <p:sp>
        <p:nvSpPr>
          <p:cNvPr id="574473" name="TextBox 17"/>
          <p:cNvSpPr txBox="1">
            <a:spLocks noChangeArrowheads="1"/>
          </p:cNvSpPr>
          <p:nvPr/>
        </p:nvSpPr>
        <p:spPr bwMode="auto">
          <a:xfrm>
            <a:off x="3603625" y="5583669"/>
            <a:ext cx="1958975" cy="828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a:spAutoFit/>
          </a:bodyPr>
          <a:lstStyle>
            <a:lvl1pPr marL="177800" indent="-177800" eaLnBrk="0" hangingPunct="0">
              <a:defRPr sz="3200" b="1">
                <a:solidFill>
                  <a:srgbClr val="FFFFFF"/>
                </a:solidFill>
                <a:latin typeface="Arial" charset="0"/>
                <a:ea typeface="ＭＳ Ｐゴシック" charset="0"/>
                <a:cs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marL="210312" indent="-210312" eaLnBrk="1" fontAlgn="base" hangingPunct="1">
              <a:lnSpc>
                <a:spcPts val="1900"/>
              </a:lnSpc>
              <a:spcBef>
                <a:spcPct val="0"/>
              </a:spcBef>
              <a:spcAft>
                <a:spcPct val="0"/>
              </a:spcAft>
            </a:pPr>
            <a:r>
              <a:rPr lang="en-US" sz="1800" dirty="0">
                <a:solidFill>
                  <a:srgbClr val="00AEEF"/>
                </a:solidFill>
                <a:latin typeface="Arial Narrow"/>
              </a:rPr>
              <a:t>5. Air-dry items </a:t>
            </a:r>
            <a:r>
              <a:rPr lang="en-US" sz="1800" dirty="0" smtClean="0">
                <a:solidFill>
                  <a:srgbClr val="00AEEF"/>
                </a:solidFill>
                <a:latin typeface="Arial Narrow"/>
              </a:rPr>
              <a:t/>
            </a:r>
            <a:br>
              <a:rPr lang="en-US" sz="1800" dirty="0" smtClean="0">
                <a:solidFill>
                  <a:srgbClr val="00AEEF"/>
                </a:solidFill>
                <a:latin typeface="Arial Narrow"/>
              </a:rPr>
            </a:br>
            <a:r>
              <a:rPr lang="en-US" sz="1800" dirty="0" smtClean="0">
                <a:solidFill>
                  <a:srgbClr val="00AEEF"/>
                </a:solidFill>
                <a:latin typeface="Arial Narrow"/>
              </a:rPr>
              <a:t>on a </a:t>
            </a:r>
            <a:r>
              <a:rPr lang="en-US" sz="1800" dirty="0">
                <a:solidFill>
                  <a:srgbClr val="00AEEF"/>
                </a:solidFill>
                <a:latin typeface="Arial Narrow"/>
              </a:rPr>
              <a:t>clean and sanitized </a:t>
            </a:r>
            <a:r>
              <a:rPr lang="en-US" sz="1800" dirty="0" smtClean="0">
                <a:solidFill>
                  <a:srgbClr val="00AEEF"/>
                </a:solidFill>
                <a:latin typeface="Arial Narrow"/>
              </a:rPr>
              <a:t>surface </a:t>
            </a:r>
            <a:endParaRPr lang="en-US" sz="1800" dirty="0">
              <a:solidFill>
                <a:srgbClr val="00AEEF"/>
              </a:solidFill>
              <a:latin typeface="Arial Narrow"/>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06161" y="2052638"/>
            <a:ext cx="1953900" cy="1316240"/>
          </a:xfrm>
          <a:prstGeom prst="rect">
            <a:avLst/>
          </a:prstGeom>
        </p:spPr>
      </p:pic>
      <p:pic>
        <p:nvPicPr>
          <p:cNvPr id="17" name="Picture 16" descr="6e_c10_09_prewash_r.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09700" y="2052638"/>
            <a:ext cx="1958975" cy="1316240"/>
          </a:xfrm>
          <a:prstGeom prst="rect">
            <a:avLst/>
          </a:prstGeom>
        </p:spPr>
      </p:pic>
      <p:pic>
        <p:nvPicPr>
          <p:cNvPr id="18" name="Pictur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89055" y="2052638"/>
            <a:ext cx="1945450" cy="1316240"/>
          </a:xfrm>
          <a:prstGeom prst="rect">
            <a:avLst/>
          </a:prstGeom>
        </p:spPr>
      </p:pic>
      <p:pic>
        <p:nvPicPr>
          <p:cNvPr id="19" name="Picture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07043" y="4252913"/>
            <a:ext cx="1952137" cy="1316240"/>
          </a:xfrm>
          <a:prstGeom prst="rect">
            <a:avLst/>
          </a:prstGeom>
        </p:spPr>
      </p:pic>
      <p:pic>
        <p:nvPicPr>
          <p:cNvPr id="20" name="Picture 1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412237" y="4252913"/>
            <a:ext cx="1953900" cy="1316240"/>
          </a:xfrm>
          <a:prstGeom prst="rect">
            <a:avLst/>
          </a:prstGeom>
        </p:spPr>
      </p:pic>
    </p:spTree>
    <p:extLst>
      <p:ext uri="{BB962C8B-B14F-4D97-AF65-F5344CB8AC3E}">
        <p14:creationId xmlns:p14="http://schemas.microsoft.com/office/powerpoint/2010/main" val="40582185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3"/>
          <p:cNvSpPr>
            <a:spLocks noChangeArrowheads="1"/>
          </p:cNvSpPr>
          <p:nvPr/>
        </p:nvSpPr>
        <p:spPr bwMode="auto">
          <a:xfrm>
            <a:off x="393192" y="1143000"/>
            <a:ext cx="5626069" cy="48629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lnSpc>
                <a:spcPct val="90000"/>
              </a:lnSpc>
              <a:spcBef>
                <a:spcPct val="100000"/>
              </a:spcBef>
              <a:spcAft>
                <a:spcPct val="0"/>
              </a:spcAft>
              <a:buClr>
                <a:srgbClr val="009DDC"/>
              </a:buClr>
              <a:buSzPct val="75000"/>
              <a:buFont typeface="Wingdings" pitchFamily="2" charset="2"/>
              <a:buNone/>
              <a:defRPr/>
            </a:pPr>
            <a:r>
              <a:rPr lang="en-US" sz="2400" b="1" dirty="0">
                <a:solidFill>
                  <a:srgbClr val="005CAB"/>
                </a:solidFill>
                <a:latin typeface="Arial Narrow"/>
              </a:rPr>
              <a:t>Floor-mounted equipment must be either:</a:t>
            </a:r>
          </a:p>
          <a:p>
            <a:pPr marL="347472" lvl="1" indent="-347472" fontAlgn="base">
              <a:spcBef>
                <a:spcPts val="900"/>
              </a:spcBef>
              <a:spcAft>
                <a:spcPct val="0"/>
              </a:spcAft>
              <a:buClr>
                <a:srgbClr val="005CAB"/>
              </a:buClr>
              <a:buSzPct val="75000"/>
              <a:buFont typeface="Wingdings" pitchFamily="2" charset="2"/>
              <a:buChar char="l"/>
              <a:defRPr/>
            </a:pPr>
            <a:r>
              <a:rPr lang="en-US" sz="2200" dirty="0">
                <a:solidFill>
                  <a:srgbClr val="231F20"/>
                </a:solidFill>
                <a:latin typeface="Arial Narrow"/>
              </a:rPr>
              <a:t>Mounted on legs at least six inches </a:t>
            </a:r>
            <a:br>
              <a:rPr lang="en-US" sz="2200" dirty="0">
                <a:solidFill>
                  <a:srgbClr val="231F20"/>
                </a:solidFill>
                <a:latin typeface="Arial Narrow"/>
              </a:rPr>
            </a:br>
            <a:r>
              <a:rPr lang="en-US" sz="2200" dirty="0">
                <a:solidFill>
                  <a:srgbClr val="231F20"/>
                </a:solidFill>
                <a:latin typeface="Arial Narrow"/>
              </a:rPr>
              <a:t>(15 centimeters) high </a:t>
            </a:r>
          </a:p>
          <a:p>
            <a:pPr marL="347472" lvl="1" indent="-347472" fontAlgn="base">
              <a:spcBef>
                <a:spcPts val="900"/>
              </a:spcBef>
              <a:spcAft>
                <a:spcPct val="0"/>
              </a:spcAft>
              <a:buClr>
                <a:srgbClr val="005CAB"/>
              </a:buClr>
              <a:buSzPct val="75000"/>
              <a:buFont typeface="Wingdings" pitchFamily="2" charset="2"/>
              <a:buChar char="l"/>
              <a:defRPr/>
            </a:pPr>
            <a:r>
              <a:rPr lang="en-US" sz="2200" dirty="0">
                <a:solidFill>
                  <a:srgbClr val="231F20"/>
                </a:solidFill>
                <a:latin typeface="Arial Narrow"/>
              </a:rPr>
              <a:t>Sealed to a masonry base</a:t>
            </a:r>
          </a:p>
          <a:p>
            <a:pPr marL="571500" lvl="1" indent="-457200" fontAlgn="base">
              <a:lnSpc>
                <a:spcPct val="90000"/>
              </a:lnSpc>
              <a:spcBef>
                <a:spcPct val="50000"/>
              </a:spcBef>
              <a:spcAft>
                <a:spcPct val="0"/>
              </a:spcAft>
              <a:buClr>
                <a:srgbClr val="0093D3"/>
              </a:buClr>
              <a:buSzPct val="75000"/>
              <a:buFont typeface="Wingdings" pitchFamily="2" charset="2"/>
              <a:buChar char="l"/>
              <a:defRPr/>
            </a:pPr>
            <a:endParaRPr lang="en-US" sz="2200" b="1" dirty="0">
              <a:solidFill>
                <a:srgbClr val="231F20"/>
              </a:solidFill>
            </a:endParaRPr>
          </a:p>
        </p:txBody>
      </p:sp>
      <p:sp>
        <p:nvSpPr>
          <p:cNvPr id="232451" name="Text Box 6"/>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9-5</a:t>
            </a:r>
          </a:p>
        </p:txBody>
      </p:sp>
      <p:sp>
        <p:nvSpPr>
          <p:cNvPr id="232452" name="Rectangle 8"/>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Installing and Maintaining Equipment</a:t>
            </a:r>
          </a:p>
        </p:txBody>
      </p:sp>
      <p:pic>
        <p:nvPicPr>
          <p:cNvPr id="2" name="Picture 1" descr="6e_c09_02_ShelfHeight.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1768" y="1243013"/>
            <a:ext cx="2103120" cy="963625"/>
          </a:xfrm>
          <a:prstGeom prst="rect">
            <a:avLst/>
          </a:prstGeom>
        </p:spPr>
      </p:pic>
    </p:spTree>
    <p:extLst>
      <p:ext uri="{BB962C8B-B14F-4D97-AF65-F5344CB8AC3E}">
        <p14:creationId xmlns:p14="http://schemas.microsoft.com/office/powerpoint/2010/main" val="271308182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3"/>
          <p:cNvSpPr>
            <a:spLocks noGrp="1" noChangeArrowheads="1"/>
          </p:cNvSpPr>
          <p:nvPr>
            <p:ph type="body" idx="1"/>
          </p:nvPr>
        </p:nvSpPr>
        <p:spPr>
          <a:xfrm>
            <a:off x="393192" y="1143000"/>
            <a:ext cx="4911725" cy="3575685"/>
          </a:xfrm>
        </p:spPr>
        <p:txBody>
          <a:bodyPr/>
          <a:lstStyle/>
          <a:p>
            <a:pPr marL="0" indent="0" eaLnBrk="1" hangingPunct="1">
              <a:defRPr/>
            </a:pPr>
            <a:r>
              <a:rPr lang="en-US" dirty="0">
                <a:latin typeface="Arial Narrow" charset="0"/>
                <a:cs typeface="+mn-cs"/>
              </a:rPr>
              <a:t>When storing clean and sanitized tableware and equipment:</a:t>
            </a:r>
          </a:p>
          <a:p>
            <a:pPr lvl="1" eaLnBrk="1" hangingPunct="1">
              <a:defRPr/>
            </a:pPr>
            <a:r>
              <a:rPr lang="en-US" dirty="0">
                <a:latin typeface="Arial Narrow" charset="0"/>
              </a:rPr>
              <a:t>Store them at least </a:t>
            </a:r>
            <a:r>
              <a:rPr lang="en-US" dirty="0" smtClean="0">
                <a:latin typeface="Arial Narrow" charset="0"/>
              </a:rPr>
              <a:t>six inches </a:t>
            </a:r>
            <a:r>
              <a:rPr lang="en-US" dirty="0">
                <a:latin typeface="Arial Narrow" charset="0"/>
              </a:rPr>
              <a:t>(15 cm) off the floor</a:t>
            </a:r>
          </a:p>
          <a:p>
            <a:pPr lvl="1" eaLnBrk="1" hangingPunct="1">
              <a:defRPr/>
            </a:pPr>
            <a:r>
              <a:rPr lang="en-US" dirty="0">
                <a:latin typeface="Arial Narrow" charset="0"/>
              </a:rPr>
              <a:t>Clean and sanitize drawers and shelves before items are stored</a:t>
            </a:r>
          </a:p>
          <a:p>
            <a:pPr lvl="1" eaLnBrk="1" hangingPunct="1">
              <a:defRPr/>
            </a:pPr>
            <a:r>
              <a:rPr lang="en-US" dirty="0">
                <a:latin typeface="Arial Narrow" charset="0"/>
              </a:rPr>
              <a:t>Store glasses and cups upside down on a clean and sanitized shelf or rack</a:t>
            </a:r>
          </a:p>
        </p:txBody>
      </p:sp>
      <p:sp>
        <p:nvSpPr>
          <p:cNvPr id="277507" name="Oval 4"/>
          <p:cNvSpPr>
            <a:spLocks noChangeArrowheads="1"/>
          </p:cNvSpPr>
          <p:nvPr/>
        </p:nvSpPr>
        <p:spPr bwMode="auto">
          <a:xfrm>
            <a:off x="5943600" y="1600200"/>
            <a:ext cx="2743200" cy="717550"/>
          </a:xfrm>
          <a:prstGeom prst="ellipse">
            <a:avLst/>
          </a:pr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fontAlgn="base">
              <a:spcBef>
                <a:spcPct val="0"/>
              </a:spcBef>
              <a:spcAft>
                <a:spcPct val="0"/>
              </a:spcAft>
              <a:defRPr/>
            </a:pPr>
            <a:endParaRPr lang="en-US" sz="3200" b="1" dirty="0">
              <a:solidFill>
                <a:srgbClr val="FFFFFF"/>
              </a:solidFill>
            </a:endParaRPr>
          </a:p>
        </p:txBody>
      </p:sp>
      <p:sp>
        <p:nvSpPr>
          <p:cNvPr id="277508" name="Rectangle 5"/>
          <p:cNvSpPr>
            <a:spLocks noChangeArrowheads="1"/>
          </p:cNvSpPr>
          <p:nvPr/>
        </p:nvSpPr>
        <p:spPr bwMode="auto">
          <a:xfrm>
            <a:off x="5997575" y="2806700"/>
            <a:ext cx="649288" cy="7874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fontAlgn="base">
              <a:spcBef>
                <a:spcPct val="0"/>
              </a:spcBef>
              <a:spcAft>
                <a:spcPct val="0"/>
              </a:spcAft>
              <a:defRPr/>
            </a:pPr>
            <a:endParaRPr lang="en-US" sz="3200" b="1" dirty="0">
              <a:solidFill>
                <a:srgbClr val="FFFFFF"/>
              </a:solidFill>
            </a:endParaRPr>
          </a:p>
        </p:txBody>
      </p:sp>
      <p:sp>
        <p:nvSpPr>
          <p:cNvPr id="277510" name="Text Box 8"/>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10-21</a:t>
            </a:r>
          </a:p>
        </p:txBody>
      </p:sp>
      <p:sp>
        <p:nvSpPr>
          <p:cNvPr id="277511" name="Rectangle 10"/>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Storing Tableware and Equipment</a:t>
            </a:r>
          </a:p>
        </p:txBody>
      </p:sp>
      <p:pic>
        <p:nvPicPr>
          <p:cNvPr id="2" name="Picture 1" descr="6e_c10_10_silverware_rc.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4816" y="1243013"/>
            <a:ext cx="2100072" cy="1831848"/>
          </a:xfrm>
          <a:prstGeom prst="rect">
            <a:avLst/>
          </a:prstGeom>
        </p:spPr>
      </p:pic>
    </p:spTree>
    <p:extLst>
      <p:ext uri="{BB962C8B-B14F-4D97-AF65-F5344CB8AC3E}">
        <p14:creationId xmlns:p14="http://schemas.microsoft.com/office/powerpoint/2010/main" val="136848204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Rectangle 3"/>
          <p:cNvSpPr>
            <a:spLocks noGrp="1" noChangeArrowheads="1"/>
          </p:cNvSpPr>
          <p:nvPr>
            <p:ph type="body" idx="1"/>
          </p:nvPr>
        </p:nvSpPr>
        <p:spPr>
          <a:xfrm>
            <a:off x="393192" y="1143001"/>
            <a:ext cx="4911725" cy="3500120"/>
          </a:xfrm>
        </p:spPr>
        <p:txBody>
          <a:bodyPr/>
          <a:lstStyle/>
          <a:p>
            <a:pPr marL="0" indent="0" eaLnBrk="1" hangingPunct="1">
              <a:defRPr/>
            </a:pPr>
            <a:r>
              <a:rPr lang="en-US" dirty="0">
                <a:latin typeface="Arial Narrow" charset="0"/>
                <a:cs typeface="+mn-cs"/>
              </a:rPr>
              <a:t>When storing clean and sanitized tableware and equipment: </a:t>
            </a:r>
            <a:endParaRPr lang="en-US" sz="1800" dirty="0">
              <a:latin typeface="Arial Narrow" charset="0"/>
              <a:cs typeface="+mn-cs"/>
            </a:endParaRPr>
          </a:p>
          <a:p>
            <a:pPr lvl="1" eaLnBrk="1" hangingPunct="1">
              <a:defRPr/>
            </a:pPr>
            <a:r>
              <a:rPr lang="en-US" dirty="0">
                <a:latin typeface="Arial Narrow" charset="0"/>
              </a:rPr>
              <a:t>Store flatware and utensils with handles up</a:t>
            </a:r>
          </a:p>
          <a:p>
            <a:pPr lvl="1" eaLnBrk="1" hangingPunct="1">
              <a:defRPr/>
            </a:pPr>
            <a:r>
              <a:rPr lang="en-US" dirty="0">
                <a:latin typeface="Arial Narrow" charset="0"/>
              </a:rPr>
              <a:t>Cover the food-contact surfaces of stationary equipment until ready for use</a:t>
            </a:r>
          </a:p>
          <a:p>
            <a:pPr lvl="1" eaLnBrk="1" hangingPunct="1">
              <a:defRPr/>
            </a:pPr>
            <a:r>
              <a:rPr lang="en-US" dirty="0">
                <a:latin typeface="Arial Narrow" charset="0"/>
              </a:rPr>
              <a:t>Clean and sanitize trays and carts used to carry clean tableware and utensils </a:t>
            </a:r>
          </a:p>
        </p:txBody>
      </p:sp>
      <p:sp>
        <p:nvSpPr>
          <p:cNvPr id="278531" name="Oval 4"/>
          <p:cNvSpPr>
            <a:spLocks noChangeArrowheads="1"/>
          </p:cNvSpPr>
          <p:nvPr/>
        </p:nvSpPr>
        <p:spPr bwMode="auto">
          <a:xfrm>
            <a:off x="5943600" y="1600200"/>
            <a:ext cx="2743200" cy="717550"/>
          </a:xfrm>
          <a:prstGeom prst="ellipse">
            <a:avLst/>
          </a:pr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fontAlgn="base">
              <a:spcBef>
                <a:spcPct val="0"/>
              </a:spcBef>
              <a:spcAft>
                <a:spcPct val="0"/>
              </a:spcAft>
              <a:defRPr/>
            </a:pPr>
            <a:endParaRPr lang="en-US" sz="3200" b="1" dirty="0">
              <a:solidFill>
                <a:srgbClr val="FFFFFF"/>
              </a:solidFill>
            </a:endParaRPr>
          </a:p>
        </p:txBody>
      </p:sp>
      <p:sp>
        <p:nvSpPr>
          <p:cNvPr id="278532" name="Rectangle 5"/>
          <p:cNvSpPr>
            <a:spLocks noChangeArrowheads="1"/>
          </p:cNvSpPr>
          <p:nvPr/>
        </p:nvSpPr>
        <p:spPr bwMode="auto">
          <a:xfrm>
            <a:off x="5997575" y="2806700"/>
            <a:ext cx="649288" cy="7874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fontAlgn="base">
              <a:spcBef>
                <a:spcPct val="0"/>
              </a:spcBef>
              <a:spcAft>
                <a:spcPct val="0"/>
              </a:spcAft>
              <a:defRPr/>
            </a:pPr>
            <a:endParaRPr lang="en-US" sz="3200" b="1" dirty="0">
              <a:solidFill>
                <a:srgbClr val="FFFFFF"/>
              </a:solidFill>
            </a:endParaRPr>
          </a:p>
        </p:txBody>
      </p:sp>
      <p:sp>
        <p:nvSpPr>
          <p:cNvPr id="278534" name="Text Box 7"/>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10-22</a:t>
            </a:r>
          </a:p>
        </p:txBody>
      </p:sp>
      <p:sp>
        <p:nvSpPr>
          <p:cNvPr id="278535" name="Rectangle 9"/>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Storing Tableware and Equipment</a:t>
            </a:r>
          </a:p>
        </p:txBody>
      </p:sp>
      <p:pic>
        <p:nvPicPr>
          <p:cNvPr id="8" name="Picture 7" descr="6e_c10_10_silverware_rc.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4816" y="1243013"/>
            <a:ext cx="2100072" cy="1831848"/>
          </a:xfrm>
          <a:prstGeom prst="rect">
            <a:avLst/>
          </a:prstGeom>
        </p:spPr>
      </p:pic>
    </p:spTree>
    <p:extLst>
      <p:ext uri="{BB962C8B-B14F-4D97-AF65-F5344CB8AC3E}">
        <p14:creationId xmlns:p14="http://schemas.microsoft.com/office/powerpoint/2010/main" val="300228466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Rectangle 3"/>
          <p:cNvSpPr>
            <a:spLocks noGrp="1" noChangeArrowheads="1"/>
          </p:cNvSpPr>
          <p:nvPr>
            <p:ph type="body" idx="1"/>
          </p:nvPr>
        </p:nvSpPr>
        <p:spPr>
          <a:xfrm>
            <a:off x="393192" y="1143001"/>
            <a:ext cx="4911725" cy="2900680"/>
          </a:xfrm>
        </p:spPr>
        <p:txBody>
          <a:bodyPr/>
          <a:lstStyle/>
          <a:p>
            <a:pPr marL="0" indent="0" eaLnBrk="1" hangingPunct="1">
              <a:defRPr/>
            </a:pPr>
            <a:r>
              <a:rPr lang="en-US" dirty="0">
                <a:latin typeface="Arial Narrow" charset="0"/>
                <a:cs typeface="+mn-cs"/>
              </a:rPr>
              <a:t>When cleaning the premises:</a:t>
            </a:r>
          </a:p>
          <a:p>
            <a:pPr lvl="1" eaLnBrk="1" hangingPunct="1">
              <a:defRPr/>
            </a:pPr>
            <a:r>
              <a:rPr lang="en-US" dirty="0">
                <a:latin typeface="Arial Narrow" charset="0"/>
              </a:rPr>
              <a:t>Clean nonfood-contact surfaces regularly</a:t>
            </a:r>
          </a:p>
          <a:p>
            <a:pPr lvl="2" eaLnBrk="1" hangingPunct="1">
              <a:defRPr/>
            </a:pPr>
            <a:r>
              <a:rPr lang="en-US" dirty="0">
                <a:latin typeface="Arial Narrow" charset="0"/>
              </a:rPr>
              <a:t>Includes floors, ceilings, walls, equipment exteriors, etc.</a:t>
            </a:r>
          </a:p>
          <a:p>
            <a:pPr lvl="2" eaLnBrk="1" hangingPunct="1">
              <a:defRPr/>
            </a:pPr>
            <a:r>
              <a:rPr lang="en-US" dirty="0">
                <a:latin typeface="Arial Narrow" charset="0"/>
              </a:rPr>
              <a:t>Prevents dust, dirt, food residue and other debris from building </a:t>
            </a:r>
            <a:r>
              <a:rPr lang="en-US" dirty="0" smtClean="0">
                <a:latin typeface="Arial Narrow" charset="0"/>
              </a:rPr>
              <a:t>up</a:t>
            </a:r>
            <a:endParaRPr lang="en-US" dirty="0">
              <a:latin typeface="Arial Narrow" charset="0"/>
            </a:endParaRPr>
          </a:p>
        </p:txBody>
      </p:sp>
      <p:sp>
        <p:nvSpPr>
          <p:cNvPr id="279555" name="Text Box 11"/>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10-23</a:t>
            </a:r>
          </a:p>
        </p:txBody>
      </p:sp>
      <p:sp>
        <p:nvSpPr>
          <p:cNvPr id="279556" name="Rectangle 13"/>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Cleaning and Sanitizing in the Operation</a:t>
            </a:r>
          </a:p>
        </p:txBody>
      </p:sp>
      <p:pic>
        <p:nvPicPr>
          <p:cNvPr id="2" name="Picture 1" descr="6e_c10_12_WallWash.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4816" y="1231456"/>
            <a:ext cx="2100072" cy="1399032"/>
          </a:xfrm>
          <a:prstGeom prst="rect">
            <a:avLst/>
          </a:prstGeom>
        </p:spPr>
      </p:pic>
    </p:spTree>
    <p:extLst>
      <p:ext uri="{BB962C8B-B14F-4D97-AF65-F5344CB8AC3E}">
        <p14:creationId xmlns:p14="http://schemas.microsoft.com/office/powerpoint/2010/main" val="91958186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Rectangle 3"/>
          <p:cNvSpPr>
            <a:spLocks noGrp="1" noChangeArrowheads="1"/>
          </p:cNvSpPr>
          <p:nvPr>
            <p:ph type="body" idx="1"/>
          </p:nvPr>
        </p:nvSpPr>
        <p:spPr>
          <a:xfrm>
            <a:off x="393192" y="1143000"/>
            <a:ext cx="6261031" cy="4169205"/>
          </a:xfrm>
        </p:spPr>
        <p:txBody>
          <a:bodyPr/>
          <a:lstStyle/>
          <a:p>
            <a:pPr marL="0" indent="0" eaLnBrk="1" hangingPunct="1">
              <a:defRPr/>
            </a:pPr>
            <a:r>
              <a:rPr lang="en-US" dirty="0">
                <a:latin typeface="Arial Narrow" charset="0"/>
                <a:cs typeface="+mn-cs"/>
              </a:rPr>
              <a:t>Cleaning up after people who get sick:</a:t>
            </a:r>
          </a:p>
          <a:p>
            <a:pPr lvl="1" eaLnBrk="1" hangingPunct="1">
              <a:defRPr/>
            </a:pPr>
            <a:r>
              <a:rPr lang="en-US" dirty="0">
                <a:latin typeface="Arial Narrow" charset="0"/>
              </a:rPr>
              <a:t>Diarrhea and vomit in the </a:t>
            </a:r>
            <a:r>
              <a:rPr lang="en-US" dirty="0" smtClean="0">
                <a:latin typeface="Arial Narrow" charset="0"/>
              </a:rPr>
              <a:t>operation </a:t>
            </a:r>
            <a:r>
              <a:rPr lang="en-US" dirty="0">
                <a:latin typeface="Arial Narrow" charset="0"/>
              </a:rPr>
              <a:t>must be cleaned up </a:t>
            </a:r>
            <a:r>
              <a:rPr lang="en-US" dirty="0" smtClean="0">
                <a:latin typeface="Arial Narrow" charset="0"/>
              </a:rPr>
              <a:t>correctly</a:t>
            </a:r>
            <a:endParaRPr lang="en-US" dirty="0">
              <a:latin typeface="Arial Narrow" charset="0"/>
            </a:endParaRPr>
          </a:p>
          <a:p>
            <a:pPr lvl="2" eaLnBrk="1" hangingPunct="1">
              <a:defRPr/>
            </a:pPr>
            <a:r>
              <a:rPr lang="en-US" dirty="0">
                <a:latin typeface="Arial Narrow" charset="0"/>
              </a:rPr>
              <a:t>It can carry Norovirus, which is highly </a:t>
            </a:r>
            <a:r>
              <a:rPr lang="en-US" dirty="0" smtClean="0">
                <a:latin typeface="Arial Narrow" charset="0"/>
              </a:rPr>
              <a:t>contagious </a:t>
            </a:r>
            <a:endParaRPr lang="en-US" dirty="0">
              <a:latin typeface="Arial Narrow" charset="0"/>
            </a:endParaRPr>
          </a:p>
          <a:p>
            <a:pPr lvl="1" eaLnBrk="1" hangingPunct="1">
              <a:defRPr/>
            </a:pPr>
            <a:r>
              <a:rPr lang="en-US" dirty="0">
                <a:latin typeface="Arial Narrow" charset="0"/>
              </a:rPr>
              <a:t>Correct cleanup can prevent food from becoming contaminated and keep others from getting sick</a:t>
            </a:r>
          </a:p>
        </p:txBody>
      </p:sp>
      <p:sp>
        <p:nvSpPr>
          <p:cNvPr id="280579" name="Text Box 11"/>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10-24</a:t>
            </a:r>
          </a:p>
        </p:txBody>
      </p:sp>
      <p:sp>
        <p:nvSpPr>
          <p:cNvPr id="280580" name="Rectangle 13"/>
          <p:cNvSpPr>
            <a:spLocks noGrp="1" noChangeArrowheads="1"/>
          </p:cNvSpPr>
          <p:nvPr>
            <p:ph type="title"/>
          </p:nvPr>
        </p:nvSpPr>
        <p:spPr>
          <a:xfrm>
            <a:off x="393192" y="158750"/>
            <a:ext cx="8240713" cy="519112"/>
          </a:xfrm>
        </p:spPr>
        <p:txBody>
          <a:bodyPr/>
          <a:lstStyle/>
          <a:p>
            <a:pPr eaLnBrk="1" hangingPunct="1">
              <a:defRPr/>
            </a:pPr>
            <a:r>
              <a:rPr lang="en-US" dirty="0">
                <a:latin typeface="Arial Narrow" charset="0"/>
                <a:cs typeface="+mj-cs"/>
              </a:rPr>
              <a:t>Cleaning and Sanitizing in the Operation</a:t>
            </a:r>
          </a:p>
        </p:txBody>
      </p:sp>
    </p:spTree>
    <p:extLst>
      <p:ext uri="{BB962C8B-B14F-4D97-AF65-F5344CB8AC3E}">
        <p14:creationId xmlns:p14="http://schemas.microsoft.com/office/powerpoint/2010/main" val="210204119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3"/>
          <p:cNvSpPr>
            <a:spLocks noGrp="1" noChangeArrowheads="1"/>
          </p:cNvSpPr>
          <p:nvPr>
            <p:ph type="body" idx="1"/>
          </p:nvPr>
        </p:nvSpPr>
        <p:spPr>
          <a:xfrm>
            <a:off x="393192" y="1143000"/>
            <a:ext cx="7140930" cy="4990257"/>
          </a:xfrm>
        </p:spPr>
        <p:txBody>
          <a:bodyPr/>
          <a:lstStyle/>
          <a:p>
            <a:pPr marL="0" indent="0" eaLnBrk="1" hangingPunct="1">
              <a:defRPr/>
            </a:pPr>
            <a:r>
              <a:rPr lang="en-US" dirty="0">
                <a:latin typeface="Arial Narrow" charset="0"/>
                <a:cs typeface="+mn-cs"/>
              </a:rPr>
              <a:t>Consider the following when developing a plan for cleaning up vomit and diarrhea:</a:t>
            </a:r>
            <a:endParaRPr lang="en-US" i="1" dirty="0">
              <a:latin typeface="Arial Narrow" charset="0"/>
              <a:cs typeface="+mn-cs"/>
            </a:endParaRPr>
          </a:p>
          <a:p>
            <a:pPr lvl="1" eaLnBrk="1" hangingPunct="1">
              <a:defRPr/>
            </a:pPr>
            <a:r>
              <a:rPr lang="en-US" dirty="0">
                <a:latin typeface="Arial Narrow" charset="0"/>
              </a:rPr>
              <a:t>How you will contain liquid and airborne substances, and remove them from the operation</a:t>
            </a:r>
          </a:p>
          <a:p>
            <a:pPr lvl="1" eaLnBrk="1" hangingPunct="1">
              <a:defRPr/>
            </a:pPr>
            <a:r>
              <a:rPr lang="en-US" dirty="0">
                <a:latin typeface="Arial Narrow" charset="0"/>
              </a:rPr>
              <a:t>How you will clean, sanitize, and disinfect surfaces</a:t>
            </a:r>
          </a:p>
          <a:p>
            <a:pPr lvl="1" eaLnBrk="1" hangingPunct="1">
              <a:defRPr/>
            </a:pPr>
            <a:r>
              <a:rPr lang="en-US" dirty="0">
                <a:latin typeface="Arial Narrow" charset="0"/>
              </a:rPr>
              <a:t>When to throw away food that may have been contaminated</a:t>
            </a:r>
          </a:p>
          <a:p>
            <a:pPr lvl="1" eaLnBrk="1" hangingPunct="1">
              <a:defRPr/>
            </a:pPr>
            <a:r>
              <a:rPr lang="en-US" dirty="0">
                <a:latin typeface="Arial Narrow" charset="0"/>
              </a:rPr>
              <a:t>What equipment is needed to clean up these substances, and how it will be cleaned and disinfected after use</a:t>
            </a:r>
          </a:p>
          <a:p>
            <a:pPr lvl="1" eaLnBrk="1" hangingPunct="1">
              <a:defRPr/>
            </a:pPr>
            <a:r>
              <a:rPr lang="en-US" dirty="0">
                <a:latin typeface="Arial Narrow" charset="0"/>
              </a:rPr>
              <a:t>When a food handler must wear personal protective equipment</a:t>
            </a:r>
          </a:p>
        </p:txBody>
      </p:sp>
      <p:sp>
        <p:nvSpPr>
          <p:cNvPr id="281603" name="Text Box 11"/>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10-25</a:t>
            </a:r>
          </a:p>
        </p:txBody>
      </p:sp>
      <p:sp>
        <p:nvSpPr>
          <p:cNvPr id="281604" name="Rectangle 13"/>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Cleaning and Sanitizing in the Operation</a:t>
            </a:r>
          </a:p>
        </p:txBody>
      </p:sp>
    </p:spTree>
    <p:extLst>
      <p:ext uri="{BB962C8B-B14F-4D97-AF65-F5344CB8AC3E}">
        <p14:creationId xmlns:p14="http://schemas.microsoft.com/office/powerpoint/2010/main" val="26176762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3"/>
          <p:cNvSpPr>
            <a:spLocks noGrp="1" noChangeArrowheads="1"/>
          </p:cNvSpPr>
          <p:nvPr>
            <p:ph type="body" idx="1"/>
          </p:nvPr>
        </p:nvSpPr>
        <p:spPr>
          <a:xfrm>
            <a:off x="393192" y="1143000"/>
            <a:ext cx="7172416" cy="4874798"/>
          </a:xfrm>
        </p:spPr>
        <p:txBody>
          <a:bodyPr/>
          <a:lstStyle/>
          <a:p>
            <a:pPr marL="0" indent="0" eaLnBrk="1" hangingPunct="1">
              <a:defRPr/>
            </a:pPr>
            <a:r>
              <a:rPr lang="en-US" dirty="0">
                <a:latin typeface="Arial Narrow" charset="0"/>
                <a:cs typeface="+mn-cs"/>
              </a:rPr>
              <a:t>Develop a plan for cleaning up vomit and diarrhea: </a:t>
            </a:r>
            <a:endParaRPr lang="en-US" sz="1800" i="1" dirty="0">
              <a:latin typeface="Arial Narrow" charset="0"/>
              <a:cs typeface="+mn-cs"/>
            </a:endParaRPr>
          </a:p>
          <a:p>
            <a:pPr lvl="1" eaLnBrk="1" hangingPunct="1">
              <a:defRPr/>
            </a:pPr>
            <a:r>
              <a:rPr lang="en-US" dirty="0">
                <a:latin typeface="Arial Narrow" charset="0"/>
              </a:rPr>
              <a:t>How staff will be notified of the correct procedures for containing, cleaning, and disinfecting these substances</a:t>
            </a:r>
          </a:p>
          <a:p>
            <a:pPr lvl="1" eaLnBrk="1" hangingPunct="1">
              <a:defRPr/>
            </a:pPr>
            <a:r>
              <a:rPr lang="en-US" dirty="0">
                <a:latin typeface="Arial Narrow" charset="0"/>
              </a:rPr>
              <a:t>How to segregate contaminated areas from other areas</a:t>
            </a:r>
          </a:p>
          <a:p>
            <a:pPr lvl="1" eaLnBrk="1" hangingPunct="1">
              <a:defRPr/>
            </a:pPr>
            <a:r>
              <a:rPr lang="en-US" dirty="0">
                <a:latin typeface="Arial Narrow" charset="0"/>
              </a:rPr>
              <a:t>When staff must be restricted from working with or around food or excluded from working in the operation</a:t>
            </a:r>
          </a:p>
          <a:p>
            <a:pPr lvl="1" eaLnBrk="1" hangingPunct="1">
              <a:defRPr/>
            </a:pPr>
            <a:r>
              <a:rPr lang="en-US" dirty="0">
                <a:latin typeface="Arial Narrow" charset="0"/>
              </a:rPr>
              <a:t>How sick customers will be quickly removed from the operation</a:t>
            </a:r>
          </a:p>
          <a:p>
            <a:pPr lvl="1" eaLnBrk="1" hangingPunct="1">
              <a:defRPr/>
            </a:pPr>
            <a:r>
              <a:rPr lang="en-US" dirty="0">
                <a:latin typeface="Arial Narrow" charset="0"/>
              </a:rPr>
              <a:t>How the cleaning plan will be implemented</a:t>
            </a:r>
          </a:p>
        </p:txBody>
      </p:sp>
      <p:sp>
        <p:nvSpPr>
          <p:cNvPr id="282627" name="Text Box 11"/>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10-26</a:t>
            </a:r>
          </a:p>
        </p:txBody>
      </p:sp>
      <p:sp>
        <p:nvSpPr>
          <p:cNvPr id="282628" name="Rectangle 13"/>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Cleaning and Sanitizing in the Operation</a:t>
            </a:r>
          </a:p>
        </p:txBody>
      </p:sp>
    </p:spTree>
    <p:extLst>
      <p:ext uri="{BB962C8B-B14F-4D97-AF65-F5344CB8AC3E}">
        <p14:creationId xmlns:p14="http://schemas.microsoft.com/office/powerpoint/2010/main" val="343557245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3"/>
          <p:cNvSpPr>
            <a:spLocks noGrp="1" noChangeArrowheads="1"/>
          </p:cNvSpPr>
          <p:nvPr>
            <p:ph type="body" idx="1"/>
          </p:nvPr>
        </p:nvSpPr>
        <p:spPr>
          <a:xfrm>
            <a:off x="393192" y="1143000"/>
            <a:ext cx="5408613" cy="4979761"/>
          </a:xfrm>
        </p:spPr>
        <p:txBody>
          <a:bodyPr/>
          <a:lstStyle/>
          <a:p>
            <a:pPr marL="0" indent="0" eaLnBrk="1" hangingPunct="1">
              <a:defRPr/>
            </a:pPr>
            <a:r>
              <a:rPr lang="en-US" dirty="0">
                <a:latin typeface="Arial Narrow" charset="0"/>
                <a:cs typeface="+mn-cs"/>
              </a:rPr>
              <a:t>Storing </a:t>
            </a:r>
            <a:r>
              <a:rPr lang="en-US" dirty="0" smtClean="0">
                <a:latin typeface="Arial Narrow" charset="0"/>
                <a:cs typeface="+mn-cs"/>
              </a:rPr>
              <a:t>cleaning tools </a:t>
            </a:r>
            <a:r>
              <a:rPr lang="en-US" dirty="0">
                <a:latin typeface="Arial Narrow" charset="0"/>
                <a:cs typeface="+mn-cs"/>
              </a:rPr>
              <a:t>and </a:t>
            </a:r>
            <a:r>
              <a:rPr lang="en-US" dirty="0" smtClean="0">
                <a:latin typeface="Arial Narrow" charset="0"/>
                <a:cs typeface="+mn-cs"/>
              </a:rPr>
              <a:t>chemicals:</a:t>
            </a:r>
            <a:endParaRPr lang="en-US" dirty="0">
              <a:latin typeface="Arial Narrow" charset="0"/>
              <a:cs typeface="+mn-cs"/>
            </a:endParaRPr>
          </a:p>
          <a:p>
            <a:pPr lvl="1" eaLnBrk="1" hangingPunct="1">
              <a:defRPr/>
            </a:pPr>
            <a:r>
              <a:rPr lang="en-US" dirty="0">
                <a:latin typeface="Arial Narrow" charset="0"/>
              </a:rPr>
              <a:t>Place in a separate area away from food and prep areas</a:t>
            </a:r>
          </a:p>
          <a:p>
            <a:pPr marL="0" indent="0" eaLnBrk="1" hangingPunct="1">
              <a:defRPr/>
            </a:pPr>
            <a:r>
              <a:rPr lang="en-US" dirty="0">
                <a:latin typeface="Arial Narrow" charset="0"/>
                <a:cs typeface="+mn-cs"/>
              </a:rPr>
              <a:t>The storage area should have:</a:t>
            </a:r>
          </a:p>
          <a:p>
            <a:pPr lvl="1" eaLnBrk="1" hangingPunct="1">
              <a:defRPr/>
            </a:pPr>
            <a:r>
              <a:rPr lang="en-US" dirty="0">
                <a:latin typeface="Arial Narrow" charset="0"/>
              </a:rPr>
              <a:t>Good lighting so chemicals can be easily seen</a:t>
            </a:r>
          </a:p>
          <a:p>
            <a:pPr lvl="1" eaLnBrk="1" hangingPunct="1">
              <a:defRPr/>
            </a:pPr>
            <a:r>
              <a:rPr lang="en-US" dirty="0">
                <a:latin typeface="Arial Narrow" charset="0"/>
              </a:rPr>
              <a:t>Utility sink for filling buckets and washing cleaning tools </a:t>
            </a:r>
          </a:p>
          <a:p>
            <a:pPr lvl="1" eaLnBrk="1" hangingPunct="1">
              <a:defRPr/>
            </a:pPr>
            <a:r>
              <a:rPr lang="en-US" dirty="0">
                <a:latin typeface="Arial Narrow" charset="0"/>
              </a:rPr>
              <a:t>Floor drain for dumping dirty water</a:t>
            </a:r>
          </a:p>
          <a:p>
            <a:pPr lvl="1" eaLnBrk="1" hangingPunct="1">
              <a:defRPr/>
            </a:pPr>
            <a:r>
              <a:rPr lang="en-US" dirty="0">
                <a:latin typeface="Arial Narrow" charset="0"/>
              </a:rPr>
              <a:t>Hooks for hanging cleaning tools</a:t>
            </a:r>
          </a:p>
        </p:txBody>
      </p:sp>
      <p:sp>
        <p:nvSpPr>
          <p:cNvPr id="283651" name="Rectangle 4"/>
          <p:cNvSpPr>
            <a:spLocks noChangeArrowheads="1"/>
          </p:cNvSpPr>
          <p:nvPr/>
        </p:nvSpPr>
        <p:spPr bwMode="auto">
          <a:xfrm>
            <a:off x="7027863" y="1698625"/>
            <a:ext cx="1414462" cy="184467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fontAlgn="base">
              <a:spcBef>
                <a:spcPct val="0"/>
              </a:spcBef>
              <a:spcAft>
                <a:spcPct val="0"/>
              </a:spcAft>
              <a:defRPr/>
            </a:pPr>
            <a:endParaRPr lang="en-US" sz="3200" b="1" dirty="0">
              <a:solidFill>
                <a:srgbClr val="FFFFFF"/>
              </a:solidFill>
            </a:endParaRPr>
          </a:p>
        </p:txBody>
      </p:sp>
      <p:sp>
        <p:nvSpPr>
          <p:cNvPr id="283653" name="Text Box 7"/>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10-27</a:t>
            </a:r>
          </a:p>
        </p:txBody>
      </p:sp>
      <p:sp>
        <p:nvSpPr>
          <p:cNvPr id="283654" name="Rectangle 9"/>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Cleaning and Sanitizing in the Operation</a:t>
            </a:r>
          </a:p>
        </p:txBody>
      </p:sp>
      <p:pic>
        <p:nvPicPr>
          <p:cNvPr id="2" name="Picture 1" descr="6e_c10_13_MopSink.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4816" y="1243013"/>
            <a:ext cx="2100072" cy="1792224"/>
          </a:xfrm>
          <a:prstGeom prst="rect">
            <a:avLst/>
          </a:prstGeom>
        </p:spPr>
      </p:pic>
    </p:spTree>
    <p:extLst>
      <p:ext uri="{BB962C8B-B14F-4D97-AF65-F5344CB8AC3E}">
        <p14:creationId xmlns:p14="http://schemas.microsoft.com/office/powerpoint/2010/main" val="350748239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Rectangle 3"/>
          <p:cNvSpPr>
            <a:spLocks noGrp="1" noChangeArrowheads="1"/>
          </p:cNvSpPr>
          <p:nvPr>
            <p:ph type="body" idx="1"/>
          </p:nvPr>
        </p:nvSpPr>
        <p:spPr>
          <a:xfrm>
            <a:off x="393192" y="1143000"/>
            <a:ext cx="5051425" cy="4229100"/>
          </a:xfrm>
        </p:spPr>
        <p:txBody>
          <a:bodyPr/>
          <a:lstStyle/>
          <a:p>
            <a:pPr marL="0" indent="0" eaLnBrk="1" hangingPunct="1">
              <a:defRPr/>
            </a:pPr>
            <a:r>
              <a:rPr lang="en-US" dirty="0" smtClean="0">
                <a:solidFill>
                  <a:srgbClr val="D22002"/>
                </a:solidFill>
                <a:latin typeface="Arial Narrow" charset="0"/>
                <a:cs typeface="+mn-cs"/>
              </a:rPr>
              <a:t>NEVER:</a:t>
            </a:r>
            <a:endParaRPr lang="en-US" dirty="0">
              <a:solidFill>
                <a:srgbClr val="D22002"/>
              </a:solidFill>
              <a:latin typeface="Arial Narrow" charset="0"/>
              <a:cs typeface="+mn-cs"/>
            </a:endParaRPr>
          </a:p>
          <a:p>
            <a:pPr lvl="1" eaLnBrk="1" hangingPunct="1">
              <a:defRPr/>
            </a:pPr>
            <a:r>
              <a:rPr lang="en-US" dirty="0">
                <a:latin typeface="Arial Narrow" charset="0"/>
              </a:rPr>
              <a:t>Dump mop water or other liquid waste into toilets or urinals</a:t>
            </a:r>
          </a:p>
          <a:p>
            <a:pPr lvl="1" eaLnBrk="1" hangingPunct="1">
              <a:defRPr/>
            </a:pPr>
            <a:r>
              <a:rPr lang="en-US" dirty="0">
                <a:latin typeface="Arial Narrow" charset="0"/>
              </a:rPr>
              <a:t>Clean tools in sinks used </a:t>
            </a:r>
            <a:r>
              <a:rPr lang="en-US" dirty="0" smtClean="0">
                <a:latin typeface="Arial Narrow" charset="0"/>
              </a:rPr>
              <a:t>for</a:t>
            </a:r>
            <a:endParaRPr lang="en-US" dirty="0">
              <a:latin typeface="Arial Narrow" charset="0"/>
            </a:endParaRPr>
          </a:p>
          <a:p>
            <a:pPr lvl="2" eaLnBrk="1" hangingPunct="1">
              <a:defRPr/>
            </a:pPr>
            <a:r>
              <a:rPr lang="en-US" dirty="0">
                <a:latin typeface="Arial Narrow" charset="0"/>
              </a:rPr>
              <a:t> Handwashing</a:t>
            </a:r>
          </a:p>
          <a:p>
            <a:pPr lvl="2" eaLnBrk="1" hangingPunct="1">
              <a:defRPr/>
            </a:pPr>
            <a:r>
              <a:rPr lang="en-US" dirty="0">
                <a:latin typeface="Arial Narrow" charset="0"/>
              </a:rPr>
              <a:t> Food prep</a:t>
            </a:r>
          </a:p>
          <a:p>
            <a:pPr lvl="2" eaLnBrk="1" hangingPunct="1">
              <a:defRPr/>
            </a:pPr>
            <a:r>
              <a:rPr lang="en-US" dirty="0">
                <a:latin typeface="Arial Narrow" charset="0"/>
              </a:rPr>
              <a:t> Dishwashing</a:t>
            </a:r>
          </a:p>
          <a:p>
            <a:pPr marL="1028700" lvl="2" indent="-342900" eaLnBrk="1" hangingPunct="1">
              <a:buFont typeface="Wingdings" charset="0"/>
              <a:buNone/>
              <a:defRPr/>
            </a:pPr>
            <a:endParaRPr lang="en-US" dirty="0">
              <a:latin typeface="Arial Narrow" charset="0"/>
            </a:endParaRPr>
          </a:p>
        </p:txBody>
      </p:sp>
      <p:pic>
        <p:nvPicPr>
          <p:cNvPr id="590850" name="Picture 4" descr="nra201_resiz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21768" y="1243013"/>
            <a:ext cx="2103120" cy="1987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4676" name="Text Box 6"/>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10-28</a:t>
            </a:r>
          </a:p>
        </p:txBody>
      </p:sp>
      <p:sp>
        <p:nvSpPr>
          <p:cNvPr id="284677" name="Rectangle 8"/>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Cleaning and Sanitizing in the Operation</a:t>
            </a:r>
            <a:endParaRPr lang="en-US" i="1" dirty="0">
              <a:latin typeface="Arial Narrow" charset="0"/>
              <a:cs typeface="+mj-cs"/>
            </a:endParaRPr>
          </a:p>
        </p:txBody>
      </p:sp>
    </p:spTree>
    <p:extLst>
      <p:ext uri="{BB962C8B-B14F-4D97-AF65-F5344CB8AC3E}">
        <p14:creationId xmlns:p14="http://schemas.microsoft.com/office/powerpoint/2010/main" val="209066012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Rectangle 3"/>
          <p:cNvSpPr>
            <a:spLocks noGrp="1" noChangeArrowheads="1"/>
          </p:cNvSpPr>
          <p:nvPr>
            <p:ph type="body" idx="1"/>
          </p:nvPr>
        </p:nvSpPr>
        <p:spPr>
          <a:xfrm>
            <a:off x="393192" y="1143000"/>
            <a:ext cx="5545650" cy="4601896"/>
          </a:xfrm>
        </p:spPr>
        <p:txBody>
          <a:bodyPr/>
          <a:lstStyle/>
          <a:p>
            <a:pPr marL="0" indent="0" eaLnBrk="1" hangingPunct="1">
              <a:defRPr/>
            </a:pPr>
            <a:r>
              <a:rPr lang="en-US" dirty="0" smtClean="0">
                <a:latin typeface="Arial Narrow" charset="0"/>
                <a:cs typeface="+mn-cs"/>
              </a:rPr>
              <a:t>Chemicals:</a:t>
            </a:r>
            <a:endParaRPr lang="en-US" dirty="0">
              <a:latin typeface="Arial Narrow" charset="0"/>
              <a:cs typeface="+mn-cs"/>
            </a:endParaRPr>
          </a:p>
          <a:p>
            <a:pPr lvl="1" eaLnBrk="1" hangingPunct="1">
              <a:defRPr/>
            </a:pPr>
            <a:r>
              <a:rPr lang="en-US" dirty="0">
                <a:latin typeface="Arial Narrow" charset="0"/>
              </a:rPr>
              <a:t>Only purchase those approved for use in foodservice operations</a:t>
            </a:r>
          </a:p>
          <a:p>
            <a:pPr lvl="1" eaLnBrk="1" hangingPunct="1">
              <a:defRPr/>
            </a:pPr>
            <a:r>
              <a:rPr lang="en-US" dirty="0">
                <a:latin typeface="Arial Narrow" charset="0"/>
              </a:rPr>
              <a:t>Store them in their original containers away </a:t>
            </a:r>
            <a:r>
              <a:rPr lang="en-US" dirty="0" smtClean="0">
                <a:latin typeface="Arial Narrow" charset="0"/>
              </a:rPr>
              <a:t/>
            </a:r>
            <a:br>
              <a:rPr lang="en-US" dirty="0" smtClean="0">
                <a:latin typeface="Arial Narrow" charset="0"/>
              </a:rPr>
            </a:br>
            <a:r>
              <a:rPr lang="en-US" dirty="0" smtClean="0">
                <a:latin typeface="Arial Narrow" charset="0"/>
              </a:rPr>
              <a:t>from </a:t>
            </a:r>
            <a:r>
              <a:rPr lang="en-US" dirty="0">
                <a:latin typeface="Arial Narrow" charset="0"/>
              </a:rPr>
              <a:t>food and food-prep areas</a:t>
            </a:r>
          </a:p>
          <a:p>
            <a:pPr lvl="1" eaLnBrk="1" hangingPunct="1">
              <a:defRPr/>
            </a:pPr>
            <a:r>
              <a:rPr lang="en-US" dirty="0">
                <a:latin typeface="Arial Narrow" charset="0"/>
              </a:rPr>
              <a:t>If transferring them to a new container, label </a:t>
            </a:r>
            <a:r>
              <a:rPr lang="en-US" dirty="0" smtClean="0">
                <a:latin typeface="Arial Narrow" charset="0"/>
              </a:rPr>
              <a:t/>
            </a:r>
            <a:br>
              <a:rPr lang="en-US" dirty="0" smtClean="0">
                <a:latin typeface="Arial Narrow" charset="0"/>
              </a:rPr>
            </a:br>
            <a:r>
              <a:rPr lang="en-US" dirty="0" smtClean="0">
                <a:latin typeface="Arial Narrow" charset="0"/>
              </a:rPr>
              <a:t>it </a:t>
            </a:r>
            <a:r>
              <a:rPr lang="en-US" dirty="0">
                <a:latin typeface="Arial Narrow" charset="0"/>
              </a:rPr>
              <a:t>with the common name of the chemical</a:t>
            </a:r>
          </a:p>
        </p:txBody>
      </p:sp>
      <p:sp>
        <p:nvSpPr>
          <p:cNvPr id="285699" name="Text Box 6"/>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10-29</a:t>
            </a:r>
          </a:p>
        </p:txBody>
      </p:sp>
      <p:sp>
        <p:nvSpPr>
          <p:cNvPr id="285700" name="Rectangle 8"/>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Using Foodservice Chemicals</a:t>
            </a:r>
          </a:p>
        </p:txBody>
      </p:sp>
      <p:pic>
        <p:nvPicPr>
          <p:cNvPr id="2" name="Picture 1" descr="6e_c10_14_chemroom_r.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4816" y="1243013"/>
            <a:ext cx="2100072" cy="1828800"/>
          </a:xfrm>
          <a:prstGeom prst="rect">
            <a:avLst/>
          </a:prstGeom>
        </p:spPr>
      </p:pic>
    </p:spTree>
    <p:extLst>
      <p:ext uri="{BB962C8B-B14F-4D97-AF65-F5344CB8AC3E}">
        <p14:creationId xmlns:p14="http://schemas.microsoft.com/office/powerpoint/2010/main" val="176265915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3" name="Rectangle 4"/>
          <p:cNvSpPr>
            <a:spLocks noGrp="1" noChangeArrowheads="1"/>
          </p:cNvSpPr>
          <p:nvPr>
            <p:ph type="body" idx="1"/>
          </p:nvPr>
        </p:nvSpPr>
        <p:spPr>
          <a:xfrm>
            <a:off x="393192" y="1143000"/>
            <a:ext cx="4981575" cy="4914900"/>
          </a:xfrm>
        </p:spPr>
        <p:txBody>
          <a:bodyPr/>
          <a:lstStyle/>
          <a:p>
            <a:pPr marL="0" indent="0" eaLnBrk="1" hangingPunct="1">
              <a:defRPr/>
            </a:pPr>
            <a:r>
              <a:rPr lang="en-US" dirty="0" smtClean="0">
                <a:latin typeface="Arial Narrow" charset="0"/>
                <a:cs typeface="+mn-cs"/>
              </a:rPr>
              <a:t>Chemicals:</a:t>
            </a:r>
            <a:endParaRPr lang="en-US" sz="1800" i="1" dirty="0">
              <a:latin typeface="Arial Narrow" charset="0"/>
              <a:cs typeface="+mn-cs"/>
            </a:endParaRPr>
          </a:p>
          <a:p>
            <a:pPr lvl="1" eaLnBrk="1" hangingPunct="1">
              <a:defRPr/>
            </a:pPr>
            <a:r>
              <a:rPr lang="en-US" dirty="0">
                <a:latin typeface="Arial Narrow" charset="0"/>
              </a:rPr>
              <a:t>Keep MSDS for each chemical</a:t>
            </a:r>
          </a:p>
          <a:p>
            <a:pPr lvl="1" eaLnBrk="1" hangingPunct="1">
              <a:defRPr/>
            </a:pPr>
            <a:r>
              <a:rPr lang="en-US" dirty="0">
                <a:latin typeface="Arial Narrow" charset="0"/>
              </a:rPr>
              <a:t>When throwing chemicals out, </a:t>
            </a:r>
            <a:r>
              <a:rPr lang="en-US" dirty="0" smtClean="0">
                <a:latin typeface="Arial Narrow" charset="0"/>
              </a:rPr>
              <a:t>follow </a:t>
            </a:r>
            <a:endParaRPr lang="en-US" dirty="0">
              <a:latin typeface="Arial Narrow" charset="0"/>
            </a:endParaRPr>
          </a:p>
          <a:p>
            <a:pPr lvl="2" eaLnBrk="1" hangingPunct="1">
              <a:defRPr/>
            </a:pPr>
            <a:r>
              <a:rPr lang="en-US" dirty="0">
                <a:latin typeface="Arial Narrow" charset="0"/>
              </a:rPr>
              <a:t>Instructions on the label  </a:t>
            </a:r>
          </a:p>
          <a:p>
            <a:pPr lvl="2" eaLnBrk="1" hangingPunct="1">
              <a:defRPr/>
            </a:pPr>
            <a:r>
              <a:rPr lang="en-US" dirty="0">
                <a:latin typeface="Arial Narrow" charset="0"/>
              </a:rPr>
              <a:t>Local regulatory requirements</a:t>
            </a:r>
          </a:p>
        </p:txBody>
      </p:sp>
      <p:sp>
        <p:nvSpPr>
          <p:cNvPr id="286724" name="Text Box 8"/>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10-30</a:t>
            </a:r>
          </a:p>
        </p:txBody>
      </p:sp>
      <p:sp>
        <p:nvSpPr>
          <p:cNvPr id="286725" name="Rectangle 10"/>
          <p:cNvSpPr>
            <a:spLocks noGrp="1" noChangeArrowheads="1"/>
          </p:cNvSpPr>
          <p:nvPr>
            <p:ph type="title"/>
          </p:nvPr>
        </p:nvSpPr>
        <p:spPr>
          <a:xfrm>
            <a:off x="393192" y="158750"/>
            <a:ext cx="8240713" cy="519112"/>
          </a:xfrm>
        </p:spPr>
        <p:txBody>
          <a:bodyPr/>
          <a:lstStyle/>
          <a:p>
            <a:pPr eaLnBrk="1" hangingPunct="1">
              <a:defRPr/>
            </a:pPr>
            <a:r>
              <a:rPr lang="en-US" dirty="0">
                <a:latin typeface="Arial Narrow" charset="0"/>
                <a:cs typeface="+mj-cs"/>
              </a:rPr>
              <a:t>Using Foodservice Chemicals</a:t>
            </a:r>
          </a:p>
        </p:txBody>
      </p:sp>
      <p:pic>
        <p:nvPicPr>
          <p:cNvPr id="2" name="Picture 1" descr="6e_c10_14_msds_r.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4816" y="1243013"/>
            <a:ext cx="2100072" cy="1828800"/>
          </a:xfrm>
          <a:prstGeom prst="rect">
            <a:avLst/>
          </a:prstGeom>
        </p:spPr>
      </p:pic>
    </p:spTree>
    <p:extLst>
      <p:ext uri="{BB962C8B-B14F-4D97-AF65-F5344CB8AC3E}">
        <p14:creationId xmlns:p14="http://schemas.microsoft.com/office/powerpoint/2010/main" val="9124414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3"/>
          <p:cNvSpPr>
            <a:spLocks noChangeArrowheads="1"/>
          </p:cNvSpPr>
          <p:nvPr/>
        </p:nvSpPr>
        <p:spPr bwMode="auto">
          <a:xfrm>
            <a:off x="393192" y="1143000"/>
            <a:ext cx="4878388" cy="20720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lnSpc>
                <a:spcPct val="90000"/>
              </a:lnSpc>
              <a:spcBef>
                <a:spcPct val="100000"/>
              </a:spcBef>
              <a:spcAft>
                <a:spcPct val="0"/>
              </a:spcAft>
              <a:buClr>
                <a:srgbClr val="009DDC"/>
              </a:buClr>
              <a:buSzPct val="75000"/>
              <a:buFont typeface="Wingdings" pitchFamily="2" charset="2"/>
              <a:buNone/>
              <a:defRPr/>
            </a:pPr>
            <a:r>
              <a:rPr lang="en-US" sz="2400" b="1" dirty="0">
                <a:solidFill>
                  <a:srgbClr val="005CAB"/>
                </a:solidFill>
                <a:latin typeface="Arial Narrow"/>
              </a:rPr>
              <a:t>Tabletop equipment should be either:</a:t>
            </a:r>
          </a:p>
          <a:p>
            <a:pPr marL="347472" lvl="1" indent="-347472" fontAlgn="base">
              <a:lnSpc>
                <a:spcPct val="90000"/>
              </a:lnSpc>
              <a:spcBef>
                <a:spcPts val="900"/>
              </a:spcBef>
              <a:spcAft>
                <a:spcPct val="0"/>
              </a:spcAft>
              <a:buClr>
                <a:srgbClr val="005CAB"/>
              </a:buClr>
              <a:buSzPct val="75000"/>
              <a:buFont typeface="Wingdings" pitchFamily="2" charset="2"/>
              <a:buChar char="l"/>
              <a:defRPr/>
            </a:pPr>
            <a:r>
              <a:rPr lang="en-US" sz="2200" dirty="0">
                <a:solidFill>
                  <a:srgbClr val="231F20"/>
                </a:solidFill>
                <a:latin typeface="Arial Narrow"/>
              </a:rPr>
              <a:t>Mounted on legs at least four inches </a:t>
            </a:r>
            <a:br>
              <a:rPr lang="en-US" sz="2200" dirty="0">
                <a:solidFill>
                  <a:srgbClr val="231F20"/>
                </a:solidFill>
                <a:latin typeface="Arial Narrow"/>
              </a:rPr>
            </a:br>
            <a:r>
              <a:rPr lang="en-US" sz="2200" dirty="0">
                <a:solidFill>
                  <a:srgbClr val="231F20"/>
                </a:solidFill>
                <a:latin typeface="Arial Narrow"/>
              </a:rPr>
              <a:t>(10 centimeters) high </a:t>
            </a:r>
          </a:p>
          <a:p>
            <a:pPr marL="347472" lvl="1" indent="-347472" fontAlgn="base">
              <a:lnSpc>
                <a:spcPct val="90000"/>
              </a:lnSpc>
              <a:spcBef>
                <a:spcPts val="900"/>
              </a:spcBef>
              <a:spcAft>
                <a:spcPct val="0"/>
              </a:spcAft>
              <a:buClr>
                <a:srgbClr val="005CAB"/>
              </a:buClr>
              <a:buSzPct val="75000"/>
              <a:buFont typeface="Wingdings" pitchFamily="2" charset="2"/>
              <a:buChar char="l"/>
              <a:defRPr/>
            </a:pPr>
            <a:r>
              <a:rPr lang="en-US" sz="2200" dirty="0">
                <a:solidFill>
                  <a:srgbClr val="231F20"/>
                </a:solidFill>
                <a:latin typeface="Arial Narrow"/>
              </a:rPr>
              <a:t>Sealed to the countertop</a:t>
            </a:r>
          </a:p>
          <a:p>
            <a:pPr marL="571500" lvl="1" indent="-457200" fontAlgn="base">
              <a:lnSpc>
                <a:spcPct val="90000"/>
              </a:lnSpc>
              <a:spcBef>
                <a:spcPct val="50000"/>
              </a:spcBef>
              <a:spcAft>
                <a:spcPct val="0"/>
              </a:spcAft>
              <a:buClr>
                <a:srgbClr val="0093D3"/>
              </a:buClr>
              <a:buSzPct val="75000"/>
              <a:buFont typeface="Wingdings" pitchFamily="2" charset="2"/>
              <a:buChar char="l"/>
              <a:defRPr/>
            </a:pPr>
            <a:endParaRPr lang="en-US" sz="2200" b="1" dirty="0">
              <a:solidFill>
                <a:srgbClr val="231F20"/>
              </a:solidFill>
            </a:endParaRPr>
          </a:p>
        </p:txBody>
      </p:sp>
      <p:sp>
        <p:nvSpPr>
          <p:cNvPr id="233475" name="Rectangle 4"/>
          <p:cNvSpPr>
            <a:spLocks noChangeArrowheads="1"/>
          </p:cNvSpPr>
          <p:nvPr/>
        </p:nvSpPr>
        <p:spPr bwMode="auto">
          <a:xfrm>
            <a:off x="6286500" y="1714500"/>
            <a:ext cx="1670050" cy="126682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fontAlgn="base">
              <a:spcBef>
                <a:spcPct val="0"/>
              </a:spcBef>
              <a:spcAft>
                <a:spcPct val="0"/>
              </a:spcAft>
              <a:defRPr/>
            </a:pPr>
            <a:endParaRPr lang="en-US" sz="3200" b="1" dirty="0">
              <a:solidFill>
                <a:srgbClr val="FFFFFF"/>
              </a:solidFill>
            </a:endParaRPr>
          </a:p>
        </p:txBody>
      </p:sp>
      <p:sp>
        <p:nvSpPr>
          <p:cNvPr id="233477" name="Text Box 7"/>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9-6</a:t>
            </a:r>
          </a:p>
        </p:txBody>
      </p:sp>
      <p:sp>
        <p:nvSpPr>
          <p:cNvPr id="233478" name="Rectangle 9"/>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Installing and Maintaining Equipment</a:t>
            </a:r>
          </a:p>
        </p:txBody>
      </p:sp>
      <p:pic>
        <p:nvPicPr>
          <p:cNvPr id="2" name="Picture 1" descr="6e_c09_02_milkmachine.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1768" y="1243013"/>
            <a:ext cx="2103120" cy="961949"/>
          </a:xfrm>
          <a:prstGeom prst="rect">
            <a:avLst/>
          </a:prstGeom>
        </p:spPr>
      </p:pic>
    </p:spTree>
    <p:extLst>
      <p:ext uri="{BB962C8B-B14F-4D97-AF65-F5344CB8AC3E}">
        <p14:creationId xmlns:p14="http://schemas.microsoft.com/office/powerpoint/2010/main" val="297641065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4"/>
          <p:cNvSpPr>
            <a:spLocks noGrp="1" noChangeArrowheads="1"/>
          </p:cNvSpPr>
          <p:nvPr>
            <p:ph type="body" idx="1"/>
          </p:nvPr>
        </p:nvSpPr>
        <p:spPr>
          <a:xfrm>
            <a:off x="393192" y="1143000"/>
            <a:ext cx="7323138" cy="3816350"/>
          </a:xfrm>
        </p:spPr>
        <p:txBody>
          <a:bodyPr/>
          <a:lstStyle/>
          <a:p>
            <a:pPr marL="0" indent="0" eaLnBrk="1" hangingPunct="1">
              <a:defRPr/>
            </a:pPr>
            <a:r>
              <a:rPr lang="en-US" dirty="0">
                <a:latin typeface="Arial Narrow" charset="0"/>
                <a:cs typeface="+mn-cs"/>
              </a:rPr>
              <a:t>To develop an effective cleaning program: </a:t>
            </a:r>
            <a:endParaRPr lang="en-US" sz="2000" i="1" dirty="0">
              <a:latin typeface="Arial Narrow" charset="0"/>
              <a:cs typeface="+mn-cs"/>
            </a:endParaRPr>
          </a:p>
          <a:p>
            <a:pPr lvl="1" eaLnBrk="1" hangingPunct="1">
              <a:defRPr/>
            </a:pPr>
            <a:r>
              <a:rPr lang="en-US" dirty="0">
                <a:latin typeface="Arial Narrow" charset="0"/>
              </a:rPr>
              <a:t>Create a master cleaning schedule</a:t>
            </a:r>
          </a:p>
          <a:p>
            <a:pPr lvl="1" eaLnBrk="1" hangingPunct="1">
              <a:defRPr/>
            </a:pPr>
            <a:r>
              <a:rPr lang="en-US" dirty="0">
                <a:latin typeface="Arial Narrow" charset="0"/>
              </a:rPr>
              <a:t>Train your </a:t>
            </a:r>
            <a:r>
              <a:rPr lang="en-US" dirty="0" smtClean="0">
                <a:latin typeface="Arial Narrow" charset="0"/>
              </a:rPr>
              <a:t>staff </a:t>
            </a:r>
            <a:r>
              <a:rPr lang="en-US" dirty="0">
                <a:latin typeface="Arial Narrow" charset="0"/>
              </a:rPr>
              <a:t>to follow it</a:t>
            </a:r>
          </a:p>
          <a:p>
            <a:pPr lvl="1" eaLnBrk="1" hangingPunct="1">
              <a:defRPr/>
            </a:pPr>
            <a:r>
              <a:rPr lang="en-US" dirty="0">
                <a:latin typeface="Arial Narrow" charset="0"/>
              </a:rPr>
              <a:t>Monitor the program to make sure it works </a:t>
            </a:r>
          </a:p>
        </p:txBody>
      </p:sp>
      <p:sp>
        <p:nvSpPr>
          <p:cNvPr id="287747"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10-31</a:t>
            </a:r>
          </a:p>
        </p:txBody>
      </p:sp>
      <p:sp>
        <p:nvSpPr>
          <p:cNvPr id="287748" name="Rectangle 7"/>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Developing a Cleaning Program</a:t>
            </a:r>
          </a:p>
        </p:txBody>
      </p:sp>
    </p:spTree>
    <p:extLst>
      <p:ext uri="{BB962C8B-B14F-4D97-AF65-F5344CB8AC3E}">
        <p14:creationId xmlns:p14="http://schemas.microsoft.com/office/powerpoint/2010/main" val="62050164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3"/>
          <p:cNvSpPr>
            <a:spLocks noGrp="1" noChangeArrowheads="1"/>
          </p:cNvSpPr>
          <p:nvPr>
            <p:ph type="body" idx="1"/>
          </p:nvPr>
        </p:nvSpPr>
        <p:spPr>
          <a:xfrm>
            <a:off x="393192" y="1143000"/>
            <a:ext cx="4559095" cy="4895791"/>
          </a:xfrm>
        </p:spPr>
        <p:txBody>
          <a:bodyPr/>
          <a:lstStyle/>
          <a:p>
            <a:pPr marL="0" indent="0" eaLnBrk="1" hangingPunct="1">
              <a:defRPr/>
            </a:pPr>
            <a:r>
              <a:rPr lang="en-US" dirty="0">
                <a:latin typeface="Arial Narrow" charset="0"/>
                <a:cs typeface="+mn-cs"/>
              </a:rPr>
              <a:t>To create a master cleaning schedule, identify:</a:t>
            </a:r>
            <a:endParaRPr lang="en-US" sz="2000" i="1" dirty="0">
              <a:latin typeface="Arial Narrow" charset="0"/>
              <a:cs typeface="+mn-cs"/>
            </a:endParaRPr>
          </a:p>
          <a:p>
            <a:pPr lvl="1" eaLnBrk="1" hangingPunct="1">
              <a:defRPr/>
            </a:pPr>
            <a:r>
              <a:rPr lang="en-US" dirty="0">
                <a:latin typeface="Arial Narrow" charset="0"/>
              </a:rPr>
              <a:t>What should be cleaned</a:t>
            </a:r>
          </a:p>
          <a:p>
            <a:pPr lvl="1" eaLnBrk="1" hangingPunct="1">
              <a:defRPr/>
            </a:pPr>
            <a:r>
              <a:rPr lang="en-US" dirty="0">
                <a:latin typeface="Arial Narrow" charset="0"/>
              </a:rPr>
              <a:t>Who should clean it</a:t>
            </a:r>
          </a:p>
          <a:p>
            <a:pPr lvl="1" eaLnBrk="1" hangingPunct="1">
              <a:defRPr/>
            </a:pPr>
            <a:r>
              <a:rPr lang="en-US" dirty="0">
                <a:latin typeface="Arial Narrow" charset="0"/>
              </a:rPr>
              <a:t>When it should be cleaned</a:t>
            </a:r>
          </a:p>
          <a:p>
            <a:pPr lvl="1" eaLnBrk="1" hangingPunct="1">
              <a:defRPr/>
            </a:pPr>
            <a:r>
              <a:rPr lang="en-US" dirty="0">
                <a:latin typeface="Arial Narrow" charset="0"/>
              </a:rPr>
              <a:t>How it should be cleaned</a:t>
            </a:r>
          </a:p>
        </p:txBody>
      </p:sp>
      <p:sp>
        <p:nvSpPr>
          <p:cNvPr id="288772" name="Text Box 6"/>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10-32</a:t>
            </a:r>
          </a:p>
        </p:txBody>
      </p:sp>
      <p:sp>
        <p:nvSpPr>
          <p:cNvPr id="288773" name="Rectangle 8"/>
          <p:cNvSpPr>
            <a:spLocks noGrp="1" noChangeArrowheads="1"/>
          </p:cNvSpPr>
          <p:nvPr>
            <p:ph type="title"/>
          </p:nvPr>
        </p:nvSpPr>
        <p:spPr>
          <a:xfrm>
            <a:off x="393192" y="155448"/>
            <a:ext cx="8307388" cy="519112"/>
          </a:xfrm>
        </p:spPr>
        <p:txBody>
          <a:bodyPr/>
          <a:lstStyle/>
          <a:p>
            <a:pPr eaLnBrk="1" hangingPunct="1">
              <a:defRPr/>
            </a:pPr>
            <a:r>
              <a:rPr lang="en-US" dirty="0">
                <a:latin typeface="Arial Narrow" charset="0"/>
                <a:cs typeface="+mj-cs"/>
              </a:rPr>
              <a:t>Developing a Cleaning Program</a:t>
            </a:r>
          </a:p>
        </p:txBody>
      </p:sp>
      <p:pic>
        <p:nvPicPr>
          <p:cNvPr id="2" name="Picture 1" descr="6e_c10_32.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1768" y="1243013"/>
            <a:ext cx="2103120" cy="2103120"/>
          </a:xfrm>
          <a:prstGeom prst="rect">
            <a:avLst/>
          </a:prstGeom>
        </p:spPr>
      </p:pic>
    </p:spTree>
    <p:extLst>
      <p:ext uri="{BB962C8B-B14F-4D97-AF65-F5344CB8AC3E}">
        <p14:creationId xmlns:p14="http://schemas.microsoft.com/office/powerpoint/2010/main" val="218233376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Rectangle 3"/>
          <p:cNvSpPr>
            <a:spLocks noGrp="1" noChangeArrowheads="1"/>
          </p:cNvSpPr>
          <p:nvPr>
            <p:ph type="body" idx="1"/>
          </p:nvPr>
        </p:nvSpPr>
        <p:spPr>
          <a:xfrm>
            <a:off x="393192" y="1143000"/>
            <a:ext cx="5600700" cy="3816350"/>
          </a:xfrm>
        </p:spPr>
        <p:txBody>
          <a:bodyPr/>
          <a:lstStyle/>
          <a:p>
            <a:pPr marL="0" indent="0" eaLnBrk="1" hangingPunct="1">
              <a:defRPr/>
            </a:pPr>
            <a:r>
              <a:rPr lang="en-US" dirty="0">
                <a:latin typeface="Arial Narrow" charset="0"/>
                <a:cs typeface="+mn-cs"/>
              </a:rPr>
              <a:t>Monitoring the cleaning program:</a:t>
            </a:r>
            <a:endParaRPr lang="en-US" sz="2000" i="1" dirty="0">
              <a:latin typeface="Arial Narrow" charset="0"/>
              <a:cs typeface="+mn-cs"/>
            </a:endParaRPr>
          </a:p>
          <a:p>
            <a:pPr lvl="1" eaLnBrk="1" hangingPunct="1">
              <a:defRPr/>
            </a:pPr>
            <a:r>
              <a:rPr lang="en-US" dirty="0">
                <a:latin typeface="Arial Narrow" charset="0"/>
              </a:rPr>
              <a:t>Supervise daily cleaning routines</a:t>
            </a:r>
          </a:p>
          <a:p>
            <a:pPr lvl="1" eaLnBrk="1" hangingPunct="1">
              <a:defRPr/>
            </a:pPr>
            <a:r>
              <a:rPr lang="en-US" dirty="0">
                <a:latin typeface="Arial Narrow" charset="0"/>
              </a:rPr>
              <a:t>Check cleaning tasks against the master schedule every day</a:t>
            </a:r>
          </a:p>
          <a:p>
            <a:pPr lvl="1" eaLnBrk="1" hangingPunct="1">
              <a:defRPr/>
            </a:pPr>
            <a:r>
              <a:rPr lang="en-US" dirty="0">
                <a:latin typeface="Arial Narrow" charset="0"/>
              </a:rPr>
              <a:t>Change the master schedule as needed</a:t>
            </a:r>
          </a:p>
          <a:p>
            <a:pPr lvl="1" eaLnBrk="1" hangingPunct="1">
              <a:defRPr/>
            </a:pPr>
            <a:r>
              <a:rPr lang="en-US" dirty="0">
                <a:latin typeface="Arial Narrow" charset="0"/>
              </a:rPr>
              <a:t>Ask staff for input on the program</a:t>
            </a:r>
          </a:p>
        </p:txBody>
      </p:sp>
      <p:sp>
        <p:nvSpPr>
          <p:cNvPr id="289795"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10-33</a:t>
            </a:r>
          </a:p>
        </p:txBody>
      </p:sp>
      <p:sp>
        <p:nvSpPr>
          <p:cNvPr id="289796" name="Rectangle 7"/>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Developing a Cleaning Program</a:t>
            </a:r>
          </a:p>
        </p:txBody>
      </p:sp>
      <p:pic>
        <p:nvPicPr>
          <p:cNvPr id="2" name="Picture 1" descr="6e_c10_15_at slicer.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1768" y="1243013"/>
            <a:ext cx="2103120" cy="1928879"/>
          </a:xfrm>
          <a:prstGeom prst="rect">
            <a:avLst/>
          </a:prstGeom>
        </p:spPr>
      </p:pic>
    </p:spTree>
    <p:extLst>
      <p:ext uri="{BB962C8B-B14F-4D97-AF65-F5344CB8AC3E}">
        <p14:creationId xmlns:p14="http://schemas.microsoft.com/office/powerpoint/2010/main" val="26968526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3"/>
          <p:cNvSpPr>
            <a:spLocks noGrp="1" noChangeArrowheads="1"/>
          </p:cNvSpPr>
          <p:nvPr>
            <p:ph type="body" idx="1"/>
          </p:nvPr>
        </p:nvSpPr>
        <p:spPr>
          <a:xfrm>
            <a:off x="393192" y="1143000"/>
            <a:ext cx="4758505" cy="3555365"/>
          </a:xfrm>
        </p:spPr>
        <p:txBody>
          <a:bodyPr/>
          <a:lstStyle/>
          <a:p>
            <a:pPr marL="0" indent="0" eaLnBrk="1" hangingPunct="1">
              <a:defRPr/>
            </a:pPr>
            <a:r>
              <a:rPr lang="en-US" dirty="0">
                <a:latin typeface="Arial Narrow" charset="0"/>
                <a:cs typeface="+mn-cs"/>
              </a:rPr>
              <a:t>Once equipment has been installed:</a:t>
            </a:r>
          </a:p>
          <a:p>
            <a:pPr lvl="1" eaLnBrk="1" hangingPunct="1">
              <a:defRPr/>
            </a:pPr>
            <a:r>
              <a:rPr lang="en-US" dirty="0">
                <a:latin typeface="Arial Narrow" charset="0"/>
              </a:rPr>
              <a:t>It must be maintained regularly</a:t>
            </a:r>
          </a:p>
          <a:p>
            <a:pPr lvl="1" eaLnBrk="1" hangingPunct="1">
              <a:defRPr/>
            </a:pPr>
            <a:r>
              <a:rPr lang="en-US" dirty="0">
                <a:latin typeface="Arial Narrow" charset="0"/>
              </a:rPr>
              <a:t>Only qualified people should maintain it</a:t>
            </a:r>
          </a:p>
          <a:p>
            <a:pPr lvl="1" eaLnBrk="1" hangingPunct="1">
              <a:defRPr/>
            </a:pPr>
            <a:r>
              <a:rPr lang="en-US" dirty="0">
                <a:latin typeface="Arial Narrow" charset="0"/>
              </a:rPr>
              <a:t>Set up a maintenance schedule with your supplier or manufacturer</a:t>
            </a:r>
          </a:p>
          <a:p>
            <a:pPr lvl="1" eaLnBrk="1" hangingPunct="1">
              <a:defRPr/>
            </a:pPr>
            <a:r>
              <a:rPr lang="en-US" dirty="0">
                <a:latin typeface="Arial Narrow" charset="0"/>
              </a:rPr>
              <a:t>Check equipment regularly to make sure it is working </a:t>
            </a:r>
            <a:r>
              <a:rPr lang="en-US" dirty="0" smtClean="0">
                <a:latin typeface="Arial Narrow" charset="0"/>
              </a:rPr>
              <a:t>correctly</a:t>
            </a:r>
            <a:endParaRPr lang="en-US" dirty="0">
              <a:latin typeface="Arial Narrow" charset="0"/>
            </a:endParaRPr>
          </a:p>
        </p:txBody>
      </p:sp>
      <p:sp>
        <p:nvSpPr>
          <p:cNvPr id="234500" name="Text Box 6"/>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9-7</a:t>
            </a:r>
          </a:p>
        </p:txBody>
      </p:sp>
      <p:sp>
        <p:nvSpPr>
          <p:cNvPr id="234501" name="Rectangle 8"/>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Installing and Maintaining Equipment</a:t>
            </a:r>
          </a:p>
        </p:txBody>
      </p:sp>
      <p:pic>
        <p:nvPicPr>
          <p:cNvPr id="2" name="Picture 1" descr="6e_c09_07.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1768" y="1243013"/>
            <a:ext cx="2103120" cy="1402080"/>
          </a:xfrm>
          <a:prstGeom prst="rect">
            <a:avLst/>
          </a:prstGeom>
        </p:spPr>
      </p:pic>
    </p:spTree>
    <p:extLst>
      <p:ext uri="{BB962C8B-B14F-4D97-AF65-F5344CB8AC3E}">
        <p14:creationId xmlns:p14="http://schemas.microsoft.com/office/powerpoint/2010/main" val="23612297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3"/>
          <p:cNvSpPr>
            <a:spLocks noGrp="1" noChangeArrowheads="1"/>
          </p:cNvSpPr>
          <p:nvPr>
            <p:ph type="body" idx="1"/>
          </p:nvPr>
        </p:nvSpPr>
        <p:spPr>
          <a:xfrm>
            <a:off x="393192" y="1143001"/>
            <a:ext cx="5029200" cy="3703320"/>
          </a:xfrm>
        </p:spPr>
        <p:txBody>
          <a:bodyPr tIns="73152" anchor="t" anchorCtr="0"/>
          <a:lstStyle/>
          <a:p>
            <a:pPr marL="0" indent="0" eaLnBrk="1" hangingPunct="1">
              <a:lnSpc>
                <a:spcPct val="80000"/>
              </a:lnSpc>
              <a:defRPr/>
            </a:pPr>
            <a:r>
              <a:rPr lang="en-US" dirty="0">
                <a:latin typeface="Arial Narrow" charset="0"/>
                <a:cs typeface="+mn-cs"/>
              </a:rPr>
              <a:t>Dishwashers must be installed:</a:t>
            </a:r>
          </a:p>
          <a:p>
            <a:pPr lvl="1" eaLnBrk="1" hangingPunct="1">
              <a:defRPr/>
            </a:pPr>
            <a:r>
              <a:rPr lang="en-US" dirty="0" smtClean="0">
                <a:latin typeface="Arial Narrow" charset="0"/>
              </a:rPr>
              <a:t>So </a:t>
            </a:r>
            <a:r>
              <a:rPr lang="en-US" dirty="0">
                <a:latin typeface="Arial Narrow" charset="0"/>
              </a:rPr>
              <a:t>they are reachable and conveniently </a:t>
            </a:r>
            <a:r>
              <a:rPr lang="en-US" dirty="0" smtClean="0">
                <a:latin typeface="Arial Narrow" charset="0"/>
              </a:rPr>
              <a:t>located</a:t>
            </a:r>
            <a:endParaRPr lang="en-US" dirty="0">
              <a:latin typeface="Arial Narrow" charset="0"/>
            </a:endParaRPr>
          </a:p>
          <a:p>
            <a:pPr lvl="1" eaLnBrk="1" hangingPunct="1">
              <a:defRPr/>
            </a:pPr>
            <a:r>
              <a:rPr lang="en-US" dirty="0" smtClean="0">
                <a:latin typeface="Arial Narrow" charset="0"/>
              </a:rPr>
              <a:t>In </a:t>
            </a:r>
            <a:r>
              <a:rPr lang="en-US" dirty="0">
                <a:latin typeface="Arial Narrow" charset="0"/>
              </a:rPr>
              <a:t>a way that keeps utensils, equipment, and other food-contact services from becoming </a:t>
            </a:r>
            <a:r>
              <a:rPr lang="en-US" dirty="0" smtClean="0">
                <a:latin typeface="Arial Narrow" charset="0"/>
              </a:rPr>
              <a:t>contaminated</a:t>
            </a:r>
            <a:endParaRPr lang="en-US" dirty="0">
              <a:latin typeface="Arial Narrow" charset="0"/>
            </a:endParaRPr>
          </a:p>
          <a:p>
            <a:pPr lvl="1" eaLnBrk="1" hangingPunct="1">
              <a:defRPr/>
            </a:pPr>
            <a:r>
              <a:rPr lang="en-US" dirty="0" smtClean="0">
                <a:latin typeface="Arial Narrow" charset="0"/>
              </a:rPr>
              <a:t>Following </a:t>
            </a:r>
            <a:r>
              <a:rPr lang="en-US" dirty="0">
                <a:latin typeface="Arial Narrow" charset="0"/>
              </a:rPr>
              <a:t>manufacturer</a:t>
            </a:r>
            <a:r>
              <a:rPr lang="ja-JP" altLang="en-US" dirty="0">
                <a:latin typeface="Arial Narrow" charset="0"/>
              </a:rPr>
              <a:t>’</a:t>
            </a:r>
            <a:r>
              <a:rPr lang="en-US" dirty="0">
                <a:latin typeface="Arial Narrow" charset="0"/>
              </a:rPr>
              <a:t>s </a:t>
            </a:r>
            <a:r>
              <a:rPr lang="en-US" dirty="0" smtClean="0">
                <a:latin typeface="Arial Narrow" charset="0"/>
              </a:rPr>
              <a:t>instructions</a:t>
            </a:r>
            <a:endParaRPr lang="en-US" dirty="0">
              <a:latin typeface="Arial Narrow" charset="0"/>
            </a:endParaRPr>
          </a:p>
        </p:txBody>
      </p:sp>
      <p:sp>
        <p:nvSpPr>
          <p:cNvPr id="235523" name="Text Box 8"/>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9-8</a:t>
            </a:r>
          </a:p>
        </p:txBody>
      </p:sp>
      <p:sp>
        <p:nvSpPr>
          <p:cNvPr id="235524" name="Rectangle 10"/>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Dishwashing Machines</a:t>
            </a:r>
          </a:p>
        </p:txBody>
      </p:sp>
      <p:pic>
        <p:nvPicPr>
          <p:cNvPr id="2" name="Picture 1" descr="6e_c09_08.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1768" y="1243013"/>
            <a:ext cx="2103120" cy="2103120"/>
          </a:xfrm>
          <a:prstGeom prst="rect">
            <a:avLst/>
          </a:prstGeom>
        </p:spPr>
      </p:pic>
    </p:spTree>
    <p:extLst>
      <p:ext uri="{BB962C8B-B14F-4D97-AF65-F5344CB8AC3E}">
        <p14:creationId xmlns:p14="http://schemas.microsoft.com/office/powerpoint/2010/main" val="6507851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3"/>
          <p:cNvSpPr>
            <a:spLocks noGrp="1" noChangeArrowheads="1"/>
          </p:cNvSpPr>
          <p:nvPr>
            <p:ph type="body" idx="1"/>
          </p:nvPr>
        </p:nvSpPr>
        <p:spPr>
          <a:xfrm>
            <a:off x="393192" y="1143001"/>
            <a:ext cx="5029200" cy="3622040"/>
          </a:xfrm>
        </p:spPr>
        <p:txBody>
          <a:bodyPr/>
          <a:lstStyle/>
          <a:p>
            <a:pPr marL="0" indent="0" eaLnBrk="1" hangingPunct="1">
              <a:lnSpc>
                <a:spcPct val="80000"/>
              </a:lnSpc>
              <a:defRPr/>
            </a:pPr>
            <a:r>
              <a:rPr lang="en-US" dirty="0">
                <a:latin typeface="Arial Narrow" charset="0"/>
                <a:cs typeface="+mn-cs"/>
              </a:rPr>
              <a:t>When selecting dishwashers make sure: </a:t>
            </a:r>
            <a:endParaRPr lang="en-US" i="1" dirty="0">
              <a:latin typeface="Arial Narrow" charset="0"/>
              <a:cs typeface="+mn-cs"/>
            </a:endParaRPr>
          </a:p>
          <a:p>
            <a:pPr lvl="1" eaLnBrk="1" hangingPunct="1">
              <a:defRPr/>
            </a:pPr>
            <a:r>
              <a:rPr lang="en-US" dirty="0" smtClean="0">
                <a:latin typeface="Arial Narrow" charset="0"/>
              </a:rPr>
              <a:t>The </a:t>
            </a:r>
            <a:r>
              <a:rPr lang="en-US" dirty="0">
                <a:latin typeface="Arial Narrow" charset="0"/>
              </a:rPr>
              <a:t>detergents and sanitizers used are approved by the local regulatory </a:t>
            </a:r>
            <a:r>
              <a:rPr lang="en-US" dirty="0" smtClean="0">
                <a:latin typeface="Arial Narrow" charset="0"/>
              </a:rPr>
              <a:t>authority</a:t>
            </a:r>
            <a:endParaRPr lang="en-US" dirty="0">
              <a:latin typeface="Arial Narrow" charset="0"/>
            </a:endParaRPr>
          </a:p>
          <a:p>
            <a:pPr lvl="1" eaLnBrk="1" hangingPunct="1">
              <a:defRPr/>
            </a:pPr>
            <a:r>
              <a:rPr lang="en-US" dirty="0" smtClean="0">
                <a:latin typeface="Arial Narrow" charset="0"/>
              </a:rPr>
              <a:t>They </a:t>
            </a:r>
            <a:r>
              <a:rPr lang="en-US" dirty="0">
                <a:latin typeface="Arial Narrow" charset="0"/>
              </a:rPr>
              <a:t>have the ability to measure water temperature, water pressure, and cleaning and sanitizing chemical </a:t>
            </a:r>
            <a:r>
              <a:rPr lang="en-US" dirty="0" smtClean="0">
                <a:latin typeface="Arial Narrow" charset="0"/>
              </a:rPr>
              <a:t>concentration</a:t>
            </a:r>
            <a:endParaRPr lang="en-US" dirty="0">
              <a:latin typeface="Arial Narrow" charset="0"/>
            </a:endParaRPr>
          </a:p>
          <a:p>
            <a:pPr lvl="1" eaLnBrk="1" hangingPunct="1">
              <a:defRPr/>
            </a:pPr>
            <a:r>
              <a:rPr lang="en-US" dirty="0" smtClean="0">
                <a:latin typeface="Arial Narrow" charset="0"/>
              </a:rPr>
              <a:t>Information </a:t>
            </a:r>
            <a:r>
              <a:rPr lang="en-US" dirty="0">
                <a:latin typeface="Arial Narrow" charset="0"/>
              </a:rPr>
              <a:t>about the correct settings is posted on the </a:t>
            </a:r>
            <a:r>
              <a:rPr lang="en-US" dirty="0" smtClean="0">
                <a:latin typeface="Arial Narrow" charset="0"/>
              </a:rPr>
              <a:t>machine</a:t>
            </a:r>
            <a:endParaRPr lang="en-US" dirty="0">
              <a:latin typeface="Arial Narrow" charset="0"/>
            </a:endParaRPr>
          </a:p>
        </p:txBody>
      </p:sp>
      <p:sp>
        <p:nvSpPr>
          <p:cNvPr id="236547" name="Text Box 8"/>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9-9</a:t>
            </a:r>
          </a:p>
        </p:txBody>
      </p:sp>
      <p:sp>
        <p:nvSpPr>
          <p:cNvPr id="236548" name="Rectangle 10"/>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Dishwashing Machines</a:t>
            </a:r>
          </a:p>
        </p:txBody>
      </p:sp>
      <p:pic>
        <p:nvPicPr>
          <p:cNvPr id="2" name="Picture 1" descr="6e_c09_03_machinelabel.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1768" y="1243013"/>
            <a:ext cx="2103120" cy="1837173"/>
          </a:xfrm>
          <a:prstGeom prst="rect">
            <a:avLst/>
          </a:prstGeom>
        </p:spPr>
      </p:pic>
    </p:spTree>
    <p:extLst>
      <p:ext uri="{BB962C8B-B14F-4D97-AF65-F5344CB8AC3E}">
        <p14:creationId xmlns:p14="http://schemas.microsoft.com/office/powerpoint/2010/main" val="1006504968"/>
      </p:ext>
    </p:extLst>
  </p:cSld>
  <p:clrMapOvr>
    <a:masterClrMapping/>
  </p:clrMapOvr>
  <p:timing>
    <p:tnLst>
      <p:par>
        <p:cTn id="1" dur="indefinite" restart="never" nodeType="tmRoot"/>
      </p:par>
    </p:tnLst>
  </p:timing>
</p:sld>
</file>

<file path=ppt/theme/theme1.xml><?xml version="1.0" encoding="utf-8"?>
<a:theme xmlns:a="http://schemas.openxmlformats.org/drawingml/2006/main" name="3_SS5e_08_16hr">
  <a:themeElements>
    <a:clrScheme name="manager colors">
      <a:dk1>
        <a:srgbClr val="000000"/>
      </a:dk1>
      <a:lt1>
        <a:srgbClr val="FFFFFF"/>
      </a:lt1>
      <a:dk2>
        <a:srgbClr val="000000"/>
      </a:dk2>
      <a:lt2>
        <a:srgbClr val="808080"/>
      </a:lt2>
      <a:accent1>
        <a:srgbClr val="005CAB"/>
      </a:accent1>
      <a:accent2>
        <a:srgbClr val="B5121B"/>
      </a:accent2>
      <a:accent3>
        <a:srgbClr val="00AEEF"/>
      </a:accent3>
      <a:accent4>
        <a:srgbClr val="00B9F2"/>
      </a:accent4>
      <a:accent5>
        <a:srgbClr val="DAEDEF"/>
      </a:accent5>
      <a:accent6>
        <a:srgbClr val="2D2D8A"/>
      </a:accent6>
      <a:hlink>
        <a:srgbClr val="009999"/>
      </a:hlink>
      <a:folHlink>
        <a:srgbClr val="99CC00"/>
      </a:folHlink>
    </a:clrScheme>
    <a:fontScheme name="2_SS5e_08_16hr">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b"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rgbClr val="FFFFFF"/>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b"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rgbClr val="FFFFFF"/>
            </a:solidFill>
            <a:effectLst/>
            <a:latin typeface="Arial" charset="0"/>
          </a:defRPr>
        </a:defPPr>
      </a:lstStyle>
    </a:lnDef>
  </a:objectDefaults>
  <a:extraClrSchemeLst>
    <a:extraClrScheme>
      <a:clrScheme name="2_SS5e_08_16h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SS5e_08_16h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SS5e_08_16h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SS5e_08_16h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SS5e_08_16h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SS5e_08_16h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SS5e_08_16h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SS5e_08_16h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SS5e_08_16h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SS5e_08_16h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SS5e_08_16h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SS5e_08_16h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5823</Words>
  <Application>Microsoft Office PowerPoint</Application>
  <PresentationFormat>On-screen Show (4:3)</PresentationFormat>
  <Paragraphs>699</Paragraphs>
  <Slides>62</Slides>
  <Notes>62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62</vt:i4>
      </vt:variant>
    </vt:vector>
  </HeadingPairs>
  <TitlesOfParts>
    <vt:vector size="71" baseType="lpstr">
      <vt:lpstr>ＭＳ Ｐゴシック</vt:lpstr>
      <vt:lpstr>Arial</vt:lpstr>
      <vt:lpstr>Arial Narrow</vt:lpstr>
      <vt:lpstr>Calibri</vt:lpstr>
      <vt:lpstr>Courier New</vt:lpstr>
      <vt:lpstr>Times</vt:lpstr>
      <vt:lpstr>Times New Roman</vt:lpstr>
      <vt:lpstr>Wingdings</vt:lpstr>
      <vt:lpstr>3_SS5e_08_16hr</vt:lpstr>
      <vt:lpstr>PowerPoint Presentation</vt:lpstr>
      <vt:lpstr>Safe Facilities and Pest Management</vt:lpstr>
      <vt:lpstr>Interior Requirements for a Safe Operation</vt:lpstr>
      <vt:lpstr>Equipment Selection</vt:lpstr>
      <vt:lpstr>Installing and Maintaining Equipment</vt:lpstr>
      <vt:lpstr>Installing and Maintaining Equipment</vt:lpstr>
      <vt:lpstr>Installing and Maintaining Equipment</vt:lpstr>
      <vt:lpstr>Dishwashing Machines</vt:lpstr>
      <vt:lpstr>Dishwashing Machines</vt:lpstr>
      <vt:lpstr>Three-Compartment Sinks</vt:lpstr>
      <vt:lpstr>Handwashing Stations</vt:lpstr>
      <vt:lpstr>Handwashing Stations</vt:lpstr>
      <vt:lpstr>Water and Plumbing</vt:lpstr>
      <vt:lpstr>Water and Plumbing</vt:lpstr>
      <vt:lpstr>Water and Plumbing</vt:lpstr>
      <vt:lpstr>Water and Plumbing</vt:lpstr>
      <vt:lpstr>Lighting</vt:lpstr>
      <vt:lpstr>Ventilation</vt:lpstr>
      <vt:lpstr>Garbage</vt:lpstr>
      <vt:lpstr>Garbage</vt:lpstr>
      <vt:lpstr>Garbage</vt:lpstr>
      <vt:lpstr>Emergencies That Affect the Facility</vt:lpstr>
      <vt:lpstr>Emergencies That Affect the Facility</vt:lpstr>
      <vt:lpstr>Pest Management</vt:lpstr>
      <vt:lpstr>Pest Prevention</vt:lpstr>
      <vt:lpstr>Pest Prevention</vt:lpstr>
      <vt:lpstr>Pest Prevention</vt:lpstr>
      <vt:lpstr>Pest Prevention</vt:lpstr>
      <vt:lpstr>Pest Control </vt:lpstr>
      <vt:lpstr>PowerPoint Presentation</vt:lpstr>
      <vt:lpstr>Cleaning and Sanitizing</vt:lpstr>
      <vt:lpstr>Cleaners</vt:lpstr>
      <vt:lpstr>Sanitizing</vt:lpstr>
      <vt:lpstr>Sanitizing</vt:lpstr>
      <vt:lpstr>Sanitizer Effectiveness</vt:lpstr>
      <vt:lpstr>Sanitizer Effectiveness</vt:lpstr>
      <vt:lpstr>Sanitizer Effectiveness</vt:lpstr>
      <vt:lpstr>Sanitizer Effectiveness</vt:lpstr>
      <vt:lpstr>Guidelines for the Effective Use of Sanitizers</vt:lpstr>
      <vt:lpstr>PowerPoint Presentation</vt:lpstr>
      <vt:lpstr>How and When to Clean and Sanitize</vt:lpstr>
      <vt:lpstr>How and When to Clean and Sanitize</vt:lpstr>
      <vt:lpstr>How and When to Clean and Sanitize</vt:lpstr>
      <vt:lpstr>How and When to Clean and Sanitize</vt:lpstr>
      <vt:lpstr>How and When to Clean and Sanitize</vt:lpstr>
      <vt:lpstr>Machine Dishwashing</vt:lpstr>
      <vt:lpstr>Dishwasher Operation</vt:lpstr>
      <vt:lpstr>Manual Dishwashing</vt:lpstr>
      <vt:lpstr>Three-Compartment Sinks</vt:lpstr>
      <vt:lpstr>Storing Tableware and Equipment</vt:lpstr>
      <vt:lpstr>Storing Tableware and Equipment</vt:lpstr>
      <vt:lpstr>Cleaning and Sanitizing in the Operation</vt:lpstr>
      <vt:lpstr>Cleaning and Sanitizing in the Operation</vt:lpstr>
      <vt:lpstr>Cleaning and Sanitizing in the Operation</vt:lpstr>
      <vt:lpstr>Cleaning and Sanitizing in the Operation</vt:lpstr>
      <vt:lpstr>Cleaning and Sanitizing in the Operation</vt:lpstr>
      <vt:lpstr>Cleaning and Sanitizing in the Operation</vt:lpstr>
      <vt:lpstr>Using Foodservice Chemicals</vt:lpstr>
      <vt:lpstr>Using Foodservice Chemicals</vt:lpstr>
      <vt:lpstr>Developing a Cleaning Program</vt:lpstr>
      <vt:lpstr>Developing a Cleaning Program</vt:lpstr>
      <vt:lpstr>Developing a Cleaning Program</vt:lpstr>
    </vt:vector>
  </TitlesOfParts>
  <Company>nraef.org</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Melissa Garvey</dc:creator>
  <cp:lastModifiedBy>Ellis III, Ed</cp:lastModifiedBy>
  <cp:revision>1</cp:revision>
  <dcterms:created xsi:type="dcterms:W3CDTF">2012-05-18T15:40:00Z</dcterms:created>
  <dcterms:modified xsi:type="dcterms:W3CDTF">2016-09-01T16:54:48Z</dcterms:modified>
</cp:coreProperties>
</file>