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8"/>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20" r:id="rId65"/>
    <p:sldId id="321" r:id="rId66"/>
    <p:sldId id="322" r:id="rId6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1" d="100"/>
          <a:sy n="81" d="100"/>
        </p:scale>
        <p:origin x="-1498"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5EC9DEA-5B04-4F51-8587-C677BD129E93}" type="datetimeFigureOut">
              <a:rPr lang="en-US" smtClean="0"/>
              <a:t>8/14/2014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3778FF-2AAE-4965-9EFD-4F3E90F7C038}" type="slidenum">
              <a:rPr lang="en-US" smtClean="0"/>
              <a:t>‹#›</a:t>
            </a:fld>
            <a:endParaRPr lang="en-US"/>
          </a:p>
        </p:txBody>
      </p:sp>
    </p:spTree>
    <p:extLst>
      <p:ext uri="{BB962C8B-B14F-4D97-AF65-F5344CB8AC3E}">
        <p14:creationId xmlns:p14="http://schemas.microsoft.com/office/powerpoint/2010/main" val="37269550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18" name="Slide Image Placeholder 1"/>
          <p:cNvSpPr>
            <a:spLocks noGrp="1" noRot="1" noChangeAspect="1" noTextEdit="1"/>
          </p:cNvSpPr>
          <p:nvPr>
            <p:ph type="sldImg"/>
          </p:nvPr>
        </p:nvSpPr>
        <p:spPr>
          <a:ln/>
        </p:spPr>
      </p:sp>
      <p:sp>
        <p:nvSpPr>
          <p:cNvPr id="367619"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a:defRPr/>
            </a:pPr>
            <a:endParaRPr lang="en-US" dirty="0">
              <a:latin typeface="Times New Roman" charset="0"/>
              <a:cs typeface="+mn-cs"/>
            </a:endParaRPr>
          </a:p>
        </p:txBody>
      </p:sp>
      <p:sp>
        <p:nvSpPr>
          <p:cNvPr id="367620" name="Slide Number Placeholder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51B133F6-83B6-CB40-902F-E1479B78FC21}" type="slidenum">
              <a:rPr lang="en-US" sz="1200" b="0">
                <a:solidFill>
                  <a:prstClr val="black"/>
                </a:solidFill>
              </a:rPr>
              <a:pPr eaLnBrk="1" hangingPunct="1">
                <a:defRPr/>
              </a:pPr>
              <a:t>1</a:t>
            </a:fld>
            <a:endParaRPr lang="en-US" sz="1200" b="0" dirty="0">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8A106E17-ADE7-2540-82EF-1E8F60BF1D72}" type="slidenum">
              <a:rPr lang="en-US" sz="1200" b="0">
                <a:solidFill>
                  <a:prstClr val="black"/>
                </a:solidFill>
              </a:rPr>
              <a:pPr eaLnBrk="1" hangingPunct="1">
                <a:defRPr/>
              </a:pPr>
              <a:t>10</a:t>
            </a:fld>
            <a:endParaRPr lang="en-US" sz="1200" b="0" dirty="0">
              <a:solidFill>
                <a:prstClr val="black"/>
              </a:solidFill>
            </a:endParaRPr>
          </a:p>
        </p:txBody>
      </p:sp>
      <p:sp>
        <p:nvSpPr>
          <p:cNvPr id="376835" name="Rectangle 2"/>
          <p:cNvSpPr>
            <a:spLocks noGrp="1" noRot="1" noChangeAspect="1" noChangeArrowheads="1" noTextEdit="1"/>
          </p:cNvSpPr>
          <p:nvPr>
            <p:ph type="sldImg"/>
          </p:nvPr>
        </p:nvSpPr>
        <p:spPr>
          <a:ln/>
        </p:spPr>
      </p:sp>
      <p:sp>
        <p:nvSpPr>
          <p:cNvPr id="200707" name="Rectangle 3"/>
          <p:cNvSpPr>
            <a:spLocks noGrp="1" noChangeArrowheads="1"/>
          </p:cNvSpPr>
          <p:nvPr>
            <p:ph type="body" idx="1"/>
          </p:nvPr>
        </p:nvSpPr>
        <p:spPr>
          <a:xfrm>
            <a:off x="857251" y="4365885"/>
            <a:ext cx="5140394" cy="4365885"/>
          </a:xfrm>
          <a:noFill/>
        </p:spPr>
        <p:txBody>
          <a:bodyPr/>
          <a:lstStyle/>
          <a:p>
            <a:pPr marL="112163" indent="-112163"/>
            <a:r>
              <a:rPr lang="en-US" b="1" dirty="0">
                <a:latin typeface="Times New Roman" charset="0"/>
              </a:rPr>
              <a:t>Instructor Notes</a:t>
            </a:r>
          </a:p>
          <a:p>
            <a:pPr marL="112163" indent="-112163">
              <a:buFontTx/>
              <a:buChar char="•"/>
            </a:pPr>
            <a:r>
              <a:rPr lang="en-US" dirty="0">
                <a:latin typeface="Times New Roman" charset="0"/>
              </a:rPr>
              <a:t>Long fingernails may be hard to keep clean and can rip gloves. They can also chip and become physical contaminants.</a:t>
            </a:r>
          </a:p>
          <a:p>
            <a:pPr marL="112163" indent="-112163">
              <a:buFontTx/>
              <a:buChar char="•"/>
            </a:pPr>
            <a:r>
              <a:rPr lang="en-US" dirty="0">
                <a:latin typeface="Times New Roman" charset="0"/>
              </a:rPr>
              <a:t>Fingernails should be kept trimmed and filed. This will allow nails to be cleaned easily. Ragged nails can be hard to keep clean. They may also hold pathogens and break off—becoming physical contaminants.</a:t>
            </a:r>
          </a:p>
          <a:p>
            <a:pPr marL="112163" indent="-112163">
              <a:buFontTx/>
              <a:buChar char="•"/>
            </a:pPr>
            <a:r>
              <a:rPr lang="en-US" dirty="0">
                <a:latin typeface="Times New Roman" charset="0"/>
              </a:rPr>
              <a:t>Do not wear false fingernails. They can be hard to keep clean. False fingernails also can </a:t>
            </a:r>
            <a:r>
              <a:rPr lang="en-US" dirty="0" smtClean="0">
                <a:latin typeface="Times New Roman" charset="0"/>
              </a:rPr>
              <a:t>break</a:t>
            </a:r>
            <a:r>
              <a:rPr lang="en-US" baseline="0" dirty="0" smtClean="0">
                <a:latin typeface="Times New Roman" charset="0"/>
              </a:rPr>
              <a:t> </a:t>
            </a:r>
            <a:r>
              <a:rPr lang="en-US" dirty="0" smtClean="0">
                <a:latin typeface="Times New Roman" charset="0"/>
              </a:rPr>
              <a:t>off </a:t>
            </a:r>
            <a:r>
              <a:rPr lang="en-US" dirty="0">
                <a:latin typeface="Times New Roman" charset="0"/>
              </a:rPr>
              <a:t>into food. Some local regulatory authorities allow false nails if single-use gloves are worn.</a:t>
            </a:r>
          </a:p>
          <a:p>
            <a:pPr marL="112163" indent="-112163">
              <a:buFontTx/>
              <a:buChar char="•"/>
            </a:pPr>
            <a:r>
              <a:rPr lang="en-US" dirty="0">
                <a:latin typeface="Times New Roman" charset="0"/>
              </a:rPr>
              <a:t>Do not wear nail polish. It can disguise dirt under nails and may flake off into food. Some regulatory authorities allow polished nails if single-use gloves are worn.</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85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DE34785F-D588-474D-B86B-56C438C138A1}" type="slidenum">
              <a:rPr lang="en-US" sz="1200" b="0">
                <a:solidFill>
                  <a:prstClr val="black"/>
                </a:solidFill>
              </a:rPr>
              <a:pPr eaLnBrk="1" hangingPunct="1">
                <a:defRPr/>
              </a:pPr>
              <a:t>11</a:t>
            </a:fld>
            <a:endParaRPr lang="en-US" sz="1200" b="0" dirty="0">
              <a:solidFill>
                <a:prstClr val="black"/>
              </a:solidFill>
            </a:endParaRPr>
          </a:p>
        </p:txBody>
      </p:sp>
      <p:sp>
        <p:nvSpPr>
          <p:cNvPr id="377859" name="Rectangle 2"/>
          <p:cNvSpPr>
            <a:spLocks noGrp="1" noRot="1" noChangeAspect="1" noChangeArrowheads="1" noTextEdit="1"/>
          </p:cNvSpPr>
          <p:nvPr>
            <p:ph type="sldImg"/>
          </p:nvPr>
        </p:nvSpPr>
        <p:spPr>
          <a:ln/>
        </p:spPr>
      </p:sp>
      <p:sp>
        <p:nvSpPr>
          <p:cNvPr id="377860" name="Rectangle 3"/>
          <p:cNvSpPr>
            <a:spLocks noGrp="1" noChangeArrowheads="1"/>
          </p:cNvSpPr>
          <p:nvPr>
            <p:ph type="body" idx="1"/>
          </p:nvPr>
        </p:nvSpPr>
        <p:spPr>
          <a:xfrm>
            <a:off x="857251" y="4365885"/>
            <a:ext cx="5140394" cy="4365885"/>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112163" indent="-112163">
              <a:defRPr/>
            </a:pPr>
            <a:endParaRPr lang="en-US" dirty="0">
              <a:latin typeface="Times New Roman" charset="0"/>
              <a:cs typeface="+mn-cs"/>
            </a:endParaRPr>
          </a:p>
          <a:p>
            <a:pPr marL="112163" indent="-112163">
              <a:buFontTx/>
              <a:buChar char="•"/>
              <a:defRPr/>
            </a:pPr>
            <a:endParaRPr lang="en-US" dirty="0">
              <a:latin typeface="Times New Roman" charset="0"/>
              <a:cs typeface="+mn-cs"/>
            </a:endParaRPr>
          </a:p>
          <a:p>
            <a:pPr marL="112163" indent="-112163">
              <a:defRPr/>
            </a:pPr>
            <a:endParaRPr lang="en-US" dirty="0">
              <a:latin typeface="Times New Roman" charset="0"/>
              <a:cs typeface="+mn-cs"/>
            </a:endParaRPr>
          </a:p>
        </p:txBody>
      </p:sp>
      <p:sp>
        <p:nvSpPr>
          <p:cNvPr id="5" name="Rectangle 3"/>
          <p:cNvSpPr txBox="1">
            <a:spLocks noChangeArrowheads="1"/>
          </p:cNvSpPr>
          <p:nvPr/>
        </p:nvSpPr>
        <p:spPr bwMode="auto">
          <a:xfrm>
            <a:off x="857250" y="4393992"/>
            <a:ext cx="5031685" cy="4112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0708" tIns="45355" rIns="90708" bIns="45355" numCol="1" anchor="t" anchorCtr="0" compatLnSpc="1">
            <a:prstTxWarp prst="textNoShape">
              <a:avLst/>
            </a:prstTxWarp>
          </a:bodyPr>
          <a:lstStyle>
            <a:lvl1pPr marL="233363" indent="-233363"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ＭＳ Ｐゴシック" charset="0"/>
              </a:defRPr>
            </a:lvl1pPr>
            <a:lvl2pPr marL="690563" indent="-233363"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2pPr>
            <a:lvl3pPr marL="1147763" indent="-233363"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3pPr>
            <a:lvl4pPr marL="1604963" indent="-233363"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4pPr>
            <a:lvl5pPr marL="2062163" indent="-233363"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marL="112163" indent="-112163" eaLnBrk="1" hangingPunct="1">
              <a:spcBef>
                <a:spcPct val="50000"/>
              </a:spcBef>
              <a:defRPr/>
            </a:pPr>
            <a:r>
              <a:rPr lang="en-US" b="1" dirty="0" smtClean="0">
                <a:solidFill>
                  <a:prstClr val="black"/>
                </a:solidFill>
                <a:latin typeface="Times New Roman" charset="0"/>
                <a:cs typeface="Times New Roman" charset="0"/>
              </a:rPr>
              <a:t>Instructor Notes</a:t>
            </a:r>
            <a:endParaRPr lang="en-US" b="1" dirty="0">
              <a:solidFill>
                <a:prstClr val="black"/>
              </a:solidFill>
              <a:latin typeface="Times New Roman" charset="0"/>
              <a:cs typeface="Times New Roman"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8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69853588-ADA4-E544-935E-7D5DBECF8FC0}" type="slidenum">
              <a:rPr lang="en-US" sz="1200" b="0">
                <a:solidFill>
                  <a:prstClr val="black"/>
                </a:solidFill>
              </a:rPr>
              <a:pPr eaLnBrk="1" hangingPunct="1">
                <a:defRPr/>
              </a:pPr>
              <a:t>12</a:t>
            </a:fld>
            <a:endParaRPr lang="en-US" sz="1200" b="0" dirty="0">
              <a:solidFill>
                <a:prstClr val="black"/>
              </a:solidFill>
            </a:endParaRPr>
          </a:p>
        </p:txBody>
      </p:sp>
      <p:sp>
        <p:nvSpPr>
          <p:cNvPr id="378883" name="Rectangle 2"/>
          <p:cNvSpPr>
            <a:spLocks noGrp="1" noRot="1" noChangeAspect="1" noChangeArrowheads="1" noTextEdit="1"/>
          </p:cNvSpPr>
          <p:nvPr>
            <p:ph type="sldImg"/>
          </p:nvPr>
        </p:nvSpPr>
        <p:spPr>
          <a:ln/>
        </p:spPr>
      </p:sp>
      <p:sp>
        <p:nvSpPr>
          <p:cNvPr id="378884" name="Rectangle 3"/>
          <p:cNvSpPr>
            <a:spLocks noGrp="1" noChangeArrowheads="1"/>
          </p:cNvSpPr>
          <p:nvPr>
            <p:ph type="body" idx="1"/>
          </p:nvPr>
        </p:nvSpPr>
        <p:spPr>
          <a:xfrm>
            <a:off x="857251" y="4433030"/>
            <a:ext cx="5140394" cy="4298741"/>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112163" indent="-112163">
              <a:defRPr/>
            </a:pPr>
            <a:r>
              <a:rPr lang="en-US" b="1" dirty="0">
                <a:latin typeface="Times New Roman" charset="0"/>
                <a:cs typeface="+mn-cs"/>
              </a:rPr>
              <a:t>Instructor Notes</a:t>
            </a:r>
          </a:p>
          <a:p>
            <a:pPr marL="112163" indent="-112163">
              <a:buFontTx/>
              <a:buChar char="•"/>
              <a:defRPr/>
            </a:pPr>
            <a:r>
              <a:rPr lang="en-US" dirty="0">
                <a:latin typeface="Times New Roman" charset="0"/>
                <a:cs typeface="+mn-cs"/>
              </a:rPr>
              <a:t>Single-use gloves can help keep food safe by creating a barrier between hands and food. Gloves should be worn when handling ready-to-eat food. The exceptions include when washing produce, or when handling ready-to-eat ingredients for a dish that will be cooked to the correct internal temperature.</a:t>
            </a:r>
          </a:p>
          <a:p>
            <a:pPr marL="112163" indent="-112163">
              <a:buFontTx/>
              <a:buChar char="•"/>
              <a:defRPr/>
            </a:pPr>
            <a:r>
              <a:rPr lang="en-US" dirty="0">
                <a:latin typeface="Times New Roman" charset="0"/>
                <a:cs typeface="+mn-cs"/>
              </a:rPr>
              <a:t>Hands must be washed before putting on gloves and when changing to a new pair.</a:t>
            </a:r>
          </a:p>
          <a:p>
            <a:pPr marL="112163" indent="-112163">
              <a:buFontTx/>
              <a:buChar char="•"/>
              <a:defRPr/>
            </a:pPr>
            <a:r>
              <a:rPr lang="en-US" dirty="0">
                <a:latin typeface="Times New Roman" charset="0"/>
                <a:cs typeface="+mn-cs"/>
              </a:rPr>
              <a:t>Make sure you provide different glove sizes. Gloves that are too big will not stay on. Those that are too small will tear or rip easily.</a:t>
            </a:r>
          </a:p>
          <a:p>
            <a:pPr marL="112163" indent="-112163">
              <a:buFontTx/>
              <a:buChar char="•"/>
              <a:defRPr/>
            </a:pPr>
            <a:r>
              <a:rPr lang="en-US" dirty="0">
                <a:latin typeface="Times New Roman" charset="0"/>
                <a:cs typeface="+mn-cs"/>
              </a:rPr>
              <a:t>Some </a:t>
            </a:r>
            <a:r>
              <a:rPr lang="en-US" dirty="0" smtClean="0">
                <a:latin typeface="Times New Roman" charset="0"/>
                <a:cs typeface="+mn-cs"/>
              </a:rPr>
              <a:t>food handlers </a:t>
            </a:r>
            <a:r>
              <a:rPr lang="en-US" dirty="0">
                <a:latin typeface="Times New Roman" charset="0"/>
                <a:cs typeface="+mn-cs"/>
              </a:rPr>
              <a:t>and customers may be sensitive to latex. Consider providing gloves made from other materials.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1907CB95-8774-AC43-BBE5-21F42C166A74}" type="slidenum">
              <a:rPr lang="en-US" sz="1200" b="0">
                <a:solidFill>
                  <a:prstClr val="black"/>
                </a:solidFill>
              </a:rPr>
              <a:pPr eaLnBrk="1" hangingPunct="1">
                <a:defRPr/>
              </a:pPr>
              <a:t>13</a:t>
            </a:fld>
            <a:endParaRPr lang="en-US" sz="1200" b="0" dirty="0">
              <a:solidFill>
                <a:prstClr val="black"/>
              </a:solidFill>
            </a:endParaRPr>
          </a:p>
        </p:txBody>
      </p:sp>
      <p:sp>
        <p:nvSpPr>
          <p:cNvPr id="379907"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xfrm>
            <a:off x="857251" y="4433030"/>
            <a:ext cx="5140394" cy="4298741"/>
          </a:xfrm>
        </p:spPr>
        <p:txBody>
          <a:bodyPr/>
          <a:lstStyle/>
          <a:p>
            <a:pPr marL="112163" indent="-112163">
              <a:defRPr/>
            </a:pPr>
            <a:r>
              <a:rPr lang="en-US" b="1" dirty="0" smtClean="0">
                <a:ea typeface="+mn-ea"/>
                <a:cs typeface="+mn-cs"/>
              </a:rPr>
              <a:t>Instructor Notes</a:t>
            </a:r>
          </a:p>
          <a:p>
            <a:pPr marL="168244" indent="-168244">
              <a:buFont typeface="Arial" pitchFamily="34" charset="0"/>
              <a:buChar char="•"/>
              <a:defRPr/>
            </a:pPr>
            <a:r>
              <a:rPr lang="en-US" dirty="0" smtClean="0">
                <a:ea typeface="+mn-ea"/>
                <a:cs typeface="+mn-cs"/>
              </a:rPr>
              <a:t>Avoid contaminating gloves when putting them on.</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93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EE293A89-6FAD-7949-8096-FC9093AE2896}" type="slidenum">
              <a:rPr lang="en-US" sz="1200" b="0">
                <a:solidFill>
                  <a:prstClr val="black"/>
                </a:solidFill>
              </a:rPr>
              <a:pPr eaLnBrk="1" hangingPunct="1">
                <a:defRPr/>
              </a:pPr>
              <a:t>14</a:t>
            </a:fld>
            <a:endParaRPr lang="en-US" sz="1200" b="0" dirty="0">
              <a:solidFill>
                <a:prstClr val="black"/>
              </a:solidFill>
            </a:endParaRPr>
          </a:p>
        </p:txBody>
      </p:sp>
      <p:sp>
        <p:nvSpPr>
          <p:cNvPr id="380931" name="Rectangle 2"/>
          <p:cNvSpPr>
            <a:spLocks noGrp="1" noRot="1" noChangeAspect="1" noChangeArrowheads="1" noTextEdit="1"/>
          </p:cNvSpPr>
          <p:nvPr>
            <p:ph type="sldImg"/>
          </p:nvPr>
        </p:nvSpPr>
        <p:spPr>
          <a:ln/>
        </p:spPr>
      </p:sp>
      <p:sp>
        <p:nvSpPr>
          <p:cNvPr id="4" name="Rectangle 3"/>
          <p:cNvSpPr>
            <a:spLocks noGrp="1" noChangeArrowheads="1"/>
          </p:cNvSpPr>
          <p:nvPr>
            <p:ph type="body" idx="3"/>
          </p:nvPr>
        </p:nvSpPr>
        <p:spPr>
          <a:xfrm>
            <a:off x="857250" y="4393992"/>
            <a:ext cx="5031685" cy="411292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marL="112163" indent="-112163">
              <a:spcBef>
                <a:spcPct val="50000"/>
              </a:spcBef>
              <a:defRPr/>
            </a:pPr>
            <a:endParaRPr lang="en-US" b="1" dirty="0">
              <a:latin typeface="Times New Roman" charset="0"/>
              <a:cs typeface="Times New Roman"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08BE9168-65D5-BE46-B512-C622F03D53BE}" type="slidenum">
              <a:rPr lang="en-US" sz="1200" b="0">
                <a:solidFill>
                  <a:prstClr val="black"/>
                </a:solidFill>
              </a:rPr>
              <a:pPr eaLnBrk="1" hangingPunct="1">
                <a:defRPr/>
              </a:pPr>
              <a:t>15</a:t>
            </a:fld>
            <a:endParaRPr lang="en-US" sz="1200" b="0" dirty="0">
              <a:solidFill>
                <a:prstClr val="black"/>
              </a:solidFill>
            </a:endParaRPr>
          </a:p>
        </p:txBody>
      </p:sp>
      <p:sp>
        <p:nvSpPr>
          <p:cNvPr id="381955" name="Rectangle 2"/>
          <p:cNvSpPr>
            <a:spLocks noGrp="1" noRot="1" noChangeAspect="1" noChangeArrowheads="1" noTextEdit="1"/>
          </p:cNvSpPr>
          <p:nvPr>
            <p:ph type="sldImg"/>
          </p:nvPr>
        </p:nvSpPr>
        <p:spPr>
          <a:ln/>
        </p:spPr>
      </p:sp>
      <p:sp>
        <p:nvSpPr>
          <p:cNvPr id="384004" name="Notes Placeholder 1"/>
          <p:cNvSpPr>
            <a:spLocks noGrp="1"/>
          </p:cNvSpPr>
          <p:nvPr>
            <p:ph type="body" idx="1"/>
          </p:nvPr>
        </p:nvSpPr>
        <p:spPr/>
        <p:txBody>
          <a:bodyPr/>
          <a:lstStyle/>
          <a:p>
            <a:pPr marL="112163" indent="-112163">
              <a:defRPr/>
            </a:pPr>
            <a:r>
              <a:rPr lang="en-US" b="1" dirty="0" smtClean="0">
                <a:ea typeface="+mn-ea"/>
                <a:cs typeface="+mn-cs"/>
              </a:rPr>
              <a:t>Instructor Notes</a:t>
            </a:r>
          </a:p>
          <a:p>
            <a:pPr marL="168244" indent="-168244">
              <a:buFont typeface="Arial" pitchFamily="34" charset="0"/>
              <a:buChar char="•"/>
              <a:defRPr/>
            </a:pPr>
            <a:r>
              <a:rPr lang="en-US" dirty="0" smtClean="0">
                <a:ea typeface="+mn-ea"/>
                <a:cs typeface="+mn-cs"/>
              </a:rPr>
              <a:t>Food can become contaminated when it has been handled with bare hands. This is especially true when hands have not been washed correctly or have infected cuts or wounds. For this reason, do not handle ready-to-eat food with bare hands. </a:t>
            </a:r>
          </a:p>
          <a:p>
            <a:pPr marL="168244" indent="-168244">
              <a:buFont typeface="Arial" pitchFamily="34" charset="0"/>
              <a:buChar char="•"/>
              <a:defRPr/>
            </a:pPr>
            <a:r>
              <a:rPr lang="en-US" dirty="0" smtClean="0">
                <a:ea typeface="+mn-ea"/>
                <a:cs typeface="+mn-cs"/>
              </a:rPr>
              <a:t>Never handle ready-to-eat food with bare hands if you primarily serve a high-risk population.</a:t>
            </a:r>
          </a:p>
          <a:p>
            <a:pPr marL="168244" indent="-168244">
              <a:buFont typeface="Arial" pitchFamily="34" charset="0"/>
              <a:buChar char="•"/>
              <a:defRPr/>
            </a:pPr>
            <a:r>
              <a:rPr lang="en-US" dirty="0" smtClean="0">
                <a:ea typeface="+mn-ea"/>
                <a:cs typeface="+mn-cs"/>
              </a:rPr>
              <a:t>Some regulatory authorities allow bare-hand contact with ready-to- eat food. If your jurisdiction allows this, you must have specific policies in place about staff health. You must also train staff in handwashing and personal hygiene practices.</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97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B42D69A9-319D-B249-890D-624FE86705A9}" type="slidenum">
              <a:rPr lang="en-US" sz="1200" b="0">
                <a:solidFill>
                  <a:prstClr val="black"/>
                </a:solidFill>
              </a:rPr>
              <a:pPr eaLnBrk="1" hangingPunct="1">
                <a:defRPr/>
              </a:pPr>
              <a:t>16</a:t>
            </a:fld>
            <a:endParaRPr lang="en-US" sz="1200" b="0" dirty="0">
              <a:solidFill>
                <a:prstClr val="black"/>
              </a:solidFill>
            </a:endParaRPr>
          </a:p>
        </p:txBody>
      </p:sp>
      <p:sp>
        <p:nvSpPr>
          <p:cNvPr id="382979" name="Rectangle 2"/>
          <p:cNvSpPr>
            <a:spLocks noGrp="1" noRot="1" noChangeAspect="1" noChangeArrowheads="1" noTextEdit="1"/>
          </p:cNvSpPr>
          <p:nvPr>
            <p:ph type="sldImg"/>
          </p:nvPr>
        </p:nvSpPr>
        <p:spPr>
          <a:ln/>
        </p:spPr>
      </p:sp>
      <p:sp>
        <p:nvSpPr>
          <p:cNvPr id="382980" name="Rectangle 3"/>
          <p:cNvSpPr>
            <a:spLocks noGrp="1" noChangeArrowheads="1"/>
          </p:cNvSpPr>
          <p:nvPr>
            <p:ph type="body" idx="1"/>
          </p:nvPr>
        </p:nvSpPr>
        <p:spPr>
          <a:xfrm>
            <a:off x="857250" y="4395555"/>
            <a:ext cx="5028579" cy="4223790"/>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112163" indent="-112163">
              <a:defRPr/>
            </a:pPr>
            <a:r>
              <a:rPr lang="en-US" b="1" dirty="0">
                <a:latin typeface="Times New Roman" charset="0"/>
                <a:cs typeface="Times New Roman" charset="0"/>
              </a:rPr>
              <a:t>Instructor Notes</a:t>
            </a:r>
          </a:p>
          <a:p>
            <a:pPr marL="112163" indent="-112163">
              <a:lnSpc>
                <a:spcPct val="80000"/>
              </a:lnSpc>
              <a:spcBef>
                <a:spcPct val="50000"/>
              </a:spcBef>
              <a:buSzPct val="80000"/>
              <a:buFontTx/>
              <a:buChar char="•"/>
              <a:defRPr/>
            </a:pPr>
            <a:r>
              <a:rPr lang="en-US" dirty="0">
                <a:latin typeface="Times New Roman" charset="0"/>
                <a:cs typeface="+mn-cs"/>
              </a:rPr>
              <a:t>Do not wear hair accessories that could become physical contaminants. Hair restraints should be limited to items that keep hands out of hair, and hair out of food. Food handlers with facial hair should wear a beard restraint. </a:t>
            </a:r>
          </a:p>
          <a:p>
            <a:pPr marL="112163" indent="-112163">
              <a:lnSpc>
                <a:spcPct val="80000"/>
              </a:lnSpc>
              <a:spcBef>
                <a:spcPct val="50000"/>
              </a:spcBef>
              <a:buSzPct val="80000"/>
              <a:buFontTx/>
              <a:buChar char="•"/>
              <a:defRPr/>
            </a:pPr>
            <a:r>
              <a:rPr lang="en-US" dirty="0">
                <a:latin typeface="Times New Roman" charset="0"/>
                <a:cs typeface="+mn-cs"/>
              </a:rPr>
              <a:t>False eyelashes can become physical contaminants and should not be worn. </a:t>
            </a:r>
          </a:p>
          <a:p>
            <a:pPr marL="112163" indent="-112163">
              <a:lnSpc>
                <a:spcPct val="80000"/>
              </a:lnSpc>
              <a:spcBef>
                <a:spcPct val="50000"/>
              </a:spcBef>
              <a:buSzPct val="80000"/>
              <a:buFontTx/>
              <a:buChar char="•"/>
              <a:defRPr/>
            </a:pPr>
            <a:r>
              <a:rPr lang="en-US" dirty="0">
                <a:latin typeface="Times New Roman" charset="0"/>
                <a:cs typeface="+mn-cs"/>
              </a:rPr>
              <a:t>If possible, food handlers should change into work clothes at work. Dirty clothing stored in the operation must be kept away from food and prep areas. You can do this by placing them in nonabsorbent containers or washable laundry bags. This includes dirty aprons, chef coats, and uniforms.</a:t>
            </a:r>
          </a:p>
          <a:p>
            <a:pPr marL="112163" indent="-112163">
              <a:lnSpc>
                <a:spcPct val="80000"/>
              </a:lnSpc>
              <a:spcBef>
                <a:spcPct val="50000"/>
              </a:spcBef>
              <a:buSzPct val="80000"/>
              <a:buFontTx/>
              <a:buChar char="•"/>
              <a:defRPr/>
            </a:pPr>
            <a:r>
              <a:rPr lang="en-US" dirty="0">
                <a:latin typeface="Times New Roman" charset="0"/>
                <a:cs typeface="+mn-cs"/>
              </a:rPr>
              <a:t>Never wipe your hands on aprons.</a:t>
            </a:r>
          </a:p>
          <a:p>
            <a:pPr marL="112163" indent="-112163">
              <a:lnSpc>
                <a:spcPct val="80000"/>
              </a:lnSpc>
              <a:spcBef>
                <a:spcPct val="50000"/>
              </a:spcBef>
              <a:buSzPct val="80000"/>
              <a:buFontTx/>
              <a:buChar char="•"/>
              <a:defRPr/>
            </a:pPr>
            <a:r>
              <a:rPr lang="en-US" dirty="0">
                <a:latin typeface="Times New Roman" charset="0"/>
                <a:cs typeface="+mn-cs"/>
              </a:rPr>
              <a:t>Food handlers cannot wear jewelry when prepping food or when working around prep areas. That includes rings (except for a plain band), bracelets (including medical bracelets), and watches. Companies may also require </a:t>
            </a:r>
            <a:r>
              <a:rPr lang="en-US" dirty="0" smtClean="0">
                <a:latin typeface="Times New Roman" charset="0"/>
                <a:cs typeface="+mn-cs"/>
              </a:rPr>
              <a:t>food handlers </a:t>
            </a:r>
            <a:r>
              <a:rPr lang="en-US" dirty="0">
                <a:latin typeface="Times New Roman" charset="0"/>
                <a:cs typeface="+mn-cs"/>
              </a:rPr>
              <a:t>to remove other types of jewelry. This may include earrings, necklaces, and facial jewelry. Servers may wear jewelry if allowed by company policy.</a:t>
            </a:r>
          </a:p>
          <a:p>
            <a:pPr marL="112163" indent="-112163">
              <a:lnSpc>
                <a:spcPct val="80000"/>
              </a:lnSpc>
              <a:spcBef>
                <a:spcPct val="50000"/>
              </a:spcBef>
              <a:buSzPct val="80000"/>
              <a:buFontTx/>
              <a:buChar char="•"/>
              <a:defRPr/>
            </a:pPr>
            <a:endParaRPr lang="en-US" dirty="0">
              <a:latin typeface="Times New Roman" charset="0"/>
              <a:cs typeface="Times New Roman" charset="0"/>
            </a:endParaRPr>
          </a:p>
          <a:p>
            <a:pPr marL="112163" indent="-112163">
              <a:lnSpc>
                <a:spcPct val="80000"/>
              </a:lnSpc>
              <a:spcBef>
                <a:spcPct val="50000"/>
              </a:spcBef>
              <a:defRPr/>
            </a:pPr>
            <a:endParaRPr lang="en-US" dirty="0">
              <a:latin typeface="Times New Roman" charset="0"/>
              <a:cs typeface="Times New Roman"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00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A082FD6C-3973-5B46-A758-5FE87AD64BAD}" type="slidenum">
              <a:rPr lang="en-US" sz="1200" b="0">
                <a:solidFill>
                  <a:prstClr val="black"/>
                </a:solidFill>
              </a:rPr>
              <a:pPr eaLnBrk="1" hangingPunct="1">
                <a:defRPr/>
              </a:pPr>
              <a:t>17</a:t>
            </a:fld>
            <a:endParaRPr lang="en-US" sz="1200" b="0" dirty="0">
              <a:solidFill>
                <a:prstClr val="black"/>
              </a:solidFill>
            </a:endParaRPr>
          </a:p>
        </p:txBody>
      </p:sp>
      <p:sp>
        <p:nvSpPr>
          <p:cNvPr id="384003" name="Rectangle 2"/>
          <p:cNvSpPr>
            <a:spLocks noGrp="1" noRot="1" noChangeAspect="1" noChangeArrowheads="1" noTextEdit="1"/>
          </p:cNvSpPr>
          <p:nvPr>
            <p:ph type="sldImg"/>
          </p:nvPr>
        </p:nvSpPr>
        <p:spPr>
          <a:xfrm>
            <a:off x="1155424" y="687049"/>
            <a:ext cx="4547152" cy="3429000"/>
          </a:xfrm>
          <a:ln/>
        </p:spPr>
      </p:sp>
      <p:sp>
        <p:nvSpPr>
          <p:cNvPr id="384004" name="Rectangle 3"/>
          <p:cNvSpPr>
            <a:spLocks noGrp="1" noChangeArrowheads="1"/>
          </p:cNvSpPr>
          <p:nvPr>
            <p:ph type="body" idx="1"/>
          </p:nvPr>
        </p:nvSpPr>
        <p:spPr>
          <a:xfrm>
            <a:off x="857251" y="4365885"/>
            <a:ext cx="5140394" cy="4365885"/>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824" tIns="46413" rIns="92824" bIns="46413"/>
          <a:lstStyle/>
          <a:p>
            <a:pPr marL="112163" indent="-112163">
              <a:defRPr/>
            </a:pPr>
            <a:r>
              <a:rPr lang="en-US" b="1" dirty="0">
                <a:latin typeface="Times New Roman" charset="0"/>
                <a:cs typeface="+mn-cs"/>
              </a:rPr>
              <a:t>Instructor Notes</a:t>
            </a:r>
          </a:p>
          <a:p>
            <a:pPr marL="112163" indent="-112163">
              <a:buFontTx/>
              <a:buChar char="•"/>
              <a:defRPr/>
            </a:pPr>
            <a:r>
              <a:rPr lang="en-US" dirty="0">
                <a:latin typeface="Times New Roman" charset="0"/>
                <a:cs typeface="+mn-cs"/>
              </a:rPr>
              <a:t>Small droplets of saliva can contain thousands of pathogens. In the process of eating, drinking, smoking, or chewing gum or tobacco, saliva can be transferred to hands or directly to food being handled. That</a:t>
            </a:r>
            <a:r>
              <a:rPr lang="ja-JP" altLang="en-US">
                <a:latin typeface="Times New Roman" charset="0"/>
                <a:cs typeface="+mn-cs"/>
              </a:rPr>
              <a:t>’</a:t>
            </a:r>
            <a:r>
              <a:rPr lang="en-US" dirty="0">
                <a:latin typeface="Times New Roman" charset="0"/>
                <a:cs typeface="+mn-cs"/>
              </a:rPr>
              <a:t>s why food handlers must not eat, drink, smoke, or chew gum or tobacco when performing the tasks indicated in the slide. </a:t>
            </a:r>
          </a:p>
          <a:p>
            <a:pPr marL="112163" indent="-112163">
              <a:buFontTx/>
              <a:buChar char="•"/>
              <a:defRPr/>
            </a:pPr>
            <a:r>
              <a:rPr lang="en-US" dirty="0">
                <a:latin typeface="Times New Roman" charset="0"/>
                <a:cs typeface="+mn-cs"/>
              </a:rPr>
              <a:t>Some regulatory authorities allow food handlers to drink from a covered container while in prep and dishwashing areas.</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2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AE71725C-540C-154E-AFC1-9E75C415ECCD}" type="slidenum">
              <a:rPr lang="en-US" sz="1200" b="0">
                <a:solidFill>
                  <a:prstClr val="black"/>
                </a:solidFill>
              </a:rPr>
              <a:pPr eaLnBrk="1" hangingPunct="1">
                <a:defRPr/>
              </a:pPr>
              <a:t>18</a:t>
            </a:fld>
            <a:endParaRPr lang="en-US" sz="1200" b="0" dirty="0">
              <a:solidFill>
                <a:prstClr val="black"/>
              </a:solidFill>
            </a:endParaRPr>
          </a:p>
        </p:txBody>
      </p:sp>
      <p:sp>
        <p:nvSpPr>
          <p:cNvPr id="385027" name="Rectangle 2"/>
          <p:cNvSpPr>
            <a:spLocks noGrp="1" noRot="1" noChangeAspect="1" noChangeArrowheads="1" noTextEdit="1"/>
          </p:cNvSpPr>
          <p:nvPr>
            <p:ph type="sldImg"/>
          </p:nvPr>
        </p:nvSpPr>
        <p:spPr>
          <a:ln/>
        </p:spPr>
      </p:sp>
      <p:sp>
        <p:nvSpPr>
          <p:cNvPr id="217091" name="Rectangle 3"/>
          <p:cNvSpPr>
            <a:spLocks noGrp="1" noChangeArrowheads="1"/>
          </p:cNvSpPr>
          <p:nvPr>
            <p:ph type="body" idx="1"/>
          </p:nvPr>
        </p:nvSpPr>
        <p:spPr>
          <a:xfrm>
            <a:off x="857250" y="4395555"/>
            <a:ext cx="5028579" cy="4223790"/>
          </a:xfrm>
          <a:noFill/>
        </p:spPr>
        <p:txBody>
          <a:bodyPr lIns="91089" tIns="45545" rIns="91089" bIns="45545"/>
          <a:lstStyle/>
          <a:p>
            <a:pPr marL="112163" indent="-112163"/>
            <a:r>
              <a:rPr lang="en-US" b="1" dirty="0">
                <a:latin typeface="Times New Roman" charset="0"/>
                <a:cs typeface="Times New Roman" charset="0"/>
              </a:rPr>
              <a:t>Instructor Notes</a:t>
            </a:r>
          </a:p>
          <a:p>
            <a:pPr marL="112163" indent="-112163">
              <a:lnSpc>
                <a:spcPct val="80000"/>
              </a:lnSpc>
              <a:spcBef>
                <a:spcPct val="50000"/>
              </a:spcBef>
              <a:buSzPct val="80000"/>
              <a:buFontTx/>
              <a:buChar char="•"/>
            </a:pPr>
            <a:r>
              <a:rPr lang="en-US" dirty="0">
                <a:latin typeface="Times New Roman" charset="0"/>
              </a:rPr>
              <a:t>You must encourage your </a:t>
            </a:r>
            <a:r>
              <a:rPr lang="en-US" dirty="0" smtClean="0">
                <a:latin typeface="Times New Roman" charset="0"/>
              </a:rPr>
              <a:t>staff to </a:t>
            </a:r>
            <a:r>
              <a:rPr lang="en-US" dirty="0">
                <a:latin typeface="Times New Roman" charset="0"/>
              </a:rPr>
              <a:t>report any health problems before they come to work. This includes newly hired staff who haven</a:t>
            </a:r>
            <a:r>
              <a:rPr lang="ja-JP" altLang="en-US" dirty="0">
                <a:latin typeface="Times New Roman" charset="0"/>
              </a:rPr>
              <a:t>’</a:t>
            </a:r>
            <a:r>
              <a:rPr lang="en-US" altLang="ja-JP" dirty="0">
                <a:latin typeface="Times New Roman" charset="0"/>
              </a:rPr>
              <a:t>t started working yet. </a:t>
            </a:r>
          </a:p>
          <a:p>
            <a:pPr marL="112163" indent="-112163">
              <a:lnSpc>
                <a:spcPct val="80000"/>
              </a:lnSpc>
              <a:spcBef>
                <a:spcPct val="50000"/>
              </a:spcBef>
              <a:buSzPct val="80000"/>
              <a:buFontTx/>
              <a:buChar char="•"/>
            </a:pPr>
            <a:r>
              <a:rPr lang="en-US" dirty="0">
                <a:latin typeface="Times New Roman" charset="0"/>
              </a:rPr>
              <a:t>Staff should also let you know </a:t>
            </a:r>
            <a:r>
              <a:rPr lang="en-US" dirty="0" smtClean="0">
                <a:latin typeface="Times New Roman" charset="0"/>
              </a:rPr>
              <a:t>immediately</a:t>
            </a:r>
            <a:r>
              <a:rPr lang="en-US" baseline="0" dirty="0" smtClean="0">
                <a:latin typeface="Times New Roman" charset="0"/>
              </a:rPr>
              <a:t> </a:t>
            </a:r>
            <a:r>
              <a:rPr lang="en-US" dirty="0" smtClean="0">
                <a:latin typeface="Times New Roman" charset="0"/>
              </a:rPr>
              <a:t>if </a:t>
            </a:r>
            <a:r>
              <a:rPr lang="en-US" dirty="0">
                <a:latin typeface="Times New Roman" charset="0"/>
              </a:rPr>
              <a:t>they get sick while working. Your regulatory authority may ask you to prove you have made staff aware of this policy.</a:t>
            </a:r>
          </a:p>
          <a:p>
            <a:pPr marL="112163" indent="-112163">
              <a:lnSpc>
                <a:spcPct val="80000"/>
              </a:lnSpc>
              <a:spcBef>
                <a:spcPct val="50000"/>
              </a:spcBef>
              <a:buSzPct val="80000"/>
              <a:buFontTx/>
              <a:buChar char="•"/>
            </a:pPr>
            <a:r>
              <a:rPr lang="en-US" dirty="0">
                <a:latin typeface="Times New Roman" charset="0"/>
              </a:rPr>
              <a:t>When food handlers are </a:t>
            </a:r>
            <a:r>
              <a:rPr lang="en-US" dirty="0" smtClean="0">
                <a:latin typeface="Times New Roman" charset="0"/>
              </a:rPr>
              <a:t>sick, </a:t>
            </a:r>
            <a:r>
              <a:rPr lang="en-US" dirty="0">
                <a:latin typeface="Times New Roman" charset="0"/>
              </a:rPr>
              <a:t>you may need to restrict them from working with or around food. Sometimes, you may need to exclude them from working in the operation.</a:t>
            </a:r>
          </a:p>
          <a:p>
            <a:pPr marL="112163" indent="-112163">
              <a:lnSpc>
                <a:spcPct val="80000"/>
              </a:lnSpc>
              <a:spcBef>
                <a:spcPct val="50000"/>
              </a:spcBef>
              <a:buSzPct val="80000"/>
            </a:pPr>
            <a:endParaRPr lang="en-US" dirty="0">
              <a:latin typeface="Times New Roman"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5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95306CE4-5592-CD4A-8965-53B4CB9A0B75}" type="slidenum">
              <a:rPr lang="en-US" sz="1200" b="0">
                <a:solidFill>
                  <a:prstClr val="black"/>
                </a:solidFill>
              </a:rPr>
              <a:pPr eaLnBrk="1" hangingPunct="1">
                <a:defRPr/>
              </a:pPr>
              <a:t>19</a:t>
            </a:fld>
            <a:endParaRPr lang="en-US" sz="1200" b="0" dirty="0">
              <a:solidFill>
                <a:prstClr val="black"/>
              </a:solidFill>
            </a:endParaRPr>
          </a:p>
        </p:txBody>
      </p:sp>
      <p:sp>
        <p:nvSpPr>
          <p:cNvPr id="386051" name="Rectangle 2"/>
          <p:cNvSpPr>
            <a:spLocks noGrp="1" noRot="1" noChangeAspect="1" noChangeArrowheads="1" noTextEdit="1"/>
          </p:cNvSpPr>
          <p:nvPr>
            <p:ph type="sldImg"/>
          </p:nvPr>
        </p:nvSpPr>
        <p:spPr>
          <a:ln/>
        </p:spPr>
      </p:sp>
      <p:sp>
        <p:nvSpPr>
          <p:cNvPr id="2" name="Notes Placeholder 1"/>
          <p:cNvSpPr>
            <a:spLocks noGrp="1"/>
          </p:cNvSpPr>
          <p:nvPr>
            <p:ph type="body" idx="1"/>
          </p:nvPr>
        </p:nvSpPr>
        <p:spPr/>
        <p:txBody>
          <a:bodyPr/>
          <a:lstStyle/>
          <a:p>
            <a:endParaRPr lang="en-US" b="1"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4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AAFCC6B9-4DAF-F445-9A85-0B17AD737A84}" type="slidenum">
              <a:rPr lang="en-US" sz="1200" b="0">
                <a:solidFill>
                  <a:prstClr val="black"/>
                </a:solidFill>
              </a:rPr>
              <a:pPr eaLnBrk="1" hangingPunct="1">
                <a:defRPr/>
              </a:pPr>
              <a:t>2</a:t>
            </a:fld>
            <a:endParaRPr lang="en-US" sz="1200" b="0" dirty="0">
              <a:solidFill>
                <a:prstClr val="black"/>
              </a:solidFill>
            </a:endParaRPr>
          </a:p>
        </p:txBody>
      </p:sp>
      <p:sp>
        <p:nvSpPr>
          <p:cNvPr id="368643" name="Rectangle 2"/>
          <p:cNvSpPr>
            <a:spLocks noGrp="1" noRot="1" noChangeAspect="1" noChangeArrowheads="1" noTextEdit="1"/>
          </p:cNvSpPr>
          <p:nvPr>
            <p:ph type="sldImg"/>
          </p:nvPr>
        </p:nvSpPr>
        <p:spPr>
          <a:ln/>
        </p:spPr>
      </p:sp>
      <p:sp>
        <p:nvSpPr>
          <p:cNvPr id="368644" name="Rectangle 3"/>
          <p:cNvSpPr>
            <a:spLocks noGrp="1" noChangeArrowheads="1"/>
          </p:cNvSpPr>
          <p:nvPr>
            <p:ph type="body" idx="1"/>
          </p:nvPr>
        </p:nvSpPr>
        <p:spPr>
          <a:xfrm>
            <a:off x="857251" y="4365885"/>
            <a:ext cx="5140394" cy="4365885"/>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824" tIns="46413" rIns="92824" bIns="46413"/>
          <a:lstStyle/>
          <a:p>
            <a:pPr marL="112163" indent="-112163">
              <a:spcBef>
                <a:spcPct val="50000"/>
              </a:spcBef>
              <a:defRPr/>
            </a:pPr>
            <a:r>
              <a:rPr lang="en-US" b="1" dirty="0">
                <a:latin typeface="Times New Roman" charset="0"/>
                <a:cs typeface="Times New Roman" charset="0"/>
              </a:rPr>
              <a:t>Instructor Notes</a:t>
            </a:r>
            <a:endParaRPr lang="en-US" dirty="0">
              <a:latin typeface="Times New Roman" charset="0"/>
              <a:cs typeface="Times New Roman" charset="0"/>
            </a:endParaRPr>
          </a:p>
          <a:p>
            <a:pPr marL="112163" indent="-112163">
              <a:spcBef>
                <a:spcPct val="50000"/>
              </a:spcBef>
              <a:buSzPct val="80000"/>
              <a:buFontTx/>
              <a:buChar char="•"/>
              <a:defRPr/>
            </a:pPr>
            <a:r>
              <a:rPr lang="en-US" dirty="0">
                <a:latin typeface="Times New Roman" charset="0"/>
                <a:cs typeface="+mn-cs"/>
              </a:rPr>
              <a:t>Discuss the topic objectives with the class.</a:t>
            </a:r>
          </a:p>
          <a:p>
            <a:pPr marL="112163" indent="-112163">
              <a:defRPr/>
            </a:pPr>
            <a:endParaRPr lang="en-US" b="1" dirty="0">
              <a:latin typeface="Times New Roman" charset="0"/>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07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E7FD6052-B3AD-F147-8D28-A1A56330E175}" type="slidenum">
              <a:rPr lang="en-US" sz="1200" b="0">
                <a:solidFill>
                  <a:prstClr val="black"/>
                </a:solidFill>
              </a:rPr>
              <a:pPr eaLnBrk="1" hangingPunct="1">
                <a:defRPr/>
              </a:pPr>
              <a:t>20</a:t>
            </a:fld>
            <a:endParaRPr lang="en-US" sz="1200" b="0" dirty="0">
              <a:solidFill>
                <a:prstClr val="black"/>
              </a:solidFill>
            </a:endParaRPr>
          </a:p>
        </p:txBody>
      </p:sp>
      <p:sp>
        <p:nvSpPr>
          <p:cNvPr id="387075" name="Rectangle 2"/>
          <p:cNvSpPr>
            <a:spLocks noGrp="1" noRot="1" noChangeAspect="1" noChangeArrowheads="1" noTextEdit="1"/>
          </p:cNvSpPr>
          <p:nvPr>
            <p:ph type="sldImg"/>
          </p:nvPr>
        </p:nvSpPr>
        <p:spPr>
          <a:ln/>
        </p:spPr>
      </p:sp>
      <p:sp>
        <p:nvSpPr>
          <p:cNvPr id="4" name="Rectangle 3"/>
          <p:cNvSpPr>
            <a:spLocks noGrp="1" noChangeArrowheads="1"/>
          </p:cNvSpPr>
          <p:nvPr>
            <p:ph type="body" idx="3"/>
          </p:nvPr>
        </p:nvSpPr>
        <p:spPr>
          <a:xfrm>
            <a:off x="857250" y="4393992"/>
            <a:ext cx="5031685" cy="411292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marL="112163" indent="-112163">
              <a:spcBef>
                <a:spcPct val="50000"/>
              </a:spcBef>
              <a:defRPr/>
            </a:pPr>
            <a:endParaRPr lang="en-US" b="1" dirty="0">
              <a:latin typeface="Times New Roman" charset="0"/>
              <a:cs typeface="Times New Roman"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09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9C9A24DD-46E6-F04D-8398-F7D5861495D1}" type="slidenum">
              <a:rPr lang="en-US" sz="1200" b="0">
                <a:solidFill>
                  <a:prstClr val="black"/>
                </a:solidFill>
              </a:rPr>
              <a:pPr eaLnBrk="1" hangingPunct="1">
                <a:defRPr/>
              </a:pPr>
              <a:t>21</a:t>
            </a:fld>
            <a:endParaRPr lang="en-US" sz="1200" b="0" dirty="0">
              <a:solidFill>
                <a:prstClr val="black"/>
              </a:solidFill>
            </a:endParaRPr>
          </a:p>
        </p:txBody>
      </p:sp>
      <p:sp>
        <p:nvSpPr>
          <p:cNvPr id="388099" name="Rectangle 2"/>
          <p:cNvSpPr>
            <a:spLocks noGrp="1" noRot="1" noChangeAspect="1" noChangeArrowheads="1" noTextEdit="1"/>
          </p:cNvSpPr>
          <p:nvPr>
            <p:ph type="sldImg"/>
          </p:nvPr>
        </p:nvSpPr>
        <p:spPr>
          <a:ln/>
        </p:spPr>
      </p:sp>
      <p:sp>
        <p:nvSpPr>
          <p:cNvPr id="388101" name="Notes Placeholder 1"/>
          <p:cNvSpPr>
            <a:spLocks noGrp="1"/>
          </p:cNvSpPr>
          <p:nvPr>
            <p:ph type="body" idx="1"/>
          </p:nvPr>
        </p:nvSpPr>
        <p:spPr>
          <a:xfrm>
            <a:off x="686421" y="4347148"/>
            <a:ext cx="5486711" cy="4111365"/>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r>
              <a:rPr lang="en-US" b="1" dirty="0">
                <a:latin typeface="Times New Roman" charset="0"/>
                <a:cs typeface="+mn-cs"/>
              </a:rPr>
              <a:t>Instructor </a:t>
            </a:r>
            <a:r>
              <a:rPr lang="en-US" b="1" dirty="0" smtClean="0">
                <a:latin typeface="Times New Roman" charset="0"/>
                <a:cs typeface="+mn-cs"/>
              </a:rPr>
              <a:t>Notes</a:t>
            </a:r>
            <a:endParaRPr lang="en-US" b="1" dirty="0">
              <a:latin typeface="Times New Roman" charset="0"/>
              <a:cs typeface="+mn-cs"/>
            </a:endParaRPr>
          </a:p>
          <a:p>
            <a:pPr>
              <a:buFontTx/>
              <a:buChar char="•"/>
              <a:defRPr/>
            </a:pPr>
            <a:r>
              <a:rPr lang="en-US" dirty="0">
                <a:latin typeface="Times New Roman" charset="0"/>
                <a:cs typeface="+mn-cs"/>
              </a:rPr>
              <a:t>Some </a:t>
            </a:r>
            <a:r>
              <a:rPr lang="en-US" dirty="0" smtClean="0">
                <a:latin typeface="Times New Roman" charset="0"/>
                <a:cs typeface="+mn-cs"/>
              </a:rPr>
              <a:t>food handlers </a:t>
            </a:r>
            <a:r>
              <a:rPr lang="en-US" dirty="0">
                <a:latin typeface="Times New Roman" charset="0"/>
                <a:cs typeface="+mn-cs"/>
              </a:rPr>
              <a:t>diagnosed with these foodborne illnesses may not experience the usual signs or their symptoms may be over. Work with the local regulatory authority to determine whether the </a:t>
            </a:r>
            <a:r>
              <a:rPr lang="en-US" dirty="0" smtClean="0">
                <a:latin typeface="Times New Roman" charset="0"/>
                <a:cs typeface="+mn-cs"/>
              </a:rPr>
              <a:t>food handler </a:t>
            </a:r>
            <a:r>
              <a:rPr lang="en-US" dirty="0">
                <a:latin typeface="Times New Roman" charset="0"/>
                <a:cs typeface="+mn-cs"/>
              </a:rPr>
              <a:t>must be excluded from the </a:t>
            </a:r>
            <a:r>
              <a:rPr lang="en-US" dirty="0" smtClean="0">
                <a:latin typeface="Times New Roman" charset="0"/>
                <a:cs typeface="+mn-cs"/>
              </a:rPr>
              <a:t>operation </a:t>
            </a:r>
            <a:r>
              <a:rPr lang="en-US" dirty="0">
                <a:latin typeface="Times New Roman" charset="0"/>
                <a:cs typeface="+mn-cs"/>
              </a:rPr>
              <a:t>or restricted from working with or around food, and when the exclusion or restriction can be removed.</a:t>
            </a:r>
          </a:p>
          <a:p>
            <a:pPr>
              <a:buFontTx/>
              <a:buChar char="•"/>
              <a:defRPr/>
            </a:pPr>
            <a:r>
              <a:rPr lang="en-US" dirty="0">
                <a:latin typeface="Times New Roman" charset="0"/>
                <a:cs typeface="+mn-cs"/>
              </a:rPr>
              <a:t>Remember these are only guidelines, working with your regulatory authority will help you determine the best course of action.</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22" name="Slide Image Placeholder 1"/>
          <p:cNvSpPr>
            <a:spLocks noGrp="1" noRot="1" noChangeAspect="1" noTextEdit="1"/>
          </p:cNvSpPr>
          <p:nvPr>
            <p:ph type="sldImg"/>
          </p:nvPr>
        </p:nvSpPr>
        <p:spPr>
          <a:ln/>
        </p:spPr>
      </p:sp>
      <p:sp>
        <p:nvSpPr>
          <p:cNvPr id="389123"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a:defRPr/>
            </a:pPr>
            <a:endParaRPr lang="en-US" dirty="0">
              <a:latin typeface="Times New Roman" charset="0"/>
              <a:cs typeface="+mn-cs"/>
            </a:endParaRPr>
          </a:p>
        </p:txBody>
      </p:sp>
      <p:sp>
        <p:nvSpPr>
          <p:cNvPr id="389124" name="Slide Number Placeholder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2289C790-0D81-DF41-B308-6AAC629D2C6A}" type="slidenum">
              <a:rPr lang="en-US" sz="1200" b="0">
                <a:solidFill>
                  <a:prstClr val="black"/>
                </a:solidFill>
              </a:rPr>
              <a:pPr eaLnBrk="1" hangingPunct="1">
                <a:defRPr/>
              </a:pPr>
              <a:t>22</a:t>
            </a:fld>
            <a:endParaRPr lang="en-US" sz="1200" b="0" dirty="0">
              <a:solidFill>
                <a:prstClr val="black"/>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14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E8E91A1F-1AB0-9E48-86D3-C58A66DD3CCE}" type="slidenum">
              <a:rPr lang="en-US" sz="1200" b="0">
                <a:solidFill>
                  <a:prstClr val="black"/>
                </a:solidFill>
              </a:rPr>
              <a:pPr eaLnBrk="1" hangingPunct="1">
                <a:defRPr/>
              </a:pPr>
              <a:t>23</a:t>
            </a:fld>
            <a:endParaRPr lang="en-US" sz="1200" b="0" dirty="0">
              <a:solidFill>
                <a:prstClr val="black"/>
              </a:solidFill>
            </a:endParaRPr>
          </a:p>
        </p:txBody>
      </p:sp>
      <p:sp>
        <p:nvSpPr>
          <p:cNvPr id="390147" name="Rectangle 2"/>
          <p:cNvSpPr>
            <a:spLocks noGrp="1" noRot="1" noChangeAspect="1" noChangeArrowheads="1" noTextEdit="1"/>
          </p:cNvSpPr>
          <p:nvPr>
            <p:ph type="sldImg"/>
          </p:nvPr>
        </p:nvSpPr>
        <p:spPr>
          <a:ln/>
        </p:spPr>
      </p:sp>
      <p:sp>
        <p:nvSpPr>
          <p:cNvPr id="390148" name="Rectangle 3"/>
          <p:cNvSpPr>
            <a:spLocks noGrp="1" noChangeArrowheads="1"/>
          </p:cNvSpPr>
          <p:nvPr>
            <p:ph type="body" idx="1"/>
          </p:nvPr>
        </p:nvSpPr>
        <p:spPr>
          <a:xfrm>
            <a:off x="857250" y="4369009"/>
            <a:ext cx="5143500" cy="43627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3167" tIns="46583" rIns="93167" bIns="46583"/>
          <a:lstStyle/>
          <a:p>
            <a:pPr marL="112163" indent="-112163">
              <a:spcBef>
                <a:spcPct val="50000"/>
              </a:spcBef>
              <a:defRPr/>
            </a:pPr>
            <a:r>
              <a:rPr lang="en-US" b="1" dirty="0">
                <a:latin typeface="Times New Roman" charset="0"/>
                <a:cs typeface="Times New Roman" charset="0"/>
              </a:rPr>
              <a:t>Instructor Notes</a:t>
            </a:r>
            <a:endParaRPr lang="en-US" dirty="0">
              <a:latin typeface="Times New Roman" charset="0"/>
              <a:cs typeface="Times New Roman" charset="0"/>
            </a:endParaRPr>
          </a:p>
          <a:p>
            <a:pPr marL="112163" indent="-112163">
              <a:spcBef>
                <a:spcPct val="50000"/>
              </a:spcBef>
              <a:buSzPct val="80000"/>
              <a:buFontTx/>
              <a:buChar char="•"/>
              <a:defRPr/>
            </a:pPr>
            <a:r>
              <a:rPr lang="en-US" dirty="0">
                <a:latin typeface="Times New Roman" charset="0"/>
                <a:cs typeface="+mn-cs"/>
              </a:rPr>
              <a:t>Discuss the topic objectives with the class.</a:t>
            </a:r>
          </a:p>
          <a:p>
            <a:pPr marL="112163" indent="-112163">
              <a:defRPr/>
            </a:pPr>
            <a:endParaRPr lang="en-US" dirty="0">
              <a:latin typeface="Times New Roman" charset="0"/>
              <a:cs typeface="+mn-c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17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712CC40D-6748-8049-BF2E-DB7702DE43EA}" type="slidenum">
              <a:rPr lang="en-US" sz="1200" b="0">
                <a:solidFill>
                  <a:prstClr val="black"/>
                </a:solidFill>
              </a:rPr>
              <a:pPr eaLnBrk="1" hangingPunct="1">
                <a:defRPr/>
              </a:pPr>
              <a:t>24</a:t>
            </a:fld>
            <a:endParaRPr lang="en-US" sz="1200" b="0" dirty="0">
              <a:solidFill>
                <a:prstClr val="black"/>
              </a:solidFill>
            </a:endParaRPr>
          </a:p>
        </p:txBody>
      </p:sp>
      <p:sp>
        <p:nvSpPr>
          <p:cNvPr id="391171" name="Rectangle 2"/>
          <p:cNvSpPr>
            <a:spLocks noGrp="1" noRot="1" noChangeAspect="1" noChangeArrowheads="1" noTextEdit="1"/>
          </p:cNvSpPr>
          <p:nvPr>
            <p:ph type="sldImg"/>
          </p:nvPr>
        </p:nvSpPr>
        <p:spPr>
          <a:ln/>
        </p:spPr>
      </p:sp>
      <p:sp>
        <p:nvSpPr>
          <p:cNvPr id="391172" name="Rectangle 3"/>
          <p:cNvSpPr>
            <a:spLocks noGrp="1" noChangeArrowheads="1"/>
          </p:cNvSpPr>
          <p:nvPr>
            <p:ph type="body" idx="1"/>
          </p:nvPr>
        </p:nvSpPr>
        <p:spPr>
          <a:xfrm>
            <a:off x="857250" y="4369009"/>
            <a:ext cx="5143500" cy="43627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3167" tIns="46583" rIns="93167" bIns="46583"/>
          <a:lstStyle/>
          <a:p>
            <a:pPr marL="112163" indent="-112163">
              <a:defRPr/>
            </a:pPr>
            <a:r>
              <a:rPr lang="en-US" b="1" dirty="0">
                <a:latin typeface="Times New Roman" charset="0"/>
                <a:cs typeface="+mn-cs"/>
              </a:rPr>
              <a:t>Instructor Notes</a:t>
            </a:r>
          </a:p>
          <a:p>
            <a:pPr marL="112163" indent="-112163">
              <a:buFontTx/>
              <a:buChar char="•"/>
              <a:defRPr/>
            </a:pPr>
            <a:r>
              <a:rPr lang="en-US" dirty="0">
                <a:latin typeface="Times New Roman" charset="0"/>
                <a:cs typeface="+mn-cs"/>
              </a:rPr>
              <a:t>You are responsible for the safety of the food at every point in this flow. For example, a frozen food might be safe when it leaves the processor</a:t>
            </a:r>
            <a:r>
              <a:rPr lang="ja-JP" altLang="en-US">
                <a:latin typeface="Times New Roman" charset="0"/>
                <a:cs typeface="+mn-cs"/>
              </a:rPr>
              <a:t>’</a:t>
            </a:r>
            <a:r>
              <a:rPr lang="en-US" dirty="0">
                <a:latin typeface="Times New Roman" charset="0"/>
                <a:cs typeface="+mn-cs"/>
              </a:rPr>
              <a:t>s plant. However, on the way to the supplier</a:t>
            </a:r>
            <a:r>
              <a:rPr lang="ja-JP" altLang="en-US">
                <a:latin typeface="Times New Roman" charset="0"/>
                <a:cs typeface="+mn-cs"/>
              </a:rPr>
              <a:t>’</a:t>
            </a:r>
            <a:r>
              <a:rPr lang="en-US" dirty="0">
                <a:latin typeface="Times New Roman" charset="0"/>
                <a:cs typeface="+mn-cs"/>
              </a:rPr>
              <a:t>s warehouse, the food might thaw. Once in your operation, the food might not be stored correctly, or it might not be cooked to the correct internal temperature. These mistakes can add up and cause a foodborne illness.</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19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5B0053EF-4D1A-5B4C-A8F4-36C4AE817BD7}" type="slidenum">
              <a:rPr lang="en-US" sz="1200" b="0">
                <a:solidFill>
                  <a:prstClr val="black"/>
                </a:solidFill>
              </a:rPr>
              <a:pPr eaLnBrk="1" hangingPunct="1">
                <a:defRPr/>
              </a:pPr>
              <a:t>25</a:t>
            </a:fld>
            <a:endParaRPr lang="en-US" sz="1200" b="0" dirty="0">
              <a:solidFill>
                <a:prstClr val="black"/>
              </a:solidFill>
            </a:endParaRPr>
          </a:p>
        </p:txBody>
      </p:sp>
      <p:sp>
        <p:nvSpPr>
          <p:cNvPr id="392195" name="Rectangle 2"/>
          <p:cNvSpPr>
            <a:spLocks noGrp="1" noRot="1" noChangeAspect="1" noChangeArrowheads="1" noTextEdit="1"/>
          </p:cNvSpPr>
          <p:nvPr>
            <p:ph type="sldImg"/>
          </p:nvPr>
        </p:nvSpPr>
        <p:spPr>
          <a:xfrm>
            <a:off x="1156977" y="685488"/>
            <a:ext cx="4547152" cy="3429000"/>
          </a:xfrm>
          <a:ln/>
        </p:spPr>
      </p:sp>
      <p:sp>
        <p:nvSpPr>
          <p:cNvPr id="392196" name="Rectangle 3"/>
          <p:cNvSpPr>
            <a:spLocks noGrp="1" noChangeArrowheads="1"/>
          </p:cNvSpPr>
          <p:nvPr>
            <p:ph type="body" idx="1"/>
          </p:nvPr>
        </p:nvSpPr>
        <p:spPr>
          <a:xfrm>
            <a:off x="857250" y="4369009"/>
            <a:ext cx="5143500" cy="43627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3167" tIns="46583" rIns="93167" bIns="46583"/>
          <a:lstStyle/>
          <a:p>
            <a:pPr marL="112163" indent="-112163">
              <a:defRPr/>
            </a:pPr>
            <a:r>
              <a:rPr lang="en-US" b="1" dirty="0">
                <a:latin typeface="Times New Roman" charset="0"/>
                <a:cs typeface="+mn-cs"/>
              </a:rPr>
              <a:t>Instructor Notes</a:t>
            </a:r>
          </a:p>
          <a:p>
            <a:pPr marL="112163" indent="-112163">
              <a:buFontTx/>
              <a:buChar char="•"/>
              <a:defRPr/>
            </a:pPr>
            <a:r>
              <a:rPr lang="en-US" dirty="0">
                <a:latin typeface="Times New Roman" charset="0"/>
                <a:cs typeface="+mn-cs"/>
              </a:rPr>
              <a:t>Each type of food should have separate equipment. For example, use one set of cutting boards, utensils, and containers for raw poultry. Use another set for raw meat. Use a third set for produce. Colored cutting boards and utensil handles can help keep equipment separate. The color tells food handlers which equipment to use with each food item. You might use yellow for raw chicken, red for raw meat, and green for produce, as the prep chef is doing in the </a:t>
            </a:r>
            <a:r>
              <a:rPr lang="en-US" dirty="0" smtClean="0">
                <a:latin typeface="Times New Roman" charset="0"/>
                <a:cs typeface="+mn-cs"/>
              </a:rPr>
              <a:t>photo.</a:t>
            </a:r>
            <a:endParaRPr lang="en-US" dirty="0">
              <a:latin typeface="Times New Roman" charset="0"/>
              <a:cs typeface="+mn-cs"/>
            </a:endParaRPr>
          </a:p>
          <a:p>
            <a:pPr marL="112163" indent="-112163">
              <a:buFontTx/>
              <a:buChar char="•"/>
              <a:defRPr/>
            </a:pPr>
            <a:r>
              <a:rPr lang="en-US" dirty="0">
                <a:latin typeface="Times New Roman" charset="0"/>
                <a:cs typeface="+mn-cs"/>
              </a:rPr>
              <a:t>Clean and sanitize all work surfaces, equipment, and utensils after each task. When you cut up raw chicken, for example, you cannot get by with just rinsing the equipment. Pathogens such as </a:t>
            </a:r>
            <a:r>
              <a:rPr lang="en-US" i="1" dirty="0">
                <a:latin typeface="Times New Roman" charset="0"/>
                <a:cs typeface="+mn-cs"/>
              </a:rPr>
              <a:t>Salmonella</a:t>
            </a:r>
            <a:r>
              <a:rPr lang="en-US" dirty="0">
                <a:latin typeface="Times New Roman" charset="0"/>
                <a:cs typeface="+mn-cs"/>
              </a:rPr>
              <a:t> spp. can contaminate food through cross-contamination. To prevent this, you must wash, rinse, and sanitize equipment. </a:t>
            </a:r>
          </a:p>
          <a:p>
            <a:pPr marL="112163" indent="-112163">
              <a:lnSpc>
                <a:spcPct val="80000"/>
              </a:lnSpc>
              <a:spcBef>
                <a:spcPct val="50000"/>
              </a:spcBef>
              <a:defRPr/>
            </a:pPr>
            <a:r>
              <a:rPr lang="en-US" dirty="0">
                <a:latin typeface="Times New Roman" charset="0"/>
                <a:cs typeface="+mn-cs"/>
              </a:rPr>
              <a:t>   </a:t>
            </a:r>
          </a:p>
          <a:p>
            <a:pPr marL="112163" indent="-112163">
              <a:lnSpc>
                <a:spcPct val="80000"/>
              </a:lnSpc>
              <a:spcBef>
                <a:spcPct val="50000"/>
              </a:spcBef>
              <a:defRPr/>
            </a:pPr>
            <a:endParaRPr lang="en-US" dirty="0">
              <a:latin typeface="Times New Roman" charset="0"/>
              <a:cs typeface="+mn-cs"/>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21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BFFB4A8F-1992-2A49-8CDB-E58C20013C49}" type="slidenum">
              <a:rPr lang="en-US" sz="1200" b="0">
                <a:solidFill>
                  <a:prstClr val="black"/>
                </a:solidFill>
              </a:rPr>
              <a:pPr eaLnBrk="1" hangingPunct="1">
                <a:defRPr/>
              </a:pPr>
              <a:t>26</a:t>
            </a:fld>
            <a:endParaRPr lang="en-US" sz="1200" b="0" dirty="0">
              <a:solidFill>
                <a:prstClr val="black"/>
              </a:solidFill>
            </a:endParaRPr>
          </a:p>
        </p:txBody>
      </p:sp>
      <p:sp>
        <p:nvSpPr>
          <p:cNvPr id="393219" name="Rectangle 2"/>
          <p:cNvSpPr>
            <a:spLocks noGrp="1" noRot="1" noChangeAspect="1" noChangeArrowheads="1" noTextEdit="1"/>
          </p:cNvSpPr>
          <p:nvPr>
            <p:ph type="sldImg"/>
          </p:nvPr>
        </p:nvSpPr>
        <p:spPr>
          <a:xfrm>
            <a:off x="1156977" y="685488"/>
            <a:ext cx="4547152" cy="3429000"/>
          </a:xfrm>
          <a:ln/>
        </p:spPr>
      </p:sp>
      <p:sp>
        <p:nvSpPr>
          <p:cNvPr id="393220" name="Rectangle 3"/>
          <p:cNvSpPr>
            <a:spLocks noGrp="1" noChangeArrowheads="1"/>
          </p:cNvSpPr>
          <p:nvPr>
            <p:ph type="body" idx="1"/>
          </p:nvPr>
        </p:nvSpPr>
        <p:spPr>
          <a:xfrm>
            <a:off x="857250" y="4369009"/>
            <a:ext cx="5143500" cy="43627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35" tIns="45718" rIns="91435" bIns="45718"/>
          <a:lstStyle/>
          <a:p>
            <a:pPr marL="112163" indent="-112163">
              <a:tabLst>
                <a:tab pos="448650" algn="l"/>
              </a:tabLst>
              <a:defRPr/>
            </a:pPr>
            <a:r>
              <a:rPr lang="en-US" b="1" dirty="0">
                <a:latin typeface="Times New Roman" charset="0"/>
                <a:cs typeface="+mn-cs"/>
              </a:rPr>
              <a:t>Instructor Notes</a:t>
            </a:r>
          </a:p>
          <a:p>
            <a:pPr marL="112163" indent="-112163">
              <a:buFontTx/>
              <a:buChar char="•"/>
              <a:tabLst>
                <a:tab pos="448650" algn="l"/>
              </a:tabLst>
              <a:defRPr/>
            </a:pPr>
            <a:r>
              <a:rPr lang="en-US" dirty="0">
                <a:latin typeface="Times New Roman" charset="0"/>
                <a:cs typeface="+mn-cs"/>
              </a:rPr>
              <a:t>If you need to use the same table to prep different types of food, prep raw meat, fish, and </a:t>
            </a:r>
            <a:r>
              <a:rPr lang="en-US" dirty="0" smtClean="0">
                <a:latin typeface="Times New Roman" charset="0"/>
                <a:cs typeface="+mn-cs"/>
              </a:rPr>
              <a:t>poultry; </a:t>
            </a:r>
            <a:r>
              <a:rPr lang="en-US" dirty="0">
                <a:latin typeface="Times New Roman" charset="0"/>
                <a:cs typeface="+mn-cs"/>
              </a:rPr>
              <a:t>and ready-to-eat food at different times. You must clean and sanitize work surfaces and utensils between each type of food. For example, by prepping ready-to-eat food before raw food, you can minimize the chance for cross-contamination.</a:t>
            </a:r>
          </a:p>
          <a:p>
            <a:pPr marL="112163" indent="-112163">
              <a:buFontTx/>
              <a:buChar char="•"/>
              <a:tabLst>
                <a:tab pos="448650" algn="l"/>
              </a:tabLst>
              <a:defRPr/>
            </a:pPr>
            <a:r>
              <a:rPr lang="en-US" dirty="0">
                <a:latin typeface="Times New Roman" charset="0"/>
                <a:cs typeface="+mn-cs"/>
              </a:rPr>
              <a:t>Buy food that doesn</a:t>
            </a:r>
            <a:r>
              <a:rPr lang="ja-JP" altLang="en-US" dirty="0">
                <a:latin typeface="Times New Roman" charset="0"/>
                <a:cs typeface="+mn-cs"/>
              </a:rPr>
              <a:t>’</a:t>
            </a:r>
            <a:r>
              <a:rPr lang="en-US" dirty="0">
                <a:latin typeface="Times New Roman" charset="0"/>
                <a:cs typeface="+mn-cs"/>
              </a:rPr>
              <a:t>t require much prepping or handling. For example, you could buy precooked chicken breasts or chopped lettuce, as shown in the </a:t>
            </a:r>
            <a:r>
              <a:rPr lang="en-US" dirty="0" smtClean="0">
                <a:latin typeface="Times New Roman" charset="0"/>
                <a:cs typeface="+mn-cs"/>
              </a:rPr>
              <a:t>photo.</a:t>
            </a:r>
            <a:endParaRPr lang="en-US" dirty="0">
              <a:latin typeface="Times New Roman" charset="0"/>
              <a:cs typeface="+mn-cs"/>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24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74C0C1C1-70DD-0646-8865-BBDDE91005D7}" type="slidenum">
              <a:rPr lang="en-US" sz="1200" b="0">
                <a:solidFill>
                  <a:prstClr val="black"/>
                </a:solidFill>
              </a:rPr>
              <a:pPr eaLnBrk="1" hangingPunct="1">
                <a:defRPr/>
              </a:pPr>
              <a:t>27</a:t>
            </a:fld>
            <a:endParaRPr lang="en-US" sz="1200" b="0" dirty="0">
              <a:solidFill>
                <a:prstClr val="black"/>
              </a:solidFill>
            </a:endParaRPr>
          </a:p>
        </p:txBody>
      </p:sp>
      <p:sp>
        <p:nvSpPr>
          <p:cNvPr id="394243" name="Rectangle 2"/>
          <p:cNvSpPr>
            <a:spLocks noGrp="1" noRot="1" noChangeAspect="1" noChangeArrowheads="1" noTextEdit="1"/>
          </p:cNvSpPr>
          <p:nvPr>
            <p:ph type="sldImg"/>
          </p:nvPr>
        </p:nvSpPr>
        <p:spPr>
          <a:xfrm>
            <a:off x="1156977" y="685488"/>
            <a:ext cx="4547152" cy="3429000"/>
          </a:xfrm>
          <a:ln/>
        </p:spPr>
      </p:sp>
      <p:sp>
        <p:nvSpPr>
          <p:cNvPr id="394244" name="Rectangle 3"/>
          <p:cNvSpPr>
            <a:spLocks noGrp="1" noChangeArrowheads="1"/>
          </p:cNvSpPr>
          <p:nvPr>
            <p:ph type="body" idx="1"/>
          </p:nvPr>
        </p:nvSpPr>
        <p:spPr>
          <a:xfrm>
            <a:off x="857250" y="4369009"/>
            <a:ext cx="5143500" cy="43627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35" tIns="45718" rIns="91435" bIns="45718"/>
          <a:lstStyle/>
          <a:p>
            <a:pPr marL="112163" indent="-112163">
              <a:tabLst>
                <a:tab pos="448650" algn="l"/>
              </a:tabLst>
              <a:defRPr/>
            </a:pPr>
            <a:r>
              <a:rPr lang="en-US" b="1" dirty="0">
                <a:latin typeface="Times New Roman" charset="0"/>
                <a:cs typeface="+mn-cs"/>
              </a:rPr>
              <a:t>Instructor Notes</a:t>
            </a:r>
          </a:p>
          <a:p>
            <a:pPr marL="112163" indent="-112163">
              <a:buFontTx/>
              <a:buChar char="•"/>
              <a:tabLst>
                <a:tab pos="448650" algn="l"/>
              </a:tabLst>
              <a:defRPr/>
            </a:pPr>
            <a:r>
              <a:rPr lang="en-US" dirty="0">
                <a:latin typeface="Times New Roman" charset="0"/>
                <a:cs typeface="+mn-cs"/>
              </a:rPr>
              <a:t>Most foodborne illnesses happen because TCS food has been time-temperature abused. Remember, TCS food has been time-temperature abused any time it remains between 41°F and 135°F (5°C and 57°C). This is called the temperature danger zone because pathogens grow in this range. But most pathogens grow much faster between 70°F and 125°F (21°C and 52°C). </a:t>
            </a:r>
          </a:p>
          <a:p>
            <a:pPr marL="112163" indent="-112163">
              <a:buFontTx/>
              <a:buChar char="•"/>
              <a:tabLst>
                <a:tab pos="448650" algn="l"/>
              </a:tabLst>
              <a:defRPr/>
            </a:pPr>
            <a:r>
              <a:rPr lang="en-US" dirty="0">
                <a:latin typeface="Times New Roman" charset="0"/>
                <a:cs typeface="+mn-cs"/>
              </a:rPr>
              <a:t>Food is being temperature abused whenever it is handled in the following </a:t>
            </a:r>
            <a:r>
              <a:rPr lang="en-US" dirty="0" smtClean="0">
                <a:latin typeface="Times New Roman" charset="0"/>
                <a:cs typeface="+mn-cs"/>
              </a:rPr>
              <a:t>ways: cooked </a:t>
            </a:r>
            <a:r>
              <a:rPr lang="en-US" dirty="0">
                <a:latin typeface="Times New Roman" charset="0"/>
                <a:cs typeface="+mn-cs"/>
              </a:rPr>
              <a:t>to the wrong internal </a:t>
            </a:r>
            <a:r>
              <a:rPr lang="en-US" dirty="0" smtClean="0">
                <a:latin typeface="Times New Roman" charset="0"/>
                <a:cs typeface="+mn-cs"/>
              </a:rPr>
              <a:t>temperature, </a:t>
            </a:r>
            <a:r>
              <a:rPr lang="en-US" dirty="0">
                <a:latin typeface="Times New Roman" charset="0"/>
                <a:cs typeface="+mn-cs"/>
              </a:rPr>
              <a:t>h</a:t>
            </a:r>
            <a:r>
              <a:rPr lang="en-US" dirty="0" smtClean="0">
                <a:latin typeface="Times New Roman" charset="0"/>
                <a:cs typeface="+mn-cs"/>
              </a:rPr>
              <a:t>eld </a:t>
            </a:r>
            <a:r>
              <a:rPr lang="en-US" dirty="0">
                <a:latin typeface="Times New Roman" charset="0"/>
                <a:cs typeface="+mn-cs"/>
              </a:rPr>
              <a:t>at the wrong </a:t>
            </a:r>
            <a:r>
              <a:rPr lang="en-US" dirty="0" smtClean="0">
                <a:latin typeface="Times New Roman" charset="0"/>
                <a:cs typeface="+mn-cs"/>
              </a:rPr>
              <a:t>temperature,</a:t>
            </a:r>
            <a:r>
              <a:rPr lang="en-US" baseline="0" dirty="0" smtClean="0">
                <a:latin typeface="Times New Roman" charset="0"/>
                <a:cs typeface="+mn-cs"/>
              </a:rPr>
              <a:t> or</a:t>
            </a:r>
            <a:r>
              <a:rPr lang="en-US" dirty="0" smtClean="0">
                <a:latin typeface="Times New Roman" charset="0"/>
                <a:cs typeface="+mn-cs"/>
              </a:rPr>
              <a:t> cooled </a:t>
            </a:r>
            <a:r>
              <a:rPr lang="en-US" dirty="0">
                <a:latin typeface="Times New Roman" charset="0"/>
                <a:cs typeface="+mn-cs"/>
              </a:rPr>
              <a:t>or reheated incorrectly. </a:t>
            </a:r>
          </a:p>
          <a:p>
            <a:pPr marL="112163" indent="-112163">
              <a:buFontTx/>
              <a:buChar char="•"/>
              <a:tabLst>
                <a:tab pos="448650" algn="l"/>
              </a:tabLst>
              <a:defRPr/>
            </a:pPr>
            <a:r>
              <a:rPr lang="en-US" dirty="0">
                <a:latin typeface="Times New Roman" charset="0"/>
                <a:cs typeface="+mn-cs"/>
              </a:rPr>
              <a:t>The longer food stays in the temperature danger zone, the more time pathogens have to grow. To keep food safe, you must reduce the time it spends in this temperature range. If food is held in this range for four or more hours, you must throw it out.</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E3B40A4A-9881-1744-A506-6761665D8AF6}" type="slidenum">
              <a:rPr lang="en-US" sz="1200" b="0">
                <a:solidFill>
                  <a:prstClr val="black"/>
                </a:solidFill>
              </a:rPr>
              <a:pPr eaLnBrk="1" hangingPunct="1">
                <a:defRPr/>
              </a:pPr>
              <a:t>28</a:t>
            </a:fld>
            <a:endParaRPr lang="en-US" sz="1200" b="0" dirty="0">
              <a:solidFill>
                <a:prstClr val="black"/>
              </a:solidFill>
            </a:endParaRPr>
          </a:p>
        </p:txBody>
      </p:sp>
      <p:sp>
        <p:nvSpPr>
          <p:cNvPr id="395267" name="Rectangle 2"/>
          <p:cNvSpPr>
            <a:spLocks noGrp="1" noRot="1" noChangeAspect="1" noChangeArrowheads="1" noTextEdit="1"/>
          </p:cNvSpPr>
          <p:nvPr>
            <p:ph type="sldImg"/>
          </p:nvPr>
        </p:nvSpPr>
        <p:spPr>
          <a:xfrm>
            <a:off x="1156977" y="685488"/>
            <a:ext cx="4547152" cy="3429000"/>
          </a:xfrm>
          <a:ln/>
        </p:spPr>
      </p:sp>
      <p:sp>
        <p:nvSpPr>
          <p:cNvPr id="237571" name="Rectangle 3"/>
          <p:cNvSpPr>
            <a:spLocks noGrp="1" noChangeArrowheads="1"/>
          </p:cNvSpPr>
          <p:nvPr>
            <p:ph type="body" idx="1"/>
          </p:nvPr>
        </p:nvSpPr>
        <p:spPr>
          <a:xfrm>
            <a:off x="857250" y="4369009"/>
            <a:ext cx="5143500" cy="4362762"/>
          </a:xfrm>
          <a:noFill/>
        </p:spPr>
        <p:txBody>
          <a:bodyPr lIns="91435" tIns="45718" rIns="91435" bIns="45718"/>
          <a:lstStyle/>
          <a:p>
            <a:pPr marL="112163" indent="-112163">
              <a:tabLst>
                <a:tab pos="448650" algn="l"/>
              </a:tabLst>
            </a:pPr>
            <a:r>
              <a:rPr lang="en-US" b="1" dirty="0">
                <a:latin typeface="Times New Roman" charset="0"/>
              </a:rPr>
              <a:t>Instructor Notes</a:t>
            </a:r>
          </a:p>
          <a:p>
            <a:pPr marL="112163" indent="-112163">
              <a:buFontTx/>
              <a:buChar char="•"/>
              <a:tabLst>
                <a:tab pos="448650" algn="l"/>
              </a:tabLst>
            </a:pPr>
            <a:r>
              <a:rPr lang="en-US" dirty="0">
                <a:latin typeface="Times New Roman" charset="0"/>
              </a:rPr>
              <a:t>Learn which food items should be checked, how often, and by whom.</a:t>
            </a:r>
          </a:p>
          <a:p>
            <a:pPr marL="112163" indent="-112163">
              <a:buFontTx/>
              <a:buChar char="•"/>
              <a:tabLst>
                <a:tab pos="448650" algn="l"/>
              </a:tabLst>
            </a:pPr>
            <a:r>
              <a:rPr lang="en-US" dirty="0">
                <a:latin typeface="Times New Roman" charset="0"/>
              </a:rPr>
              <a:t>Use timers in prep areas to check how long food is in the temperature danger zone.</a:t>
            </a:r>
          </a:p>
          <a:p>
            <a:pPr marL="112163" indent="-112163">
              <a:buFontTx/>
              <a:buChar char="•"/>
              <a:tabLst>
                <a:tab pos="448650" algn="l"/>
              </a:tabLst>
            </a:pPr>
            <a:r>
              <a:rPr lang="en-US" dirty="0">
                <a:latin typeface="Times New Roman" charset="0"/>
              </a:rPr>
              <a:t>A policy limiting the amount of food that can be removed from a cooler when prepping it can limit the time food spends in the temperature danger zone.</a:t>
            </a:r>
          </a:p>
          <a:p>
            <a:pPr marL="112163" indent="-112163">
              <a:buFontTx/>
              <a:buChar char="•"/>
              <a:tabLst>
                <a:tab pos="448650" algn="l"/>
              </a:tabLst>
            </a:pPr>
            <a:r>
              <a:rPr lang="en-US" dirty="0">
                <a:latin typeface="Times New Roman" charset="0"/>
              </a:rPr>
              <a:t>Reheating soup that was being held below </a:t>
            </a:r>
            <a:r>
              <a:rPr lang="en-US" dirty="0" smtClean="0">
                <a:latin typeface="Times New Roman" charset="0"/>
              </a:rPr>
              <a:t>135</a:t>
            </a:r>
            <a:r>
              <a:rPr lang="en-US" dirty="0" smtClean="0">
                <a:latin typeface="Cambria Math" charset="0"/>
              </a:rPr>
              <a:t>°</a:t>
            </a:r>
            <a:r>
              <a:rPr lang="en-US" dirty="0" smtClean="0">
                <a:latin typeface="Times New Roman" charset="0"/>
              </a:rPr>
              <a:t>F </a:t>
            </a:r>
            <a:r>
              <a:rPr lang="en-US" dirty="0">
                <a:latin typeface="Times New Roman" charset="0"/>
              </a:rPr>
              <a:t>(</a:t>
            </a:r>
            <a:r>
              <a:rPr lang="en-US" dirty="0" smtClean="0">
                <a:latin typeface="Times New Roman" charset="0"/>
              </a:rPr>
              <a:t>57</a:t>
            </a:r>
            <a:r>
              <a:rPr lang="en-US" dirty="0" smtClean="0">
                <a:latin typeface="Cambria Math" charset="0"/>
              </a:rPr>
              <a:t>°</a:t>
            </a:r>
            <a:r>
              <a:rPr lang="en-US" dirty="0" smtClean="0">
                <a:latin typeface="Times New Roman" charset="0"/>
              </a:rPr>
              <a:t>C</a:t>
            </a:r>
            <a:r>
              <a:rPr lang="en-US" dirty="0">
                <a:latin typeface="Times New Roman" charset="0"/>
              </a:rPr>
              <a:t>) is an example of a corrective action.</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29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95EC04F5-24E1-5C4D-BD31-8BC0575EBE25}" type="slidenum">
              <a:rPr lang="en-US" sz="1200" b="0">
                <a:solidFill>
                  <a:prstClr val="black"/>
                </a:solidFill>
              </a:rPr>
              <a:pPr eaLnBrk="1" hangingPunct="1">
                <a:defRPr/>
              </a:pPr>
              <a:t>29</a:t>
            </a:fld>
            <a:endParaRPr lang="en-US" sz="1200" b="0" dirty="0">
              <a:solidFill>
                <a:prstClr val="black"/>
              </a:solidFill>
            </a:endParaRPr>
          </a:p>
        </p:txBody>
      </p:sp>
      <p:sp>
        <p:nvSpPr>
          <p:cNvPr id="396291" name="Rectangle 2"/>
          <p:cNvSpPr>
            <a:spLocks noGrp="1" noRot="1" noChangeAspect="1" noChangeArrowheads="1" noTextEdit="1"/>
          </p:cNvSpPr>
          <p:nvPr>
            <p:ph type="sldImg"/>
          </p:nvPr>
        </p:nvSpPr>
        <p:spPr>
          <a:xfrm>
            <a:off x="1156977" y="685488"/>
            <a:ext cx="4547152" cy="3429000"/>
          </a:xfrm>
          <a:ln/>
        </p:spPr>
      </p:sp>
      <p:sp>
        <p:nvSpPr>
          <p:cNvPr id="396292" name="Rectangle 3"/>
          <p:cNvSpPr>
            <a:spLocks noGrp="1" noChangeArrowheads="1"/>
          </p:cNvSpPr>
          <p:nvPr>
            <p:ph type="body" idx="1"/>
          </p:nvPr>
        </p:nvSpPr>
        <p:spPr>
          <a:xfrm>
            <a:off x="857250" y="4369009"/>
            <a:ext cx="5143500" cy="43627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35" tIns="45718" rIns="91435" bIns="45718"/>
          <a:lstStyle/>
          <a:p>
            <a:pPr marL="112163" indent="-112163">
              <a:tabLst>
                <a:tab pos="448650" algn="l"/>
              </a:tabLst>
              <a:defRPr/>
            </a:pPr>
            <a:r>
              <a:rPr lang="en-US" b="1" dirty="0">
                <a:latin typeface="Times New Roman" charset="0"/>
                <a:cs typeface="+mn-cs"/>
              </a:rPr>
              <a:t>Instructor Notes</a:t>
            </a:r>
          </a:p>
          <a:p>
            <a:pPr marL="112163" indent="-112163">
              <a:buFontTx/>
              <a:buChar char="•"/>
              <a:tabLst>
                <a:tab pos="448650" algn="l"/>
              </a:tabLst>
              <a:defRPr/>
            </a:pPr>
            <a:r>
              <a:rPr lang="en-US" dirty="0">
                <a:latin typeface="Times New Roman" charset="0"/>
                <a:cs typeface="+mn-cs"/>
              </a:rPr>
              <a:t>A bimetallic stemmed thermometer can check temperatures from 0˚F to 220˚F  (–18˚C to 104˚C).</a:t>
            </a:r>
          </a:p>
          <a:p>
            <a:pPr marL="112163" indent="-112163">
              <a:buFontTx/>
              <a:buChar char="•"/>
              <a:tabLst>
                <a:tab pos="448650" algn="l"/>
              </a:tabLst>
              <a:defRPr/>
            </a:pPr>
            <a:r>
              <a:rPr lang="en-US" dirty="0">
                <a:latin typeface="Times New Roman" charset="0"/>
                <a:cs typeface="+mn-cs"/>
              </a:rPr>
              <a:t>This thermometer measures temperature through its metal stem. When checking temperatures, insert the stem into the food up to the dimple. You must do this because the sensing area of the thermometer goes from the tip of the stem to the dimple. This trait makes this thermometer useful for checking the temperature of large or thick food. It is usually not practical for thin food, such as hamburger patties.</a:t>
            </a:r>
          </a:p>
          <a:p>
            <a:pPr marL="112163" indent="-112163">
              <a:buFontTx/>
              <a:buChar char="•"/>
              <a:tabLst>
                <a:tab pos="448650" algn="l"/>
              </a:tabLst>
              <a:defRPr/>
            </a:pPr>
            <a:r>
              <a:rPr lang="en-US" dirty="0">
                <a:latin typeface="Times New Roman" charset="0"/>
                <a:cs typeface="+mn-cs"/>
              </a:rPr>
              <a:t>The calibration nut is used to adjust the thermometer to make it accurate. </a:t>
            </a:r>
          </a:p>
          <a:p>
            <a:pPr marL="112163" indent="-112163">
              <a:tabLst>
                <a:tab pos="448650" algn="l"/>
              </a:tabLst>
              <a:defRPr/>
            </a:pPr>
            <a:endParaRPr lang="en-US" dirty="0">
              <a:latin typeface="Times New Roman" charset="0"/>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4E322134-47F8-A041-B812-4187AFC2D2B1}" type="slidenum">
              <a:rPr lang="en-US" sz="1200" b="0">
                <a:solidFill>
                  <a:prstClr val="black"/>
                </a:solidFill>
              </a:rPr>
              <a:pPr eaLnBrk="1" hangingPunct="1">
                <a:defRPr/>
              </a:pPr>
              <a:t>3</a:t>
            </a:fld>
            <a:endParaRPr lang="en-US" sz="1200" b="0" dirty="0">
              <a:solidFill>
                <a:prstClr val="black"/>
              </a:solidFill>
            </a:endParaRPr>
          </a:p>
        </p:txBody>
      </p:sp>
      <p:sp>
        <p:nvSpPr>
          <p:cNvPr id="369667" name="Rectangle 2"/>
          <p:cNvSpPr>
            <a:spLocks noGrp="1" noRot="1" noChangeAspect="1" noChangeArrowheads="1" noTextEdit="1"/>
          </p:cNvSpPr>
          <p:nvPr>
            <p:ph type="sldImg"/>
          </p:nvPr>
        </p:nvSpPr>
        <p:spPr>
          <a:ln/>
        </p:spPr>
      </p:sp>
      <p:sp>
        <p:nvSpPr>
          <p:cNvPr id="369668" name="Rectangle 3"/>
          <p:cNvSpPr>
            <a:spLocks noGrp="1" noChangeArrowheads="1"/>
          </p:cNvSpPr>
          <p:nvPr>
            <p:ph type="body" idx="1"/>
          </p:nvPr>
        </p:nvSpPr>
        <p:spPr>
          <a:xfrm>
            <a:off x="857251" y="4365885"/>
            <a:ext cx="5140394" cy="4365885"/>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824" tIns="46413" rIns="92824" bIns="46413"/>
          <a:lstStyle/>
          <a:p>
            <a:pPr marL="112163" indent="-112163">
              <a:defRPr/>
            </a:pPr>
            <a:r>
              <a:rPr lang="en-US" b="1" dirty="0">
                <a:latin typeface="Times New Roman" charset="0"/>
                <a:cs typeface="+mn-cs"/>
              </a:rPr>
              <a:t>Instructor Notes </a:t>
            </a:r>
          </a:p>
          <a:p>
            <a:pPr marL="112163" indent="-112163">
              <a:buFontTx/>
              <a:buChar char="•"/>
              <a:defRPr/>
            </a:pPr>
            <a:r>
              <a:rPr lang="en-US" dirty="0">
                <a:latin typeface="Times New Roman" charset="0"/>
                <a:cs typeface="+mn-cs"/>
              </a:rPr>
              <a:t>With some illnesses, a person may infect others before showing any symptoms. For example, a person could spread hepatitis A for weeks before having any symptoms. </a:t>
            </a:r>
          </a:p>
          <a:p>
            <a:pPr marL="112163" indent="-112163">
              <a:buFontTx/>
              <a:buChar char="•"/>
              <a:defRPr/>
            </a:pPr>
            <a:r>
              <a:rPr lang="en-US" dirty="0">
                <a:latin typeface="Times New Roman" charset="0"/>
                <a:cs typeface="+mn-cs"/>
              </a:rPr>
              <a:t>With other illnesses, a person may infect others for days or even months after symptoms are gone. Norovirus can be spread for days after symptoms have ended. </a:t>
            </a:r>
          </a:p>
          <a:p>
            <a:pPr marL="112163" indent="-112163">
              <a:buFontTx/>
              <a:buChar char="•"/>
              <a:defRPr/>
            </a:pPr>
            <a:r>
              <a:rPr lang="en-US" dirty="0">
                <a:latin typeface="Times New Roman" charset="0"/>
                <a:cs typeface="+mn-cs"/>
              </a:rPr>
              <a:t>Some people carry pathogens and infect others without ever getting sick themselves. These people are called carriers. The bacteria </a:t>
            </a:r>
            <a:r>
              <a:rPr lang="en-US" i="1" dirty="0">
                <a:latin typeface="Times New Roman" charset="0"/>
                <a:cs typeface="+mn-cs"/>
              </a:rPr>
              <a:t>Staphylococcus aureus </a:t>
            </a:r>
            <a:r>
              <a:rPr lang="en-US" dirty="0">
                <a:latin typeface="Times New Roman" charset="0"/>
                <a:cs typeface="+mn-cs"/>
              </a:rPr>
              <a:t>is carried in the nose of 30 to 50 percent of healthy adults. About 20 to 35 percent of healthy adults carry it on their skin. Food handlers transfer this type of bacteria to food when they touch the infected areas of their bodies and then touch food without washing their hands.</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AF71B089-C93D-224C-9280-2FA5D717B2BF}" type="slidenum">
              <a:rPr lang="en-US" sz="1200" b="0">
                <a:solidFill>
                  <a:prstClr val="black"/>
                </a:solidFill>
              </a:rPr>
              <a:pPr eaLnBrk="1" hangingPunct="1">
                <a:defRPr/>
              </a:pPr>
              <a:t>30</a:t>
            </a:fld>
            <a:endParaRPr lang="en-US" sz="1200" b="0" dirty="0">
              <a:solidFill>
                <a:prstClr val="black"/>
              </a:solidFill>
            </a:endParaRPr>
          </a:p>
        </p:txBody>
      </p:sp>
      <p:sp>
        <p:nvSpPr>
          <p:cNvPr id="397315" name="Rectangle 2"/>
          <p:cNvSpPr>
            <a:spLocks noGrp="1" noRot="1" noChangeAspect="1" noChangeArrowheads="1" noTextEdit="1"/>
          </p:cNvSpPr>
          <p:nvPr>
            <p:ph type="sldImg"/>
          </p:nvPr>
        </p:nvSpPr>
        <p:spPr>
          <a:xfrm>
            <a:off x="1156977" y="685488"/>
            <a:ext cx="4547152" cy="3429000"/>
          </a:xfrm>
          <a:ln/>
        </p:spPr>
      </p:sp>
      <p:sp>
        <p:nvSpPr>
          <p:cNvPr id="397316" name="Rectangle 3"/>
          <p:cNvSpPr>
            <a:spLocks noGrp="1" noChangeArrowheads="1"/>
          </p:cNvSpPr>
          <p:nvPr>
            <p:ph type="body" idx="1"/>
          </p:nvPr>
        </p:nvSpPr>
        <p:spPr>
          <a:xfrm>
            <a:off x="857250" y="4369009"/>
            <a:ext cx="5143500" cy="43627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35" tIns="45718" rIns="91435" bIns="45718"/>
          <a:lstStyle/>
          <a:p>
            <a:pPr marL="112163" indent="-112163">
              <a:tabLst>
                <a:tab pos="448650" algn="l"/>
              </a:tabLst>
              <a:defRPr/>
            </a:pPr>
            <a:r>
              <a:rPr lang="en-US" b="1" dirty="0">
                <a:latin typeface="Times New Roman" charset="0"/>
                <a:cs typeface="+mn-cs"/>
              </a:rPr>
              <a:t>Instructor Notes</a:t>
            </a:r>
          </a:p>
          <a:p>
            <a:pPr marL="112163" indent="-112163">
              <a:buFontTx/>
              <a:buChar char="•"/>
              <a:tabLst>
                <a:tab pos="448650" algn="l"/>
              </a:tabLst>
              <a:defRPr/>
            </a:pPr>
            <a:r>
              <a:rPr lang="en-US" dirty="0">
                <a:latin typeface="Times New Roman" charset="0"/>
                <a:cs typeface="+mn-cs"/>
              </a:rPr>
              <a:t>The sensing area on thermocouples and thermistors is on the tip of their probe. This means you don</a:t>
            </a:r>
            <a:r>
              <a:rPr lang="ja-JP" altLang="en-US" dirty="0">
                <a:latin typeface="Times New Roman" charset="0"/>
                <a:cs typeface="+mn-cs"/>
              </a:rPr>
              <a:t>’</a:t>
            </a:r>
            <a:r>
              <a:rPr lang="en-US" dirty="0">
                <a:latin typeface="Times New Roman" charset="0"/>
                <a:cs typeface="+mn-cs"/>
              </a:rPr>
              <a:t>t have to insert them into the food as far as bimetallic stemmed thermometers to get a correct reading. Thermocouples and thermistors are good for checking the temperature of both thick and thin food.</a:t>
            </a:r>
          </a:p>
          <a:p>
            <a:pPr marL="112163" indent="-112163">
              <a:buFontTx/>
              <a:buChar char="•"/>
              <a:tabLst>
                <a:tab pos="448650" algn="l"/>
              </a:tabLst>
              <a:defRPr/>
            </a:pPr>
            <a:r>
              <a:rPr lang="en-US" dirty="0">
                <a:latin typeface="Times New Roman" charset="0"/>
                <a:cs typeface="+mn-cs"/>
              </a:rPr>
              <a:t>Thermocouples and thermistors come in several styles and sizes. Many come with different types of probes. </a:t>
            </a:r>
          </a:p>
          <a:p>
            <a:pPr marL="112163" indent="-112163">
              <a:buFontTx/>
              <a:buChar char="•"/>
              <a:tabLst>
                <a:tab pos="448650" algn="l"/>
              </a:tabLst>
              <a:defRPr/>
            </a:pPr>
            <a:r>
              <a:rPr lang="en-US" dirty="0">
                <a:latin typeface="Times New Roman" charset="0"/>
                <a:cs typeface="+mn-cs"/>
              </a:rPr>
              <a:t>Immersion probes are used to check the temperature of liquids such as soups, sauces, and frying oil.</a:t>
            </a:r>
          </a:p>
          <a:p>
            <a:pPr marL="112163" indent="-112163">
              <a:buFontTx/>
              <a:buChar char="•"/>
              <a:tabLst>
                <a:tab pos="448650" algn="l"/>
              </a:tabLst>
              <a:defRPr/>
            </a:pPr>
            <a:r>
              <a:rPr lang="en-US" dirty="0">
                <a:latin typeface="Times New Roman" charset="0"/>
                <a:cs typeface="+mn-cs"/>
              </a:rPr>
              <a:t>Surface probes are used to check the temperature of flat cooking equipment such as griddles.</a:t>
            </a:r>
          </a:p>
          <a:p>
            <a:pPr marL="112163" indent="-112163">
              <a:buFontTx/>
              <a:buChar char="•"/>
              <a:tabLst>
                <a:tab pos="448650" algn="l"/>
              </a:tabLst>
              <a:defRPr/>
            </a:pPr>
            <a:r>
              <a:rPr lang="en-US" dirty="0">
                <a:latin typeface="Times New Roman" charset="0"/>
                <a:cs typeface="+mn-cs"/>
              </a:rPr>
              <a:t>Penetration probes are used to check the internal temperature of food. Small-diameter probes should be used to check the internal temperature of thin food such as meat patties and fish fillets.</a:t>
            </a:r>
          </a:p>
          <a:p>
            <a:pPr marL="112163" indent="-112163">
              <a:buFontTx/>
              <a:buChar char="•"/>
              <a:tabLst>
                <a:tab pos="448650" algn="l"/>
              </a:tabLst>
              <a:defRPr/>
            </a:pPr>
            <a:r>
              <a:rPr lang="en-US" dirty="0">
                <a:latin typeface="Times New Roman" charset="0"/>
                <a:cs typeface="+mn-cs"/>
              </a:rPr>
              <a:t>Air probes are used to check the temperature inside coolers and ovens.</a:t>
            </a:r>
          </a:p>
          <a:p>
            <a:pPr marL="233672" lvl="1" indent="-119952">
              <a:spcBef>
                <a:spcPct val="50000"/>
              </a:spcBef>
              <a:buFontTx/>
              <a:buChar char="•"/>
              <a:tabLst>
                <a:tab pos="448650" algn="l"/>
              </a:tabLst>
              <a:defRPr/>
            </a:pPr>
            <a:endParaRPr lang="en-US" dirty="0">
              <a:latin typeface="Times New Roman" charset="0"/>
              <a:cs typeface="Times New Roman" charset="0"/>
            </a:endParaRPr>
          </a:p>
          <a:p>
            <a:pPr marL="112163" indent="-112163">
              <a:buFontTx/>
              <a:buChar char="•"/>
              <a:tabLst>
                <a:tab pos="448650" algn="l"/>
              </a:tabLst>
              <a:defRPr/>
            </a:pPr>
            <a:endParaRPr lang="en-US" dirty="0">
              <a:latin typeface="Times New Roman" charset="0"/>
              <a:cs typeface="+mn-cs"/>
            </a:endParaRPr>
          </a:p>
          <a:p>
            <a:pPr marL="112163" indent="-112163">
              <a:buFontTx/>
              <a:buChar char="•"/>
              <a:tabLst>
                <a:tab pos="448650" algn="l"/>
              </a:tabLst>
              <a:defRPr/>
            </a:pPr>
            <a:endParaRPr lang="en-US" sz="1000" dirty="0">
              <a:latin typeface="Times New Roman" charset="0"/>
            </a:endParaRPr>
          </a:p>
          <a:p>
            <a:pPr marL="112163" indent="-112163">
              <a:tabLst>
                <a:tab pos="448650" algn="l"/>
              </a:tabLst>
              <a:defRPr/>
            </a:pPr>
            <a:endParaRPr lang="en-US" sz="1000" dirty="0">
              <a:latin typeface="Times New Roman" charset="0"/>
            </a:endParaRPr>
          </a:p>
          <a:p>
            <a:pPr marL="112163" indent="-112163">
              <a:tabLst>
                <a:tab pos="448650" algn="l"/>
              </a:tabLst>
              <a:defRPr/>
            </a:pPr>
            <a:r>
              <a:rPr lang="en-US" sz="1000" dirty="0">
                <a:latin typeface="Times New Roman" charset="0"/>
              </a:rPr>
              <a:t>.</a:t>
            </a:r>
          </a:p>
          <a:p>
            <a:pPr marL="112163" indent="-112163">
              <a:buFontTx/>
              <a:buChar char="•"/>
              <a:tabLst>
                <a:tab pos="448650" algn="l"/>
              </a:tabLst>
              <a:defRPr/>
            </a:pPr>
            <a:endParaRPr lang="en-US" sz="1000" dirty="0">
              <a:latin typeface="Times New Roman"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33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552AF618-17C3-4144-AD2D-5E74B09264E3}" type="slidenum">
              <a:rPr lang="en-US" sz="1200" b="0">
                <a:solidFill>
                  <a:prstClr val="black"/>
                </a:solidFill>
              </a:rPr>
              <a:pPr eaLnBrk="1" hangingPunct="1">
                <a:defRPr/>
              </a:pPr>
              <a:t>31</a:t>
            </a:fld>
            <a:endParaRPr lang="en-US" sz="1200" b="0" dirty="0">
              <a:solidFill>
                <a:prstClr val="black"/>
              </a:solidFill>
            </a:endParaRPr>
          </a:p>
        </p:txBody>
      </p:sp>
      <p:sp>
        <p:nvSpPr>
          <p:cNvPr id="398339" name="Rectangle 2"/>
          <p:cNvSpPr>
            <a:spLocks noGrp="1" noRot="1" noChangeAspect="1" noChangeArrowheads="1" noTextEdit="1"/>
          </p:cNvSpPr>
          <p:nvPr>
            <p:ph type="sldImg"/>
          </p:nvPr>
        </p:nvSpPr>
        <p:spPr>
          <a:ln/>
        </p:spPr>
      </p:sp>
      <p:sp>
        <p:nvSpPr>
          <p:cNvPr id="398340" name="Rectangle 3"/>
          <p:cNvSpPr>
            <a:spLocks noGrp="1" noChangeArrowheads="1"/>
          </p:cNvSpPr>
          <p:nvPr>
            <p:ph type="body" idx="1"/>
          </p:nvPr>
        </p:nvSpPr>
        <p:spPr>
          <a:xfrm>
            <a:off x="857250" y="4367447"/>
            <a:ext cx="5143500" cy="4364323"/>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112163" indent="-112163">
              <a:defRPr/>
            </a:pPr>
            <a:r>
              <a:rPr lang="en-US" b="1" dirty="0">
                <a:latin typeface="Times New Roman" charset="0"/>
                <a:cs typeface="+mn-cs"/>
              </a:rPr>
              <a:t>Instructor Notes</a:t>
            </a:r>
          </a:p>
          <a:p>
            <a:pPr marL="112163" indent="-112163">
              <a:buFontTx/>
              <a:buChar char="•"/>
              <a:defRPr/>
            </a:pPr>
            <a:r>
              <a:rPr lang="en-US" dirty="0">
                <a:latin typeface="Times New Roman" charset="0"/>
                <a:cs typeface="+mn-cs"/>
              </a:rPr>
              <a:t>These thermometers cannot measure air temperature or the internal temperature of food. </a:t>
            </a:r>
          </a:p>
          <a:p>
            <a:pPr marL="112163" indent="-112163">
              <a:buFontTx/>
              <a:buChar char="•"/>
              <a:defRPr/>
            </a:pPr>
            <a:r>
              <a:rPr lang="en-US" dirty="0">
                <a:latin typeface="Times New Roman" charset="0"/>
                <a:cs typeface="+mn-cs"/>
              </a:rPr>
              <a:t>Hold the thermometer as close as possible to the food, food package, or equipment without touching it. Do NOT take readings through glass or metal, such as stainless steel or aluminum. </a:t>
            </a:r>
          </a:p>
          <a:p>
            <a:pPr marL="112163" indent="-112163">
              <a:buFontTx/>
              <a:buChar char="•"/>
              <a:defRPr/>
            </a:pPr>
            <a:r>
              <a:rPr lang="en-US" dirty="0">
                <a:latin typeface="Times New Roman" charset="0"/>
                <a:cs typeface="+mn-cs"/>
              </a:rPr>
              <a:t>Always follow the manufacturers</a:t>
            </a:r>
            <a:r>
              <a:rPr lang="ja-JP" altLang="en-US" dirty="0">
                <a:latin typeface="Times New Roman" charset="0"/>
                <a:cs typeface="+mn-cs"/>
              </a:rPr>
              <a:t>’</a:t>
            </a:r>
            <a:r>
              <a:rPr lang="en-US" dirty="0">
                <a:latin typeface="Times New Roman" charset="0"/>
                <a:cs typeface="+mn-cs"/>
              </a:rPr>
              <a:t> guidelines. This should give you the most accurate readings.</a:t>
            </a:r>
          </a:p>
          <a:p>
            <a:pPr marL="112163" indent="-112163">
              <a:lnSpc>
                <a:spcPct val="80000"/>
              </a:lnSpc>
              <a:spcBef>
                <a:spcPct val="50000"/>
              </a:spcBef>
              <a:buFontTx/>
              <a:buChar char="•"/>
              <a:defRPr/>
            </a:pPr>
            <a:endParaRPr lang="en-US" dirty="0">
              <a:latin typeface="Times New Roman" charset="0"/>
              <a:cs typeface="Times New Roman"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6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36B92E84-E1B5-524D-A945-97420B4BE528}" type="slidenum">
              <a:rPr lang="en-US" sz="1200" b="0">
                <a:solidFill>
                  <a:prstClr val="black"/>
                </a:solidFill>
              </a:rPr>
              <a:pPr eaLnBrk="1" hangingPunct="1">
                <a:defRPr/>
              </a:pPr>
              <a:t>32</a:t>
            </a:fld>
            <a:endParaRPr lang="en-US" sz="1200" b="0" dirty="0">
              <a:solidFill>
                <a:prstClr val="black"/>
              </a:solidFill>
            </a:endParaRPr>
          </a:p>
        </p:txBody>
      </p:sp>
      <p:sp>
        <p:nvSpPr>
          <p:cNvPr id="399363" name="Rectangle 2"/>
          <p:cNvSpPr>
            <a:spLocks noGrp="1" noRot="1" noChangeAspect="1" noChangeArrowheads="1" noTextEdit="1"/>
          </p:cNvSpPr>
          <p:nvPr>
            <p:ph type="sldImg"/>
          </p:nvPr>
        </p:nvSpPr>
        <p:spPr>
          <a:ln/>
        </p:spPr>
      </p:sp>
      <p:sp>
        <p:nvSpPr>
          <p:cNvPr id="399364" name="Rectangle 3"/>
          <p:cNvSpPr>
            <a:spLocks noGrp="1" noChangeArrowheads="1"/>
          </p:cNvSpPr>
          <p:nvPr>
            <p:ph type="body" idx="1"/>
          </p:nvPr>
        </p:nvSpPr>
        <p:spPr>
          <a:xfrm>
            <a:off x="857250" y="4367447"/>
            <a:ext cx="5143500" cy="4364323"/>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112163" indent="-112163">
              <a:defRPr/>
            </a:pPr>
            <a:r>
              <a:rPr lang="en-US" b="1" dirty="0">
                <a:latin typeface="Times New Roman" charset="0"/>
                <a:cs typeface="+mn-cs"/>
              </a:rPr>
              <a:t>Instructor Notes</a:t>
            </a:r>
          </a:p>
          <a:p>
            <a:pPr marL="112163" indent="-112163">
              <a:buFontTx/>
              <a:buChar char="•"/>
              <a:defRPr/>
            </a:pPr>
            <a:r>
              <a:rPr lang="en-US" dirty="0">
                <a:latin typeface="Times New Roman" charset="0"/>
                <a:cs typeface="+mn-cs"/>
              </a:rPr>
              <a:t>Some devices monitor both time and temperature. The time-temperature indicator (TTI) is an example. These tags are attached to packaging by the supplier. A color change appears in the window if the food has been time-temperature abused during shipment or storage. This color change is not reversible, so you know if the food has been abused. </a:t>
            </a:r>
          </a:p>
          <a:p>
            <a:pPr marL="112163" indent="-112163">
              <a:buFontTx/>
              <a:buChar char="•"/>
              <a:defRPr/>
            </a:pPr>
            <a:r>
              <a:rPr lang="en-US" dirty="0">
                <a:latin typeface="Times New Roman" charset="0"/>
                <a:cs typeface="+mn-cs"/>
              </a:rPr>
              <a:t>Some suppliers place temperature-recording devices inside their delivery trucks. These devices constantly check and record temperatures. You can check the device during receiving to make sure food was at safe temperatures while it was being shipped.</a:t>
            </a:r>
            <a:endParaRPr lang="en-US" dirty="0">
              <a:latin typeface="Times New Roman" charset="0"/>
              <a:cs typeface="Times New Roman" charset="0"/>
            </a:endParaRPr>
          </a:p>
          <a:p>
            <a:pPr marL="112163" indent="-112163">
              <a:buFontTx/>
              <a:buChar char="•"/>
              <a:defRPr/>
            </a:pPr>
            <a:r>
              <a:rPr lang="en-US" dirty="0">
                <a:latin typeface="Times New Roman" charset="0"/>
                <a:cs typeface="+mn-cs"/>
              </a:rPr>
              <a:t>Other tools are available that can help you monitor temperature. A maximum registering thermometer is one type. This thermometer indicates the highest temperature reached during use and is used where temperature readings cannot be continuously observed. It works well for checking final rinse temperatures of dishwashing machines.</a:t>
            </a:r>
          </a:p>
          <a:p>
            <a:pPr marL="112163" indent="-112163">
              <a:defRPr/>
            </a:pPr>
            <a:endParaRPr lang="en-US" dirty="0">
              <a:latin typeface="Times New Roman" charset="0"/>
              <a:cs typeface="Times New Roman"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38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BC7DAED3-ED6A-A04C-9B9E-F0F0395FEE26}" type="slidenum">
              <a:rPr lang="en-US" sz="1200" b="0">
                <a:solidFill>
                  <a:prstClr val="black"/>
                </a:solidFill>
              </a:rPr>
              <a:pPr eaLnBrk="1" hangingPunct="1">
                <a:defRPr/>
              </a:pPr>
              <a:t>33</a:t>
            </a:fld>
            <a:endParaRPr lang="en-US" sz="1200" b="0" dirty="0">
              <a:solidFill>
                <a:prstClr val="black"/>
              </a:solidFill>
            </a:endParaRPr>
          </a:p>
        </p:txBody>
      </p:sp>
      <p:sp>
        <p:nvSpPr>
          <p:cNvPr id="400387" name="Rectangle 2"/>
          <p:cNvSpPr>
            <a:spLocks noGrp="1" noRot="1" noChangeAspect="1" noChangeArrowheads="1" noTextEdit="1"/>
          </p:cNvSpPr>
          <p:nvPr>
            <p:ph type="sldImg"/>
          </p:nvPr>
        </p:nvSpPr>
        <p:spPr>
          <a:xfrm>
            <a:off x="1156977" y="685488"/>
            <a:ext cx="4547152" cy="3429000"/>
          </a:xfrm>
          <a:ln/>
        </p:spPr>
      </p:sp>
      <p:sp>
        <p:nvSpPr>
          <p:cNvPr id="400388" name="Rectangle 3"/>
          <p:cNvSpPr>
            <a:spLocks noGrp="1" noChangeArrowheads="1"/>
          </p:cNvSpPr>
          <p:nvPr>
            <p:ph type="body" idx="1"/>
          </p:nvPr>
        </p:nvSpPr>
        <p:spPr>
          <a:xfrm>
            <a:off x="857250" y="4392431"/>
            <a:ext cx="5485158" cy="4114487"/>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r>
              <a:rPr lang="en-US" b="1" dirty="0">
                <a:latin typeface="Times New Roman" charset="0"/>
                <a:cs typeface="+mn-cs"/>
              </a:rPr>
              <a:t>Instructor Notes</a:t>
            </a:r>
          </a:p>
          <a:p>
            <a:pPr eaLnBrk="1" hangingPunct="1">
              <a:buFontTx/>
              <a:buChar char="•"/>
              <a:defRPr/>
            </a:pPr>
            <a:r>
              <a:rPr lang="en-US" dirty="0">
                <a:latin typeface="Times New Roman" charset="0"/>
                <a:cs typeface="+mn-cs"/>
              </a:rPr>
              <a:t>Thermometers should be washed, rinsed, sanitized, and air-dried before and after each use to prevent cross-contamination. Be sure the sanitizing solution you use is for food-contact surfaces.</a:t>
            </a:r>
          </a:p>
          <a:p>
            <a:pPr eaLnBrk="1" hangingPunct="1">
              <a:buFontTx/>
              <a:buChar char="•"/>
              <a:defRPr/>
            </a:pPr>
            <a:r>
              <a:rPr lang="en-US" dirty="0">
                <a:latin typeface="Times New Roman" charset="0"/>
                <a:cs typeface="+mn-cs"/>
              </a:rPr>
              <a:t>Thermometers can lose their accuracy when they are bumped or dropped. It can also happen when they go through severe temperature change. When this happens, the thermometer must be calibrated, or adjusted, to give a correct reading. Make sure your thermometers are accurate by calibrating them regularly. You should do this before each shift. You should also do this before the first delivery arrives. Some thermometers cannot be calibrated and must be replaced. Others will need to be sent back to the manufacturer for calibration. Follow the manufacturer</a:t>
            </a:r>
            <a:r>
              <a:rPr lang="ja-JP" altLang="en-US">
                <a:latin typeface="Times New Roman" charset="0"/>
                <a:cs typeface="+mn-cs"/>
              </a:rPr>
              <a:t>’</a:t>
            </a:r>
            <a:r>
              <a:rPr lang="en-US" dirty="0">
                <a:latin typeface="Times New Roman" charset="0"/>
                <a:cs typeface="+mn-cs"/>
              </a:rPr>
              <a:t>s directions regarding calibration.</a:t>
            </a:r>
          </a:p>
          <a:p>
            <a:pPr eaLnBrk="1" hangingPunct="1">
              <a:buFontTx/>
              <a:buChar char="•"/>
              <a:defRPr/>
            </a:pPr>
            <a:r>
              <a:rPr lang="en-US" dirty="0">
                <a:latin typeface="Times New Roman" charset="0"/>
                <a:cs typeface="+mn-cs"/>
              </a:rPr>
              <a:t>Glass thermometers, such as candy thermometers, can be a physical contaminant if they break. They can only be used when enclosed in a shatterproof casing.</a:t>
            </a:r>
          </a:p>
          <a:p>
            <a:pPr eaLnBrk="1" hangingPunct="1">
              <a:defRPr/>
            </a:pPr>
            <a:endParaRPr lang="en-US" dirty="0">
              <a:latin typeface="Times New Roman" charset="0"/>
              <a:cs typeface="+mn-cs"/>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41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03D5E3F2-35AC-9E4F-9ABE-32EBE6F285D6}" type="slidenum">
              <a:rPr lang="en-US" sz="1200" b="0">
                <a:solidFill>
                  <a:prstClr val="black"/>
                </a:solidFill>
              </a:rPr>
              <a:pPr eaLnBrk="1" hangingPunct="1">
                <a:defRPr/>
              </a:pPr>
              <a:t>34</a:t>
            </a:fld>
            <a:endParaRPr lang="en-US" sz="1200" b="0" dirty="0">
              <a:solidFill>
                <a:prstClr val="black"/>
              </a:solidFill>
            </a:endParaRPr>
          </a:p>
        </p:txBody>
      </p:sp>
      <p:sp>
        <p:nvSpPr>
          <p:cNvPr id="401411" name="Rectangle 2"/>
          <p:cNvSpPr>
            <a:spLocks noGrp="1" noRot="1" noChangeAspect="1" noChangeArrowheads="1" noTextEdit="1"/>
          </p:cNvSpPr>
          <p:nvPr>
            <p:ph type="sldImg"/>
          </p:nvPr>
        </p:nvSpPr>
        <p:spPr>
          <a:xfrm>
            <a:off x="1156977" y="685488"/>
            <a:ext cx="4547152" cy="3429000"/>
          </a:xfrm>
          <a:ln/>
        </p:spPr>
      </p:sp>
      <p:sp>
        <p:nvSpPr>
          <p:cNvPr id="401412" name="Rectangle 3"/>
          <p:cNvSpPr>
            <a:spLocks noGrp="1" noChangeArrowheads="1"/>
          </p:cNvSpPr>
          <p:nvPr>
            <p:ph type="body" idx="1"/>
          </p:nvPr>
        </p:nvSpPr>
        <p:spPr>
          <a:xfrm>
            <a:off x="857250" y="4392431"/>
            <a:ext cx="5485158" cy="4114487"/>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r>
              <a:rPr lang="en-US" b="1" dirty="0">
                <a:latin typeface="Times New Roman" charset="0"/>
                <a:cs typeface="+mn-cs"/>
              </a:rPr>
              <a:t>Instructor Notes</a:t>
            </a:r>
          </a:p>
          <a:p>
            <a:pPr eaLnBrk="1" hangingPunct="1">
              <a:buFontTx/>
              <a:buChar char="•"/>
              <a:defRPr/>
            </a:pPr>
            <a:r>
              <a:rPr lang="en-US" dirty="0">
                <a:latin typeface="Times New Roman" charset="0"/>
                <a:cs typeface="+mn-cs"/>
              </a:rPr>
              <a:t>When checking the temperature of food, insert the probe into the thickest part of the food, as shown in </a:t>
            </a:r>
            <a:r>
              <a:rPr lang="en-US" dirty="0" smtClean="0">
                <a:latin typeface="Times New Roman" charset="0"/>
                <a:cs typeface="+mn-cs"/>
              </a:rPr>
              <a:t>the </a:t>
            </a:r>
            <a:r>
              <a:rPr lang="en-US" dirty="0">
                <a:latin typeface="Times New Roman" charset="0"/>
                <a:cs typeface="+mn-cs"/>
              </a:rPr>
              <a:t>photo. This is usually in the center. Also take another reading in a different spot. The temperature may vary in different areas. Before recording a temperature, wait for the thermometer reading to steady. Wait at least 15 seconds after you insert the stem or the probe into the food.</a:t>
            </a:r>
          </a:p>
          <a:p>
            <a:pPr eaLnBrk="1" hangingPunct="1">
              <a:defRPr/>
            </a:pPr>
            <a:endParaRPr lang="en-US" dirty="0">
              <a:latin typeface="Times New Roman" charset="0"/>
              <a:cs typeface="+mn-cs"/>
            </a:endParaRPr>
          </a:p>
          <a:p>
            <a:pPr eaLnBrk="1" hangingPunct="1">
              <a:defRPr/>
            </a:pPr>
            <a:endParaRPr lang="en-US" dirty="0">
              <a:latin typeface="Times New Roman" charset="0"/>
              <a:cs typeface="+mn-cs"/>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434" name="Slide Image Placeholder 1"/>
          <p:cNvSpPr>
            <a:spLocks noGrp="1" noRot="1" noChangeAspect="1" noTextEdit="1"/>
          </p:cNvSpPr>
          <p:nvPr>
            <p:ph type="sldImg"/>
          </p:nvPr>
        </p:nvSpPr>
        <p:spPr>
          <a:ln/>
        </p:spPr>
      </p:sp>
      <p:sp>
        <p:nvSpPr>
          <p:cNvPr id="402435"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a:defRPr/>
            </a:pPr>
            <a:endParaRPr lang="en-US" dirty="0">
              <a:latin typeface="Times New Roman" charset="0"/>
              <a:cs typeface="+mn-cs"/>
            </a:endParaRPr>
          </a:p>
        </p:txBody>
      </p:sp>
      <p:sp>
        <p:nvSpPr>
          <p:cNvPr id="402436" name="Slide Number Placeholder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E495EC52-0243-9643-9D2B-9B2EC18CE35D}" type="slidenum">
              <a:rPr lang="en-US" sz="1200" b="0">
                <a:solidFill>
                  <a:prstClr val="black"/>
                </a:solidFill>
              </a:rPr>
              <a:pPr eaLnBrk="1" hangingPunct="1">
                <a:defRPr/>
              </a:pPr>
              <a:t>35</a:t>
            </a:fld>
            <a:endParaRPr lang="en-US" sz="1200" b="0" dirty="0">
              <a:solidFill>
                <a:prstClr val="black"/>
              </a:solidFil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45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CC329A5C-967B-6C49-B6B7-AA8AA8EA10FE}" type="slidenum">
              <a:rPr lang="en-US" sz="1200" b="0">
                <a:solidFill>
                  <a:prstClr val="black"/>
                </a:solidFill>
              </a:rPr>
              <a:pPr eaLnBrk="1" hangingPunct="1">
                <a:defRPr/>
              </a:pPr>
              <a:t>36</a:t>
            </a:fld>
            <a:endParaRPr lang="en-US" sz="1200" b="0" dirty="0">
              <a:solidFill>
                <a:prstClr val="black"/>
              </a:solidFill>
            </a:endParaRPr>
          </a:p>
        </p:txBody>
      </p:sp>
      <p:sp>
        <p:nvSpPr>
          <p:cNvPr id="403459" name="Rectangle 2"/>
          <p:cNvSpPr>
            <a:spLocks noGrp="1" noRot="1" noChangeAspect="1" noChangeArrowheads="1" noTextEdit="1"/>
          </p:cNvSpPr>
          <p:nvPr>
            <p:ph type="sldImg"/>
          </p:nvPr>
        </p:nvSpPr>
        <p:spPr>
          <a:ln/>
        </p:spPr>
      </p:sp>
      <p:sp>
        <p:nvSpPr>
          <p:cNvPr id="403460" name="Rectangle 3"/>
          <p:cNvSpPr>
            <a:spLocks noGrp="1" noChangeArrowheads="1"/>
          </p:cNvSpPr>
          <p:nvPr>
            <p:ph type="body" idx="1"/>
          </p:nvPr>
        </p:nvSpPr>
        <p:spPr>
          <a:xfrm>
            <a:off x="857250" y="4423660"/>
            <a:ext cx="5365578" cy="4645389"/>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112163" indent="-112163">
              <a:spcBef>
                <a:spcPct val="50000"/>
              </a:spcBef>
              <a:defRPr/>
            </a:pPr>
            <a:r>
              <a:rPr lang="en-US" b="1" dirty="0">
                <a:latin typeface="Times New Roman" charset="0"/>
                <a:cs typeface="Times New Roman" charset="0"/>
              </a:rPr>
              <a:t>Instructor Notes</a:t>
            </a:r>
            <a:endParaRPr lang="en-US" dirty="0">
              <a:latin typeface="Times New Roman" charset="0"/>
              <a:cs typeface="Times New Roman" charset="0"/>
            </a:endParaRPr>
          </a:p>
          <a:p>
            <a:pPr marL="112163" indent="-112163">
              <a:spcBef>
                <a:spcPct val="50000"/>
              </a:spcBef>
              <a:buSzPct val="80000"/>
              <a:buFontTx/>
              <a:buChar char="•"/>
              <a:defRPr/>
            </a:pPr>
            <a:r>
              <a:rPr lang="en-US" dirty="0">
                <a:latin typeface="Times New Roman" charset="0"/>
                <a:cs typeface="+mn-cs"/>
              </a:rPr>
              <a:t>Discuss the topic objectives with the class.</a:t>
            </a:r>
          </a:p>
          <a:p>
            <a:pPr marL="112163" indent="-112163">
              <a:defRPr/>
            </a:pPr>
            <a:endParaRPr lang="en-US" dirty="0">
              <a:latin typeface="Times New Roman" charset="0"/>
              <a:cs typeface="+mn-cs"/>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48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53C3A2C7-87C8-6347-B337-3F65079E3CF3}" type="slidenum">
              <a:rPr lang="en-US" sz="1200" b="0">
                <a:solidFill>
                  <a:prstClr val="black"/>
                </a:solidFill>
              </a:rPr>
              <a:pPr eaLnBrk="1" hangingPunct="1">
                <a:defRPr/>
              </a:pPr>
              <a:t>37</a:t>
            </a:fld>
            <a:endParaRPr lang="en-US" sz="1200" b="0" dirty="0">
              <a:solidFill>
                <a:prstClr val="black"/>
              </a:solidFill>
            </a:endParaRPr>
          </a:p>
        </p:txBody>
      </p:sp>
      <p:sp>
        <p:nvSpPr>
          <p:cNvPr id="404483" name="Rectangle 2"/>
          <p:cNvSpPr>
            <a:spLocks noGrp="1" noRot="1" noChangeAspect="1" noChangeArrowheads="1" noTextEdit="1"/>
          </p:cNvSpPr>
          <p:nvPr>
            <p:ph type="sldImg"/>
          </p:nvPr>
        </p:nvSpPr>
        <p:spPr>
          <a:ln/>
        </p:spPr>
      </p:sp>
      <p:sp>
        <p:nvSpPr>
          <p:cNvPr id="404484" name="Rectangle 3"/>
          <p:cNvSpPr>
            <a:spLocks noGrp="1" noChangeArrowheads="1"/>
          </p:cNvSpPr>
          <p:nvPr>
            <p:ph type="body" idx="1"/>
          </p:nvPr>
        </p:nvSpPr>
        <p:spPr>
          <a:xfrm>
            <a:off x="857250" y="4423660"/>
            <a:ext cx="5365578" cy="4645389"/>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112163" indent="-112163">
              <a:defRPr/>
            </a:pPr>
            <a:r>
              <a:rPr lang="en-US" b="1" dirty="0">
                <a:latin typeface="Times New Roman" charset="0"/>
                <a:cs typeface="+mn-cs"/>
              </a:rPr>
              <a:t>Instructor Notes</a:t>
            </a:r>
            <a:endParaRPr lang="en-US" dirty="0">
              <a:latin typeface="Times New Roman" charset="0"/>
              <a:cs typeface="+mn-cs"/>
            </a:endParaRPr>
          </a:p>
          <a:p>
            <a:pPr marL="112163" indent="-112163">
              <a:buFontTx/>
              <a:buChar char="•"/>
              <a:defRPr/>
            </a:pPr>
            <a:r>
              <a:rPr lang="en-US" dirty="0">
                <a:latin typeface="Times New Roman" charset="0"/>
                <a:cs typeface="+mn-cs"/>
              </a:rPr>
              <a:t>Food must be purchased from approved, reputable suppliers. These suppliers have been inspected and can show you an inspection report. They also meet all applicable local, state, and federal laws. This applies to all suppliers in the supply chain. Your operation</a:t>
            </a:r>
            <a:r>
              <a:rPr lang="ja-JP" altLang="en-US" dirty="0">
                <a:latin typeface="Times New Roman" charset="0"/>
                <a:cs typeface="+mn-cs"/>
              </a:rPr>
              <a:t>’</a:t>
            </a:r>
            <a:r>
              <a:rPr lang="en-US" dirty="0">
                <a:latin typeface="Times New Roman" charset="0"/>
                <a:cs typeface="+mn-cs"/>
              </a:rPr>
              <a:t>s chain can include growers, shippers, packers, manufacturers, distributors (trucking fleets and warehouses), and local markets.</a:t>
            </a:r>
          </a:p>
          <a:p>
            <a:pPr marL="112163" indent="-112163">
              <a:buFontTx/>
              <a:buChar char="•"/>
              <a:defRPr/>
            </a:pPr>
            <a:r>
              <a:rPr lang="en-US" dirty="0">
                <a:latin typeface="Times New Roman" charset="0"/>
                <a:cs typeface="+mn-cs"/>
              </a:rPr>
              <a:t>Develop a relationship with your suppliers, and get to know their food safety practices. Consider reviewing their most recent inspection reports. These reports can be from the U.S. Department of Agriculture (USDA), the Food and Drug Administration (FDA), or a third-party inspector. They should be based on Good Manufacturing Practices (GMP) or Good Agricultural Practices (GAP). </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63B48D4C-943D-3A4A-8AD5-261DAB0434C1}" type="slidenum">
              <a:rPr lang="en-US" sz="1200" b="0">
                <a:solidFill>
                  <a:prstClr val="black"/>
                </a:solidFill>
              </a:rPr>
              <a:pPr eaLnBrk="1" hangingPunct="1">
                <a:defRPr/>
              </a:pPr>
              <a:t>38</a:t>
            </a:fld>
            <a:endParaRPr lang="en-US" sz="1200" b="0" dirty="0">
              <a:solidFill>
                <a:prstClr val="black"/>
              </a:solidFill>
            </a:endParaRPr>
          </a:p>
        </p:txBody>
      </p:sp>
      <p:sp>
        <p:nvSpPr>
          <p:cNvPr id="405507" name="Rectangle 2"/>
          <p:cNvSpPr>
            <a:spLocks noGrp="1" noRot="1" noChangeAspect="1" noChangeArrowheads="1" noTextEdit="1"/>
          </p:cNvSpPr>
          <p:nvPr>
            <p:ph type="sldImg"/>
          </p:nvPr>
        </p:nvSpPr>
        <p:spPr>
          <a:ln/>
        </p:spPr>
      </p:sp>
      <p:sp>
        <p:nvSpPr>
          <p:cNvPr id="405508" name="Rectangle 3"/>
          <p:cNvSpPr>
            <a:spLocks noGrp="1" noChangeArrowheads="1"/>
          </p:cNvSpPr>
          <p:nvPr>
            <p:ph type="body" idx="1"/>
          </p:nvPr>
        </p:nvSpPr>
        <p:spPr>
          <a:xfrm>
            <a:off x="857250" y="4423660"/>
            <a:ext cx="5365578" cy="4645389"/>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6656" tIns="48328" rIns="96656" bIns="48328"/>
          <a:lstStyle/>
          <a:p>
            <a:pPr marL="112163" indent="-112163">
              <a:defRPr/>
            </a:pPr>
            <a:r>
              <a:rPr lang="en-US" b="1" dirty="0">
                <a:latin typeface="Times New Roman" charset="0"/>
                <a:cs typeface="+mn-cs"/>
              </a:rPr>
              <a:t>Instructor Notes</a:t>
            </a:r>
          </a:p>
          <a:p>
            <a:pPr marL="112163" indent="-112163">
              <a:buFontTx/>
              <a:buChar char="•"/>
              <a:defRPr/>
            </a:pPr>
            <a:r>
              <a:rPr lang="en-US" dirty="0">
                <a:latin typeface="Times New Roman" charset="0"/>
                <a:cs typeface="+mn-cs"/>
              </a:rPr>
              <a:t>Make specific staff responsible for receiving. </a:t>
            </a:r>
          </a:p>
          <a:p>
            <a:pPr marL="112163" indent="-112163">
              <a:buFontTx/>
              <a:buChar char="•"/>
              <a:defRPr/>
            </a:pPr>
            <a:r>
              <a:rPr lang="en-US" dirty="0">
                <a:latin typeface="Times New Roman" charset="0"/>
                <a:cs typeface="+mn-cs"/>
              </a:rPr>
              <a:t>Provide staff with the tools they need, including purchase orders, thermometers, and scales. Then make sure enough trained staff is available to receive and inspect food items promptly. This starts by visually inspecting delivery trucks for signs of contamination. It continues with visually inspecting the food items and checking to make sure they have been received at the correct temperature. </a:t>
            </a:r>
          </a:p>
          <a:p>
            <a:pPr marL="112163" indent="-112163">
              <a:buFontTx/>
              <a:buChar char="•"/>
              <a:defRPr/>
            </a:pPr>
            <a:r>
              <a:rPr lang="en-US" dirty="0">
                <a:latin typeface="Times New Roman" charset="0"/>
                <a:cs typeface="+mn-cs"/>
              </a:rPr>
              <a:t>Once inspected, food items must be stored as quickly as possible in the correct areas. This is especially true for refrigerated and frozen items.</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53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C11F61C4-F16B-5C44-A3AA-F67A8B6BD215}" type="slidenum">
              <a:rPr lang="en-US" sz="1200" b="0">
                <a:solidFill>
                  <a:prstClr val="black"/>
                </a:solidFill>
              </a:rPr>
              <a:pPr eaLnBrk="1" hangingPunct="1">
                <a:defRPr/>
              </a:pPr>
              <a:t>39</a:t>
            </a:fld>
            <a:endParaRPr lang="en-US" sz="1200" b="0" dirty="0">
              <a:solidFill>
                <a:prstClr val="black"/>
              </a:solidFill>
            </a:endParaRPr>
          </a:p>
        </p:txBody>
      </p:sp>
      <p:sp>
        <p:nvSpPr>
          <p:cNvPr id="406531" name="Rectangle 2"/>
          <p:cNvSpPr>
            <a:spLocks noGrp="1" noRot="1" noChangeAspect="1" noChangeArrowheads="1" noTextEdit="1"/>
          </p:cNvSpPr>
          <p:nvPr>
            <p:ph type="sldImg"/>
          </p:nvPr>
        </p:nvSpPr>
        <p:spPr>
          <a:ln/>
        </p:spPr>
      </p:sp>
      <p:sp>
        <p:nvSpPr>
          <p:cNvPr id="406532" name="Rectangle 3"/>
          <p:cNvSpPr>
            <a:spLocks noGrp="1" noChangeArrowheads="1"/>
          </p:cNvSpPr>
          <p:nvPr>
            <p:ph type="body" idx="1"/>
          </p:nvPr>
        </p:nvSpPr>
        <p:spPr>
          <a:xfrm>
            <a:off x="857250" y="4423660"/>
            <a:ext cx="5365578" cy="4645389"/>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6656" tIns="48328" rIns="96656" bIns="48328"/>
          <a:lstStyle/>
          <a:p>
            <a:pPr marL="112163" indent="-112163">
              <a:defRPr/>
            </a:pPr>
            <a:r>
              <a:rPr lang="en-US" b="1" dirty="0">
                <a:latin typeface="Times New Roman" charset="0"/>
                <a:cs typeface="+mn-cs"/>
              </a:rPr>
              <a:t>Instructor Notes</a:t>
            </a:r>
          </a:p>
          <a:p>
            <a:pPr marL="112163" indent="-112163">
              <a:buFontTx/>
              <a:buChar char="•"/>
              <a:defRPr/>
            </a:pPr>
            <a:r>
              <a:rPr lang="en-US" dirty="0">
                <a:latin typeface="Times New Roman" charset="0"/>
                <a:cs typeface="+mn-cs"/>
              </a:rPr>
              <a:t>Some foodservice operations receive food after-hours when they are closed for business. This is often referred to as a key drop delivery.</a:t>
            </a:r>
          </a:p>
          <a:p>
            <a:pPr marL="112163" indent="-112163">
              <a:buFontTx/>
              <a:buChar char="•"/>
              <a:defRPr/>
            </a:pPr>
            <a:r>
              <a:rPr lang="en-US" dirty="0">
                <a:latin typeface="Times New Roman" charset="0"/>
                <a:cs typeface="+mn-cs"/>
              </a:rPr>
              <a:t>The supplier is given a key or other access to the operation to make the delivery. Products are then placed in coolers, freezers, and dry storage areas. The delivery must be inspected once you arrive at the operation and meet the criteria identified in the slide.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9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F14CA980-571E-534A-8215-88F5758B4D65}" type="slidenum">
              <a:rPr lang="en-US" sz="1200" b="0">
                <a:solidFill>
                  <a:prstClr val="black"/>
                </a:solidFill>
              </a:rPr>
              <a:pPr eaLnBrk="1" hangingPunct="1">
                <a:defRPr/>
              </a:pPr>
              <a:t>4</a:t>
            </a:fld>
            <a:endParaRPr lang="en-US" sz="1200" b="0" dirty="0">
              <a:solidFill>
                <a:prstClr val="black"/>
              </a:solidFill>
            </a:endParaRPr>
          </a:p>
        </p:txBody>
      </p:sp>
      <p:sp>
        <p:nvSpPr>
          <p:cNvPr id="370691" name="Rectangle 2"/>
          <p:cNvSpPr>
            <a:spLocks noGrp="1" noRot="1" noChangeAspect="1" noChangeArrowheads="1" noTextEdit="1"/>
          </p:cNvSpPr>
          <p:nvPr>
            <p:ph type="sldImg"/>
          </p:nvPr>
        </p:nvSpPr>
        <p:spPr>
          <a:ln/>
        </p:spPr>
      </p:sp>
      <p:sp>
        <p:nvSpPr>
          <p:cNvPr id="370692" name="Rectangle 3"/>
          <p:cNvSpPr>
            <a:spLocks noGrp="1" noChangeArrowheads="1"/>
          </p:cNvSpPr>
          <p:nvPr>
            <p:ph type="body" idx="1"/>
          </p:nvPr>
        </p:nvSpPr>
        <p:spPr>
          <a:xfrm>
            <a:off x="857251" y="4365885"/>
            <a:ext cx="5140394" cy="4365885"/>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112163" indent="-112163">
              <a:defRPr/>
            </a:pPr>
            <a:r>
              <a:rPr lang="en-US" b="1" dirty="0">
                <a:latin typeface="Times New Roman" charset="0"/>
                <a:cs typeface="+mn-cs"/>
              </a:rPr>
              <a:t>Instructor Notes</a:t>
            </a:r>
          </a:p>
          <a:p>
            <a:pPr marL="112163" indent="-112163">
              <a:buFontTx/>
              <a:buChar char="•"/>
              <a:defRPr/>
            </a:pPr>
            <a:r>
              <a:rPr lang="en-US" dirty="0">
                <a:latin typeface="Times New Roman" charset="0"/>
                <a:cs typeface="+mn-cs"/>
              </a:rPr>
              <a:t>People often do things that can spread pathogens without knowing it. To avoid causing a foodborne illness, </a:t>
            </a:r>
            <a:r>
              <a:rPr lang="en-US" dirty="0" smtClean="0">
                <a:latin typeface="Times New Roman" charset="0"/>
                <a:cs typeface="+mn-cs"/>
              </a:rPr>
              <a:t>food handlers </a:t>
            </a:r>
            <a:r>
              <a:rPr lang="en-US" dirty="0">
                <a:latin typeface="Times New Roman" charset="0"/>
                <a:cs typeface="+mn-cs"/>
              </a:rPr>
              <a:t>must pay close attention to what they do with their hands and avoid the actions indicated in the slide.</a:t>
            </a:r>
          </a:p>
          <a:p>
            <a:pPr marL="112163" indent="-112163">
              <a:defRPr/>
            </a:pPr>
            <a:endParaRPr lang="en-US" dirty="0">
              <a:latin typeface="Times New Roman" charset="0"/>
              <a:cs typeface="+mn-cs"/>
            </a:endParaRPr>
          </a:p>
          <a:p>
            <a:pPr marL="112163" indent="-112163">
              <a:defRPr/>
            </a:pPr>
            <a:r>
              <a:rPr lang="en-US" dirty="0">
                <a:latin typeface="Times New Roman" charset="0"/>
                <a:cs typeface="+mn-cs"/>
              </a:rPr>
              <a:t>         </a:t>
            </a:r>
          </a:p>
          <a:p>
            <a:pPr marL="112163" indent="-112163">
              <a:lnSpc>
                <a:spcPct val="80000"/>
              </a:lnSpc>
              <a:spcBef>
                <a:spcPct val="50000"/>
              </a:spcBef>
              <a:defRPr/>
            </a:pPr>
            <a:r>
              <a:rPr lang="en-US" dirty="0">
                <a:latin typeface="Times New Roman" charset="0"/>
                <a:cs typeface="+mn-cs"/>
              </a:rPr>
              <a:t>    </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55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8341F85F-829E-A34D-BA5C-782C159BEAA4}" type="slidenum">
              <a:rPr lang="en-US" sz="1200" b="0">
                <a:solidFill>
                  <a:prstClr val="black"/>
                </a:solidFill>
              </a:rPr>
              <a:pPr eaLnBrk="1" hangingPunct="1">
                <a:defRPr/>
              </a:pPr>
              <a:t>40</a:t>
            </a:fld>
            <a:endParaRPr lang="en-US" sz="1200" b="0" dirty="0">
              <a:solidFill>
                <a:prstClr val="black"/>
              </a:solidFill>
            </a:endParaRPr>
          </a:p>
        </p:txBody>
      </p:sp>
      <p:sp>
        <p:nvSpPr>
          <p:cNvPr id="407555" name="Rectangle 2"/>
          <p:cNvSpPr>
            <a:spLocks noGrp="1" noRot="1" noChangeAspect="1" noChangeArrowheads="1" noTextEdit="1"/>
          </p:cNvSpPr>
          <p:nvPr>
            <p:ph type="sldImg"/>
          </p:nvPr>
        </p:nvSpPr>
        <p:spPr>
          <a:ln/>
        </p:spPr>
      </p:sp>
      <p:sp>
        <p:nvSpPr>
          <p:cNvPr id="407556" name="Rectangle 3"/>
          <p:cNvSpPr>
            <a:spLocks noGrp="1" noChangeArrowheads="1"/>
          </p:cNvSpPr>
          <p:nvPr>
            <p:ph type="body" idx="1"/>
          </p:nvPr>
        </p:nvSpPr>
        <p:spPr>
          <a:xfrm>
            <a:off x="857250" y="4423660"/>
            <a:ext cx="5365578" cy="4645389"/>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6656" tIns="48328" rIns="96656" bIns="48328"/>
          <a:lstStyle/>
          <a:p>
            <a:pPr marL="112163" indent="-112163">
              <a:defRPr/>
            </a:pPr>
            <a:r>
              <a:rPr lang="en-US" b="1" dirty="0">
                <a:latin typeface="Times New Roman" charset="0"/>
                <a:cs typeface="+mn-cs"/>
              </a:rPr>
              <a:t>Instructor Notes</a:t>
            </a:r>
          </a:p>
          <a:p>
            <a:pPr marL="112163" indent="-112163">
              <a:buFontTx/>
              <a:buChar char="•"/>
              <a:defRPr/>
            </a:pPr>
            <a:r>
              <a:rPr lang="en-US" dirty="0">
                <a:latin typeface="Times New Roman" charset="0"/>
                <a:cs typeface="+mn-cs"/>
              </a:rPr>
              <a:t>Occasionally, you may be able to recondition and use items that would have been rejected. For example, a shipment of cans with contaminated surfaces may be cleaned and sanitized, allowing them to be used. However, the same cans may not be reconditioned if the contamination was a result of damage to the cans.</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57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3BC76942-D465-BA44-9C33-2F7B39977000}" type="slidenum">
              <a:rPr lang="en-US" sz="1200" b="0">
                <a:solidFill>
                  <a:prstClr val="black"/>
                </a:solidFill>
              </a:rPr>
              <a:pPr eaLnBrk="1" hangingPunct="1">
                <a:defRPr/>
              </a:pPr>
              <a:t>41</a:t>
            </a:fld>
            <a:endParaRPr lang="en-US" sz="1200" b="0" dirty="0">
              <a:solidFill>
                <a:prstClr val="black"/>
              </a:solidFill>
            </a:endParaRPr>
          </a:p>
        </p:txBody>
      </p:sp>
      <p:sp>
        <p:nvSpPr>
          <p:cNvPr id="408579" name="Rectangle 2"/>
          <p:cNvSpPr>
            <a:spLocks noGrp="1" noRot="1" noChangeAspect="1" noChangeArrowheads="1" noTextEdit="1"/>
          </p:cNvSpPr>
          <p:nvPr>
            <p:ph type="sldImg"/>
          </p:nvPr>
        </p:nvSpPr>
        <p:spPr>
          <a:ln/>
        </p:spPr>
      </p:sp>
      <p:sp>
        <p:nvSpPr>
          <p:cNvPr id="408580" name="Rectangle 3"/>
          <p:cNvSpPr>
            <a:spLocks noGrp="1" noChangeArrowheads="1"/>
          </p:cNvSpPr>
          <p:nvPr>
            <p:ph type="body" idx="1"/>
          </p:nvPr>
        </p:nvSpPr>
        <p:spPr>
          <a:xfrm>
            <a:off x="857250" y="4423660"/>
            <a:ext cx="5365578" cy="4645389"/>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6656" tIns="48328" rIns="96656" bIns="48328"/>
          <a:lstStyle/>
          <a:p>
            <a:pPr marL="112163" indent="-112163">
              <a:defRPr/>
            </a:pPr>
            <a:r>
              <a:rPr lang="en-US" b="1" dirty="0">
                <a:latin typeface="Times New Roman" charset="0"/>
                <a:cs typeface="+mn-cs"/>
              </a:rPr>
              <a:t>Instructor Notes</a:t>
            </a:r>
          </a:p>
          <a:p>
            <a:pPr marL="112163" indent="-112163">
              <a:buFontTx/>
              <a:buChar char="•"/>
              <a:defRPr/>
            </a:pPr>
            <a:r>
              <a:rPr lang="en-US" dirty="0">
                <a:latin typeface="Times New Roman" charset="0"/>
                <a:cs typeface="+mn-cs"/>
              </a:rPr>
              <a:t>Food items you have received may sometimes be recalled by the manufacturer. This may happen when food contamination is confirmed or suspected. It can also occur when items have been mislabeled or misbranded. Often food is recalled when food allergens have not been identified on the label. Most vendors will notify you of the recall. However, you should also monitor recall notifications made by the FDA and the USDA. Follow the guidelines in the slide when notified of a recall.</a:t>
            </a:r>
          </a:p>
          <a:p>
            <a:pPr marL="112163" indent="-112163">
              <a:buFontTx/>
              <a:buChar char="•"/>
              <a:defRPr/>
            </a:pPr>
            <a:r>
              <a:rPr lang="en-US" dirty="0">
                <a:latin typeface="Times New Roman" charset="0"/>
                <a:cs typeface="+mn-cs"/>
              </a:rPr>
              <a:t>Identify the recalled food items by matching information from the recall notice to the item. This may include the manufacturer</a:t>
            </a:r>
            <a:r>
              <a:rPr lang="ja-JP" altLang="en-US" dirty="0">
                <a:latin typeface="Times New Roman" charset="0"/>
                <a:cs typeface="+mn-cs"/>
              </a:rPr>
              <a:t>’</a:t>
            </a:r>
            <a:r>
              <a:rPr lang="en-US" dirty="0">
                <a:latin typeface="Times New Roman" charset="0"/>
                <a:cs typeface="+mn-cs"/>
              </a:rPr>
              <a:t>s ID, the time the item was manufactured, and the item</a:t>
            </a:r>
            <a:r>
              <a:rPr lang="ja-JP" altLang="en-US" dirty="0">
                <a:latin typeface="Times New Roman" charset="0"/>
                <a:cs typeface="+mn-cs"/>
              </a:rPr>
              <a:t>’</a:t>
            </a:r>
            <a:r>
              <a:rPr lang="en-US" dirty="0">
                <a:latin typeface="Times New Roman" charset="0"/>
                <a:cs typeface="+mn-cs"/>
              </a:rPr>
              <a:t>s use-by date.</a:t>
            </a:r>
          </a:p>
          <a:p>
            <a:pPr marL="112163" indent="-112163">
              <a:buFontTx/>
              <a:buChar char="•"/>
              <a:defRPr/>
            </a:pPr>
            <a:r>
              <a:rPr lang="en-US" dirty="0">
                <a:latin typeface="Times New Roman" charset="0"/>
                <a:cs typeface="+mn-cs"/>
              </a:rPr>
              <a:t>Remove the item from inventory, and place it in a secure and appropriate location. That may be a cooler or dry-storage area.</a:t>
            </a:r>
          </a:p>
          <a:p>
            <a:pPr marL="112163" indent="-112163">
              <a:buFontTx/>
              <a:buChar char="•"/>
              <a:defRPr/>
            </a:pPr>
            <a:r>
              <a:rPr lang="en-US" dirty="0">
                <a:latin typeface="Times New Roman" charset="0"/>
                <a:cs typeface="+mn-cs"/>
              </a:rPr>
              <a:t>The recalled item must be stored separately from food, utensils, equipment, linens, and single-use items. </a:t>
            </a:r>
          </a:p>
          <a:p>
            <a:pPr marL="112163" indent="-112163">
              <a:buFontTx/>
              <a:buChar char="•"/>
              <a:defRPr/>
            </a:pPr>
            <a:r>
              <a:rPr lang="en-US" dirty="0">
                <a:latin typeface="Times New Roman" charset="0"/>
                <a:cs typeface="+mn-cs"/>
              </a:rPr>
              <a:t>Label the item in a way that will prevent it from being placed back in inventory. Some operations do this by including a Do Not Use and Do Not Discard label on recalled food items. Inform staff not to use the product.</a:t>
            </a:r>
          </a:p>
          <a:p>
            <a:pPr marL="112163" indent="-112163">
              <a:buFontTx/>
              <a:buChar char="•"/>
              <a:defRPr/>
            </a:pPr>
            <a:r>
              <a:rPr lang="en-US" dirty="0">
                <a:latin typeface="Times New Roman" charset="0"/>
                <a:cs typeface="+mn-cs"/>
              </a:rPr>
              <a:t>Refer to the vendor</a:t>
            </a:r>
            <a:r>
              <a:rPr lang="ja-JP" altLang="en-US" dirty="0">
                <a:latin typeface="Times New Roman" charset="0"/>
                <a:cs typeface="+mn-cs"/>
              </a:rPr>
              <a:t>’</a:t>
            </a:r>
            <a:r>
              <a:rPr lang="en-US" dirty="0">
                <a:latin typeface="Times New Roman" charset="0"/>
                <a:cs typeface="+mn-cs"/>
              </a:rPr>
              <a:t>s notification or recall notice for what to do with the item. For example, you might be instructed to throw it out or return it to the vendor.</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0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918C3F27-B6D7-D044-A780-7C80ADBD3BAD}" type="slidenum">
              <a:rPr lang="en-US" sz="1200" b="0">
                <a:solidFill>
                  <a:prstClr val="black"/>
                </a:solidFill>
              </a:rPr>
              <a:pPr eaLnBrk="1" hangingPunct="1">
                <a:defRPr/>
              </a:pPr>
              <a:t>42</a:t>
            </a:fld>
            <a:endParaRPr lang="en-US" sz="1200" b="0" dirty="0">
              <a:solidFill>
                <a:prstClr val="black"/>
              </a:solidFill>
            </a:endParaRPr>
          </a:p>
        </p:txBody>
      </p:sp>
      <p:sp>
        <p:nvSpPr>
          <p:cNvPr id="409603" name="Rectangle 2"/>
          <p:cNvSpPr>
            <a:spLocks noGrp="1" noRot="1" noChangeAspect="1" noChangeArrowheads="1" noTextEdit="1"/>
          </p:cNvSpPr>
          <p:nvPr>
            <p:ph type="sldImg"/>
          </p:nvPr>
        </p:nvSpPr>
        <p:spPr>
          <a:ln/>
        </p:spPr>
      </p:sp>
      <p:sp>
        <p:nvSpPr>
          <p:cNvPr id="2" name="Notes Placeholder 1"/>
          <p:cNvSpPr>
            <a:spLocks noGrp="1"/>
          </p:cNvSpPr>
          <p:nvPr>
            <p:ph type="body" idx="1"/>
          </p:nvPr>
        </p:nvSpPr>
        <p:spPr/>
        <p:txBody>
          <a:bodyPr/>
          <a:lstStyle/>
          <a:p>
            <a:endParaRPr lang="en-US" b="1"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2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74604832-8F3A-F240-85CF-F98D6E6D4ED1}" type="slidenum">
              <a:rPr lang="en-US" sz="1200" b="0">
                <a:solidFill>
                  <a:prstClr val="black"/>
                </a:solidFill>
              </a:rPr>
              <a:pPr eaLnBrk="1" hangingPunct="1">
                <a:defRPr/>
              </a:pPr>
              <a:t>43</a:t>
            </a:fld>
            <a:endParaRPr lang="en-US" sz="1200" b="0" dirty="0">
              <a:solidFill>
                <a:prstClr val="black"/>
              </a:solidFill>
            </a:endParaRPr>
          </a:p>
        </p:txBody>
      </p:sp>
      <p:sp>
        <p:nvSpPr>
          <p:cNvPr id="410627" name="Rectangle 2"/>
          <p:cNvSpPr>
            <a:spLocks noGrp="1" noRot="1" noChangeAspect="1" noChangeArrowheads="1" noTextEdit="1"/>
          </p:cNvSpPr>
          <p:nvPr>
            <p:ph type="sldImg"/>
          </p:nvPr>
        </p:nvSpPr>
        <p:spPr>
          <a:ln/>
        </p:spPr>
      </p:sp>
      <p:sp>
        <p:nvSpPr>
          <p:cNvPr id="410628" name="Rectangle 3"/>
          <p:cNvSpPr>
            <a:spLocks noGrp="1" noChangeArrowheads="1"/>
          </p:cNvSpPr>
          <p:nvPr>
            <p:ph type="body" idx="1"/>
          </p:nvPr>
        </p:nvSpPr>
        <p:spPr>
          <a:xfrm>
            <a:off x="857250" y="4423660"/>
            <a:ext cx="5365578" cy="4645389"/>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6656" tIns="48328" rIns="96656" bIns="48328"/>
          <a:lstStyle/>
          <a:p>
            <a:pPr marL="112163" indent="-112163">
              <a:defRPr/>
            </a:pPr>
            <a:r>
              <a:rPr lang="en-US" b="1" dirty="0">
                <a:latin typeface="Times New Roman" charset="0"/>
                <a:cs typeface="+mn-cs"/>
              </a:rPr>
              <a:t>Instructor Notes</a:t>
            </a:r>
          </a:p>
          <a:p>
            <a:pPr marL="112163" indent="-112163">
              <a:buFontTx/>
              <a:buChar char="•"/>
              <a:defRPr/>
            </a:pPr>
            <a:r>
              <a:rPr lang="en-US" dirty="0">
                <a:latin typeface="Times New Roman" charset="0"/>
                <a:cs typeface="+mn-cs"/>
              </a:rPr>
              <a:t>ROP stands for </a:t>
            </a:r>
            <a:r>
              <a:rPr lang="en-US" dirty="0" smtClean="0">
                <a:latin typeface="Times New Roman" charset="0"/>
                <a:cs typeface="+mn-cs"/>
              </a:rPr>
              <a:t>reduced-oxygen </a:t>
            </a:r>
            <a:r>
              <a:rPr lang="en-US" dirty="0">
                <a:latin typeface="Times New Roman" charset="0"/>
                <a:cs typeface="+mn-cs"/>
              </a:rPr>
              <a:t>packaging. It includes MAP, vacuum-packed, and </a:t>
            </a:r>
            <a:r>
              <a:rPr lang="en-US" i="1" dirty="0">
                <a:latin typeface="Times New Roman" charset="0"/>
                <a:cs typeface="+mn-cs"/>
              </a:rPr>
              <a:t>sous vide</a:t>
            </a:r>
            <a:r>
              <a:rPr lang="en-US" dirty="0">
                <a:latin typeface="Times New Roman" charset="0"/>
                <a:cs typeface="+mn-cs"/>
              </a:rPr>
              <a:t> food. </a:t>
            </a:r>
          </a:p>
          <a:p>
            <a:pPr marL="112163" indent="-112163">
              <a:buFontTx/>
              <a:buChar char="•"/>
              <a:defRPr/>
            </a:pPr>
            <a:r>
              <a:rPr lang="en-US" dirty="0">
                <a:latin typeface="Times New Roman" charset="0"/>
                <a:cs typeface="+mn-cs"/>
              </a:rPr>
              <a:t>It may be possible to check the temperature of bulk food by folding the packaging around the thermometer stem or probe. You must be careful not to puncture the packaging when using this method. </a:t>
            </a:r>
          </a:p>
          <a:p>
            <a:pPr marL="112163" indent="-112163">
              <a:defRPr/>
            </a:pPr>
            <a:endParaRPr lang="en-US" dirty="0">
              <a:latin typeface="Times New Roman" charset="0"/>
              <a:cs typeface="+mn-cs"/>
            </a:endParaRPr>
          </a:p>
          <a:p>
            <a:pPr marL="112163" indent="-112163">
              <a:lnSpc>
                <a:spcPct val="80000"/>
              </a:lnSpc>
              <a:spcBef>
                <a:spcPct val="50000"/>
              </a:spcBef>
              <a:buSzPct val="80000"/>
              <a:buFontTx/>
              <a:buChar char="•"/>
              <a:defRPr/>
            </a:pPr>
            <a:endParaRPr lang="en-US" dirty="0">
              <a:latin typeface="Times New Roman" charset="0"/>
              <a:cs typeface="Times New Roman"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5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0127A708-5C26-0142-959B-0095DA835722}" type="slidenum">
              <a:rPr lang="en-US" sz="1200" b="0">
                <a:solidFill>
                  <a:prstClr val="black"/>
                </a:solidFill>
              </a:rPr>
              <a:pPr eaLnBrk="1" hangingPunct="1">
                <a:defRPr/>
              </a:pPr>
              <a:t>44</a:t>
            </a:fld>
            <a:endParaRPr lang="en-US" sz="1200" b="0" dirty="0">
              <a:solidFill>
                <a:prstClr val="black"/>
              </a:solidFill>
            </a:endParaRPr>
          </a:p>
        </p:txBody>
      </p:sp>
      <p:sp>
        <p:nvSpPr>
          <p:cNvPr id="411651" name="Rectangle 2"/>
          <p:cNvSpPr>
            <a:spLocks noGrp="1" noRot="1" noChangeAspect="1" noChangeArrowheads="1" noTextEdit="1"/>
          </p:cNvSpPr>
          <p:nvPr>
            <p:ph type="sldImg"/>
          </p:nvPr>
        </p:nvSpPr>
        <p:spPr>
          <a:ln/>
        </p:spPr>
      </p:sp>
      <p:sp>
        <p:nvSpPr>
          <p:cNvPr id="411652" name="Rectangle 3"/>
          <p:cNvSpPr>
            <a:spLocks noGrp="1" noChangeArrowheads="1"/>
          </p:cNvSpPr>
          <p:nvPr>
            <p:ph type="body" idx="1"/>
          </p:nvPr>
        </p:nvSpPr>
        <p:spPr>
          <a:xfrm>
            <a:off x="857250" y="4423660"/>
            <a:ext cx="5365578" cy="4645389"/>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6656" tIns="48328" rIns="96656" bIns="48328"/>
          <a:lstStyle/>
          <a:p>
            <a:pPr marL="112163" indent="-112163">
              <a:defRPr/>
            </a:pPr>
            <a:r>
              <a:rPr lang="en-US" b="1" dirty="0">
                <a:latin typeface="Times New Roman" charset="0"/>
                <a:cs typeface="+mn-cs"/>
              </a:rPr>
              <a:t>Instructor Notes</a:t>
            </a:r>
          </a:p>
          <a:p>
            <a:pPr marL="112163" indent="-112163">
              <a:buFontTx/>
              <a:buChar char="•"/>
              <a:defRPr/>
            </a:pPr>
            <a:r>
              <a:rPr lang="en-US" dirty="0">
                <a:latin typeface="Times New Roman" charset="0"/>
                <a:cs typeface="+mn-cs"/>
              </a:rPr>
              <a:t>When checking the temperature of food by this method, make sure the sensing area of the thermometer stem or probe is fully immersed in the food. It must not touch the package. </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67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9FD45BF4-2D4F-9542-8823-501C785CE717}" type="slidenum">
              <a:rPr lang="en-US" sz="1200" b="0">
                <a:solidFill>
                  <a:prstClr val="black"/>
                </a:solidFill>
              </a:rPr>
              <a:pPr eaLnBrk="1" hangingPunct="1">
                <a:defRPr/>
              </a:pPr>
              <a:t>45</a:t>
            </a:fld>
            <a:endParaRPr lang="en-US" sz="1200" b="0" dirty="0">
              <a:solidFill>
                <a:prstClr val="black"/>
              </a:solidFill>
            </a:endParaRPr>
          </a:p>
        </p:txBody>
      </p:sp>
      <p:sp>
        <p:nvSpPr>
          <p:cNvPr id="412675" name="Rectangle 2"/>
          <p:cNvSpPr>
            <a:spLocks noGrp="1" noRot="1" noChangeAspect="1" noChangeArrowheads="1" noTextEdit="1"/>
          </p:cNvSpPr>
          <p:nvPr>
            <p:ph type="sldImg"/>
          </p:nvPr>
        </p:nvSpPr>
        <p:spPr>
          <a:ln/>
        </p:spPr>
      </p:sp>
      <p:sp>
        <p:nvSpPr>
          <p:cNvPr id="412676" name="Rectangle 3"/>
          <p:cNvSpPr>
            <a:spLocks noGrp="1" noChangeArrowheads="1"/>
          </p:cNvSpPr>
          <p:nvPr>
            <p:ph type="body" idx="1"/>
          </p:nvPr>
        </p:nvSpPr>
        <p:spPr>
          <a:xfrm>
            <a:off x="857250" y="4423660"/>
            <a:ext cx="5365578" cy="4645389"/>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6656" tIns="48328" rIns="96656" bIns="48328"/>
          <a:lstStyle/>
          <a:p>
            <a:pPr marL="224325" indent="-224325">
              <a:defRPr/>
            </a:pPr>
            <a:endParaRPr lang="en-US" b="1" dirty="0">
              <a:latin typeface="Times New Roman" charset="0"/>
              <a:cs typeface="+mn-cs"/>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69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93497F4F-C6AD-D54D-9D13-B3F54CCE9700}" type="slidenum">
              <a:rPr lang="en-US" sz="1200" b="0">
                <a:solidFill>
                  <a:prstClr val="black"/>
                </a:solidFill>
              </a:rPr>
              <a:pPr eaLnBrk="1" hangingPunct="1">
                <a:defRPr/>
              </a:pPr>
              <a:t>46</a:t>
            </a:fld>
            <a:endParaRPr lang="en-US" sz="1200" b="0" dirty="0">
              <a:solidFill>
                <a:prstClr val="black"/>
              </a:solidFill>
            </a:endParaRPr>
          </a:p>
        </p:txBody>
      </p:sp>
      <p:sp>
        <p:nvSpPr>
          <p:cNvPr id="413699" name="Rectangle 2"/>
          <p:cNvSpPr>
            <a:spLocks noGrp="1" noRot="1" noChangeAspect="1" noChangeArrowheads="1" noTextEdit="1"/>
          </p:cNvSpPr>
          <p:nvPr>
            <p:ph type="sldImg"/>
          </p:nvPr>
        </p:nvSpPr>
        <p:spPr>
          <a:ln/>
        </p:spPr>
      </p:sp>
      <p:sp>
        <p:nvSpPr>
          <p:cNvPr id="413700" name="Rectangle 3"/>
          <p:cNvSpPr>
            <a:spLocks noGrp="1" noChangeArrowheads="1"/>
          </p:cNvSpPr>
          <p:nvPr>
            <p:ph type="body" idx="1"/>
          </p:nvPr>
        </p:nvSpPr>
        <p:spPr>
          <a:xfrm>
            <a:off x="857250" y="4423660"/>
            <a:ext cx="5365578" cy="4645389"/>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6656" tIns="48328" rIns="96656" bIns="48328"/>
          <a:lstStyle/>
          <a:p>
            <a:pPr marL="224325" indent="-224325">
              <a:defRPr/>
            </a:pPr>
            <a:endParaRPr lang="en-US" b="1" dirty="0">
              <a:latin typeface="Times New Roman" charset="0"/>
              <a:cs typeface="+mn-cs"/>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72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7864705C-A1F8-1C49-8185-4C6D8003FDA8}" type="slidenum">
              <a:rPr lang="en-US" sz="1200" b="0">
                <a:solidFill>
                  <a:prstClr val="black"/>
                </a:solidFill>
              </a:rPr>
              <a:pPr eaLnBrk="1" hangingPunct="1">
                <a:defRPr/>
              </a:pPr>
              <a:t>47</a:t>
            </a:fld>
            <a:endParaRPr lang="en-US" sz="1200" b="0" dirty="0">
              <a:solidFill>
                <a:prstClr val="black"/>
              </a:solidFill>
            </a:endParaRPr>
          </a:p>
        </p:txBody>
      </p:sp>
      <p:sp>
        <p:nvSpPr>
          <p:cNvPr id="414723" name="Rectangle 2"/>
          <p:cNvSpPr>
            <a:spLocks noGrp="1" noRot="1" noChangeAspect="1" noChangeArrowheads="1" noTextEdit="1"/>
          </p:cNvSpPr>
          <p:nvPr>
            <p:ph type="sldImg"/>
          </p:nvPr>
        </p:nvSpPr>
        <p:spPr>
          <a:ln/>
        </p:spPr>
      </p:sp>
      <p:sp>
        <p:nvSpPr>
          <p:cNvPr id="414724" name="Rectangle 3"/>
          <p:cNvSpPr>
            <a:spLocks noGrp="1" noChangeArrowheads="1"/>
          </p:cNvSpPr>
          <p:nvPr>
            <p:ph type="body" idx="1"/>
          </p:nvPr>
        </p:nvSpPr>
        <p:spPr>
          <a:xfrm>
            <a:off x="857250" y="4423660"/>
            <a:ext cx="5365578" cy="4645389"/>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6656" tIns="48328" rIns="96656" bIns="48328"/>
          <a:lstStyle/>
          <a:p>
            <a:pPr marL="224325" indent="-224325">
              <a:defRPr/>
            </a:pPr>
            <a:r>
              <a:rPr lang="en-US" b="1" dirty="0">
                <a:latin typeface="Times New Roman" charset="0"/>
                <a:cs typeface="+mn-cs"/>
              </a:rPr>
              <a:t>Instructor Notes</a:t>
            </a:r>
            <a:endParaRPr lang="en-US" dirty="0">
              <a:latin typeface="Times New Roman" charset="0"/>
              <a:cs typeface="+mn-cs"/>
            </a:endParaRPr>
          </a:p>
          <a:p>
            <a:pPr marL="224325" indent="-224325">
              <a:buFontTx/>
              <a:buChar char="•"/>
              <a:defRPr/>
            </a:pPr>
            <a:r>
              <a:rPr lang="en-US" dirty="0">
                <a:latin typeface="Times New Roman" charset="0"/>
                <a:cs typeface="+mn-cs"/>
              </a:rPr>
              <a:t>Thawing and refreezing shows that the food was time-temperature abused. </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74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00C2117C-BA63-9D43-84AF-7C66635C42B1}" type="slidenum">
              <a:rPr lang="en-US" sz="1200" b="0">
                <a:solidFill>
                  <a:prstClr val="black"/>
                </a:solidFill>
              </a:rPr>
              <a:pPr eaLnBrk="1" hangingPunct="1">
                <a:defRPr/>
              </a:pPr>
              <a:t>48</a:t>
            </a:fld>
            <a:endParaRPr lang="en-US" sz="1200" b="0" dirty="0">
              <a:solidFill>
                <a:prstClr val="black"/>
              </a:solidFill>
            </a:endParaRPr>
          </a:p>
        </p:txBody>
      </p:sp>
      <p:sp>
        <p:nvSpPr>
          <p:cNvPr id="415747" name="Rectangle 2"/>
          <p:cNvSpPr>
            <a:spLocks noGrp="1" noRot="1" noChangeAspect="1" noChangeArrowheads="1" noTextEdit="1"/>
          </p:cNvSpPr>
          <p:nvPr>
            <p:ph type="sldImg"/>
          </p:nvPr>
        </p:nvSpPr>
        <p:spPr>
          <a:ln/>
        </p:spPr>
      </p:sp>
      <p:sp>
        <p:nvSpPr>
          <p:cNvPr id="415748" name="Rectangle 3"/>
          <p:cNvSpPr>
            <a:spLocks noGrp="1" noChangeArrowheads="1"/>
          </p:cNvSpPr>
          <p:nvPr>
            <p:ph type="body" idx="1"/>
          </p:nvPr>
        </p:nvSpPr>
        <p:spPr>
          <a:xfrm>
            <a:off x="857250" y="4412730"/>
            <a:ext cx="5365578" cy="4319041"/>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6656" tIns="48328" rIns="96656" bIns="48328"/>
          <a:lstStyle/>
          <a:p>
            <a:pPr marL="112163" indent="-112163">
              <a:defRPr/>
            </a:pPr>
            <a:r>
              <a:rPr lang="en-US" b="1" dirty="0">
                <a:latin typeface="Times New Roman" charset="0"/>
                <a:cs typeface="+mn-cs"/>
              </a:rPr>
              <a:t>Instructor Notes</a:t>
            </a:r>
          </a:p>
          <a:p>
            <a:pPr marL="112163" indent="-112163">
              <a:buFontTx/>
              <a:buChar char="•"/>
              <a:defRPr/>
            </a:pPr>
            <a:r>
              <a:rPr lang="en-US" dirty="0">
                <a:latin typeface="Times New Roman" charset="0"/>
                <a:cs typeface="+mn-cs"/>
              </a:rPr>
              <a:t>Both food items and nonfood items such as single-use cups, utensils, and napkins, must be packaged correctly when you receive them. Items should be delivered in their original packaging with a manufacturer</a:t>
            </a:r>
            <a:r>
              <a:rPr lang="ja-JP" altLang="en-US">
                <a:latin typeface="Times New Roman" charset="0"/>
                <a:cs typeface="+mn-cs"/>
              </a:rPr>
              <a:t>’</a:t>
            </a:r>
            <a:r>
              <a:rPr lang="en-US" dirty="0">
                <a:latin typeface="Times New Roman" charset="0"/>
                <a:cs typeface="+mn-cs"/>
              </a:rPr>
              <a:t>s label. The packaging should be intact, clean, and protect food and food-contact surfaces from contamination. Reject food and nonfood items if packaging has any of the problems listed on the slide.</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77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AB74277C-45DE-684F-8480-70D2E47E8954}" type="slidenum">
              <a:rPr lang="en-US" sz="1200" b="0">
                <a:solidFill>
                  <a:prstClr val="black"/>
                </a:solidFill>
              </a:rPr>
              <a:pPr eaLnBrk="1" hangingPunct="1">
                <a:defRPr/>
              </a:pPr>
              <a:t>49</a:t>
            </a:fld>
            <a:endParaRPr lang="en-US" sz="1200" b="0" dirty="0">
              <a:solidFill>
                <a:prstClr val="black"/>
              </a:solidFill>
            </a:endParaRPr>
          </a:p>
        </p:txBody>
      </p:sp>
      <p:sp>
        <p:nvSpPr>
          <p:cNvPr id="416771" name="Rectangle 2"/>
          <p:cNvSpPr>
            <a:spLocks noGrp="1" noRot="1" noChangeAspect="1" noChangeArrowheads="1" noTextEdit="1"/>
          </p:cNvSpPr>
          <p:nvPr>
            <p:ph type="sldImg"/>
          </p:nvPr>
        </p:nvSpPr>
        <p:spPr>
          <a:ln/>
        </p:spPr>
      </p:sp>
      <p:sp>
        <p:nvSpPr>
          <p:cNvPr id="416772" name="Rectangle 3"/>
          <p:cNvSpPr>
            <a:spLocks noGrp="1" noChangeArrowheads="1"/>
          </p:cNvSpPr>
          <p:nvPr>
            <p:ph type="body" idx="1"/>
          </p:nvPr>
        </p:nvSpPr>
        <p:spPr>
          <a:xfrm>
            <a:off x="857250" y="4423660"/>
            <a:ext cx="5365578" cy="4645389"/>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6656" tIns="48328" rIns="96656" bIns="48328"/>
          <a:lstStyle/>
          <a:p>
            <a:pPr marL="112163" indent="-112163">
              <a:defRPr/>
            </a:pPr>
            <a:endParaRPr lang="en-US" b="1" dirty="0">
              <a:latin typeface="Times New Roman" charset="0"/>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71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85374778-FC77-2D4B-9500-8B5ADF2FC4B5}" type="slidenum">
              <a:rPr lang="en-US" sz="1200" b="0">
                <a:solidFill>
                  <a:prstClr val="black"/>
                </a:solidFill>
              </a:rPr>
              <a:pPr eaLnBrk="1" hangingPunct="1">
                <a:defRPr/>
              </a:pPr>
              <a:t>5</a:t>
            </a:fld>
            <a:endParaRPr lang="en-US" sz="1200" b="0" dirty="0">
              <a:solidFill>
                <a:prstClr val="black"/>
              </a:solidFill>
            </a:endParaRPr>
          </a:p>
        </p:txBody>
      </p:sp>
      <p:sp>
        <p:nvSpPr>
          <p:cNvPr id="371715" name="Rectangle 2"/>
          <p:cNvSpPr>
            <a:spLocks noGrp="1" noRot="1" noChangeAspect="1" noChangeArrowheads="1" noTextEdit="1"/>
          </p:cNvSpPr>
          <p:nvPr>
            <p:ph type="sldImg"/>
          </p:nvPr>
        </p:nvSpPr>
        <p:spPr>
          <a:ln/>
        </p:spPr>
      </p:sp>
      <p:sp>
        <p:nvSpPr>
          <p:cNvPr id="371716" name="Rectangle 3"/>
          <p:cNvSpPr>
            <a:spLocks noGrp="1" noChangeArrowheads="1"/>
          </p:cNvSpPr>
          <p:nvPr>
            <p:ph type="body" idx="1"/>
          </p:nvPr>
        </p:nvSpPr>
        <p:spPr>
          <a:xfrm>
            <a:off x="857251" y="4365885"/>
            <a:ext cx="5140394" cy="4365885"/>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824" tIns="46413" rIns="92824" bIns="46413"/>
          <a:lstStyle/>
          <a:p>
            <a:pPr marL="112163" indent="-112163">
              <a:defRPr/>
            </a:pPr>
            <a:r>
              <a:rPr lang="en-US" b="1" dirty="0">
                <a:latin typeface="Times New Roman" charset="0"/>
                <a:cs typeface="+mn-cs"/>
              </a:rPr>
              <a:t>Instructor Notes </a:t>
            </a:r>
          </a:p>
          <a:p>
            <a:pPr marL="112163" indent="-112163">
              <a:buFontTx/>
              <a:buChar char="•"/>
              <a:defRPr/>
            </a:pPr>
            <a:r>
              <a:rPr lang="en-US" dirty="0">
                <a:latin typeface="Times New Roman" charset="0"/>
                <a:cs typeface="+mn-cs"/>
              </a:rPr>
              <a:t>Don</a:t>
            </a:r>
            <a:r>
              <a:rPr lang="ja-JP" altLang="en-US">
                <a:latin typeface="Times New Roman" charset="0"/>
                <a:cs typeface="+mn-cs"/>
              </a:rPr>
              <a:t>’</a:t>
            </a:r>
            <a:r>
              <a:rPr lang="en-US" dirty="0">
                <a:latin typeface="Times New Roman" charset="0"/>
                <a:cs typeface="+mn-cs"/>
              </a:rPr>
              <a:t>t underestimate your role in a personal hygiene program. You have many responsibilities to help make the program work. Some of these are highlighted in the slide. </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79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77064248-031F-844B-9103-3B9850F5F5C6}" type="slidenum">
              <a:rPr lang="en-US" sz="1200" b="0">
                <a:solidFill>
                  <a:prstClr val="black"/>
                </a:solidFill>
              </a:rPr>
              <a:pPr eaLnBrk="1" hangingPunct="1">
                <a:defRPr/>
              </a:pPr>
              <a:t>50</a:t>
            </a:fld>
            <a:endParaRPr lang="en-US" sz="1200" b="0" dirty="0">
              <a:solidFill>
                <a:prstClr val="black"/>
              </a:solidFill>
            </a:endParaRPr>
          </a:p>
        </p:txBody>
      </p:sp>
      <p:sp>
        <p:nvSpPr>
          <p:cNvPr id="417795" name="Rectangle 2"/>
          <p:cNvSpPr>
            <a:spLocks noGrp="1" noRot="1" noChangeAspect="1" noChangeArrowheads="1" noTextEdit="1"/>
          </p:cNvSpPr>
          <p:nvPr>
            <p:ph type="sldImg"/>
          </p:nvPr>
        </p:nvSpPr>
        <p:spPr>
          <a:ln/>
        </p:spPr>
      </p:sp>
      <p:sp>
        <p:nvSpPr>
          <p:cNvPr id="417796" name="Rectangle 3"/>
          <p:cNvSpPr>
            <a:spLocks noGrp="1" noChangeArrowheads="1"/>
          </p:cNvSpPr>
          <p:nvPr>
            <p:ph type="body" idx="1"/>
          </p:nvPr>
        </p:nvSpPr>
        <p:spPr>
          <a:xfrm>
            <a:off x="857250" y="4423660"/>
            <a:ext cx="5365578" cy="4645389"/>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6656" tIns="48328" rIns="96656" bIns="48328"/>
          <a:lstStyle/>
          <a:p>
            <a:pPr marL="112163" indent="-112163">
              <a:defRPr/>
            </a:pPr>
            <a:endParaRPr lang="en-US" b="1" dirty="0">
              <a:latin typeface="Times New Roman" charset="0"/>
              <a:cs typeface="+mn-cs"/>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81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DF63DA94-0216-BC42-A5C9-578F4C190835}" type="slidenum">
              <a:rPr lang="en-US" sz="1200" b="0">
                <a:solidFill>
                  <a:prstClr val="black"/>
                </a:solidFill>
              </a:rPr>
              <a:pPr eaLnBrk="1" hangingPunct="1">
                <a:defRPr/>
              </a:pPr>
              <a:t>51</a:t>
            </a:fld>
            <a:endParaRPr lang="en-US" sz="1200" b="0" dirty="0">
              <a:solidFill>
                <a:prstClr val="black"/>
              </a:solidFill>
            </a:endParaRPr>
          </a:p>
        </p:txBody>
      </p:sp>
      <p:sp>
        <p:nvSpPr>
          <p:cNvPr id="418819" name="Rectangle 2"/>
          <p:cNvSpPr>
            <a:spLocks noGrp="1" noRot="1" noChangeAspect="1" noChangeArrowheads="1" noTextEdit="1"/>
          </p:cNvSpPr>
          <p:nvPr>
            <p:ph type="sldImg"/>
          </p:nvPr>
        </p:nvSpPr>
        <p:spPr>
          <a:ln/>
        </p:spPr>
      </p:sp>
      <p:sp>
        <p:nvSpPr>
          <p:cNvPr id="418820" name="Rectangle 3"/>
          <p:cNvSpPr>
            <a:spLocks noGrp="1" noChangeArrowheads="1"/>
          </p:cNvSpPr>
          <p:nvPr>
            <p:ph type="body" idx="1"/>
          </p:nvPr>
        </p:nvSpPr>
        <p:spPr>
          <a:xfrm>
            <a:off x="857250" y="4423660"/>
            <a:ext cx="5365578" cy="4645389"/>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6656" tIns="48328" rIns="96656" bIns="48328"/>
          <a:lstStyle/>
          <a:p>
            <a:pPr marL="112163" indent="-112163">
              <a:defRPr/>
            </a:pPr>
            <a:r>
              <a:rPr lang="en-US" b="1" dirty="0">
                <a:latin typeface="Times New Roman" charset="0"/>
                <a:cs typeface="+mn-cs"/>
              </a:rPr>
              <a:t>Instructor Notes</a:t>
            </a:r>
          </a:p>
          <a:p>
            <a:pPr marL="112163" indent="-112163">
              <a:buFontTx/>
              <a:buChar char="•"/>
              <a:defRPr/>
            </a:pPr>
            <a:r>
              <a:rPr lang="en-US" dirty="0">
                <a:latin typeface="Times New Roman" charset="0"/>
                <a:cs typeface="+mn-cs"/>
              </a:rPr>
              <a:t>Poor food quality can be a sign that the food has been time-temperature abused and, therefore, may be unsafe.</a:t>
            </a:r>
          </a:p>
          <a:p>
            <a:pPr marL="112163" indent="-112163">
              <a:buFontTx/>
              <a:buChar char="•"/>
              <a:defRPr/>
            </a:pPr>
            <a:r>
              <a:rPr lang="en-US" dirty="0">
                <a:latin typeface="Times New Roman" charset="0"/>
                <a:cs typeface="+mn-cs"/>
              </a:rPr>
              <a:t>In addition to the guidelines above, you should always reject any item that does not meet your company</a:t>
            </a:r>
            <a:r>
              <a:rPr lang="ja-JP" altLang="en-US" dirty="0">
                <a:latin typeface="Times New Roman" charset="0"/>
                <a:cs typeface="+mn-cs"/>
              </a:rPr>
              <a:t>’</a:t>
            </a:r>
            <a:r>
              <a:rPr lang="en-US" dirty="0">
                <a:latin typeface="Times New Roman" charset="0"/>
                <a:cs typeface="+mn-cs"/>
              </a:rPr>
              <a:t>s standards for quality.</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4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6686FA09-A99E-0448-B1FC-AE23899095D6}" type="slidenum">
              <a:rPr lang="en-US" sz="1200" b="0">
                <a:solidFill>
                  <a:prstClr val="black"/>
                </a:solidFill>
              </a:rPr>
              <a:pPr eaLnBrk="1" hangingPunct="1">
                <a:defRPr/>
              </a:pPr>
              <a:t>52</a:t>
            </a:fld>
            <a:endParaRPr lang="en-US" sz="1200" b="0" dirty="0">
              <a:solidFill>
                <a:prstClr val="black"/>
              </a:solidFill>
            </a:endParaRPr>
          </a:p>
        </p:txBody>
      </p:sp>
      <p:sp>
        <p:nvSpPr>
          <p:cNvPr id="419843" name="Rectangle 2"/>
          <p:cNvSpPr>
            <a:spLocks noGrp="1" noRot="1" noChangeAspect="1" noChangeArrowheads="1" noTextEdit="1"/>
          </p:cNvSpPr>
          <p:nvPr>
            <p:ph type="sldImg"/>
          </p:nvPr>
        </p:nvSpPr>
        <p:spPr>
          <a:ln/>
        </p:spPr>
      </p:sp>
      <p:sp>
        <p:nvSpPr>
          <p:cNvPr id="419844" name="Rectangle 3"/>
          <p:cNvSpPr>
            <a:spLocks noGrp="1" noChangeArrowheads="1"/>
          </p:cNvSpPr>
          <p:nvPr>
            <p:ph type="body" idx="1"/>
          </p:nvPr>
        </p:nvSpPr>
        <p:spPr>
          <a:xfrm>
            <a:off x="857250" y="4404922"/>
            <a:ext cx="5365578" cy="4664127"/>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112163" indent="-112163">
              <a:defRPr/>
            </a:pPr>
            <a:r>
              <a:rPr lang="en-US" b="1" dirty="0">
                <a:latin typeface="Times New Roman" charset="0"/>
                <a:cs typeface="+mn-cs"/>
              </a:rPr>
              <a:t>Instructor Notes</a:t>
            </a:r>
          </a:p>
          <a:p>
            <a:pPr marL="112163" indent="-112163">
              <a:buFontTx/>
              <a:buChar char="•"/>
              <a:defRPr/>
            </a:pPr>
            <a:r>
              <a:rPr lang="en-US" dirty="0">
                <a:latin typeface="Times New Roman" charset="0"/>
                <a:cs typeface="+mn-cs"/>
              </a:rPr>
              <a:t>Labeling food is important for many reasons. Illnesses have occurred when unlabeled chemicals were mistaken for food such as flour, sugar, and baking powder. Customers have also suffered allergic reactions when food was unknowingly prepped with a food allergen that was not labeled.</a:t>
            </a:r>
          </a:p>
          <a:p>
            <a:pPr marL="112163" indent="-112163">
              <a:buFontTx/>
              <a:buChar char="•"/>
              <a:defRPr/>
            </a:pPr>
            <a:r>
              <a:rPr lang="en-US" dirty="0">
                <a:latin typeface="Times New Roman" charset="0"/>
                <a:cs typeface="+mn-cs"/>
              </a:rPr>
              <a:t>It is not necessary to label food </a:t>
            </a:r>
            <a:r>
              <a:rPr lang="en-US" dirty="0" smtClean="0">
                <a:latin typeface="Times New Roman" charset="0"/>
                <a:cs typeface="+mn-cs"/>
              </a:rPr>
              <a:t>if it clearly will </a:t>
            </a:r>
            <a:r>
              <a:rPr lang="en-US" dirty="0">
                <a:latin typeface="Times New Roman" charset="0"/>
                <a:cs typeface="+mn-cs"/>
              </a:rPr>
              <a:t>not be mistaken for another item. The food must be easily identified by </a:t>
            </a:r>
            <a:r>
              <a:rPr lang="en-US" dirty="0" smtClean="0">
                <a:latin typeface="Times New Roman" charset="0"/>
                <a:cs typeface="+mn-cs"/>
              </a:rPr>
              <a:t>sight.</a:t>
            </a:r>
            <a:endParaRPr lang="en-US" dirty="0">
              <a:latin typeface="Times New Roman" charset="0"/>
              <a:cs typeface="+mn-cs"/>
            </a:endParaRPr>
          </a:p>
          <a:p>
            <a:pPr marL="112163" indent="-112163">
              <a:lnSpc>
                <a:spcPct val="80000"/>
              </a:lnSpc>
              <a:spcBef>
                <a:spcPct val="50000"/>
              </a:spcBef>
              <a:defRPr/>
            </a:pPr>
            <a:endParaRPr lang="en-US" dirty="0">
              <a:latin typeface="Times New Roman" charset="0"/>
              <a:cs typeface="+mn-cs"/>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7B25163D-CAD0-5B43-AFDE-1DF096F658B4}" type="slidenum">
              <a:rPr lang="en-US" sz="1200" b="0">
                <a:solidFill>
                  <a:prstClr val="black"/>
                </a:solidFill>
              </a:rPr>
              <a:pPr eaLnBrk="1" hangingPunct="1">
                <a:defRPr/>
              </a:pPr>
              <a:t>53</a:t>
            </a:fld>
            <a:endParaRPr lang="en-US" sz="1200" b="0" dirty="0">
              <a:solidFill>
                <a:prstClr val="black"/>
              </a:solidFill>
            </a:endParaRPr>
          </a:p>
        </p:txBody>
      </p:sp>
      <p:sp>
        <p:nvSpPr>
          <p:cNvPr id="420867" name="Rectangle 2"/>
          <p:cNvSpPr>
            <a:spLocks noGrp="1" noRot="1" noChangeAspect="1" noChangeArrowheads="1" noTextEdit="1"/>
          </p:cNvSpPr>
          <p:nvPr>
            <p:ph type="sldImg"/>
          </p:nvPr>
        </p:nvSpPr>
        <p:spPr>
          <a:ln/>
        </p:spPr>
      </p:sp>
      <p:sp>
        <p:nvSpPr>
          <p:cNvPr id="420868" name="Rectangle 3"/>
          <p:cNvSpPr>
            <a:spLocks noGrp="1" noChangeArrowheads="1"/>
          </p:cNvSpPr>
          <p:nvPr>
            <p:ph type="body" idx="1"/>
          </p:nvPr>
        </p:nvSpPr>
        <p:spPr>
          <a:xfrm>
            <a:off x="857250" y="4404922"/>
            <a:ext cx="5365578" cy="4664127"/>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112163" indent="-112163">
              <a:defRPr/>
            </a:pPr>
            <a:r>
              <a:rPr lang="en-US" b="1" dirty="0">
                <a:latin typeface="Times New Roman" charset="0"/>
                <a:cs typeface="+mn-cs"/>
              </a:rPr>
              <a:t>Instructor Notes</a:t>
            </a:r>
          </a:p>
          <a:p>
            <a:pPr marL="112163" indent="-112163">
              <a:buFontTx/>
              <a:buChar char="•"/>
              <a:defRPr/>
            </a:pPr>
            <a:r>
              <a:rPr lang="en-US" dirty="0">
                <a:latin typeface="Times New Roman" charset="0"/>
                <a:cs typeface="+mn-cs"/>
              </a:rPr>
              <a:t>Food packaged in the operation that is being sold to customers for use at home must be labeled. The label must include the information on the slide.</a:t>
            </a:r>
          </a:p>
          <a:p>
            <a:pPr marL="112163" indent="-112163">
              <a:buFontTx/>
              <a:buChar char="•"/>
              <a:defRPr/>
            </a:pPr>
            <a:r>
              <a:rPr lang="en-US" dirty="0">
                <a:latin typeface="Times New Roman" charset="0"/>
                <a:cs typeface="+mn-cs"/>
              </a:rPr>
              <a:t>Naming the source of each major food allergen contained in the food is not necessary if the source is already part of the common name of the ingredient. </a:t>
            </a:r>
          </a:p>
          <a:p>
            <a:pPr marL="112163" indent="-112163">
              <a:buFontTx/>
              <a:buChar char="•"/>
              <a:defRPr/>
            </a:pPr>
            <a:endParaRPr lang="en-US" dirty="0">
              <a:latin typeface="Times New Roman" charset="0"/>
              <a:cs typeface="+mn-cs"/>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89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018AFC03-90D1-9348-B3DA-9D8FBF0B8B23}" type="slidenum">
              <a:rPr lang="en-US" sz="1200" b="0">
                <a:solidFill>
                  <a:prstClr val="black"/>
                </a:solidFill>
              </a:rPr>
              <a:pPr eaLnBrk="1" hangingPunct="1">
                <a:defRPr/>
              </a:pPr>
              <a:t>54</a:t>
            </a:fld>
            <a:endParaRPr lang="en-US" sz="1200" b="0" dirty="0">
              <a:solidFill>
                <a:prstClr val="black"/>
              </a:solidFill>
            </a:endParaRPr>
          </a:p>
        </p:txBody>
      </p:sp>
      <p:sp>
        <p:nvSpPr>
          <p:cNvPr id="421891" name="Rectangle 2"/>
          <p:cNvSpPr>
            <a:spLocks noGrp="1" noRot="1" noChangeAspect="1" noChangeArrowheads="1" noTextEdit="1"/>
          </p:cNvSpPr>
          <p:nvPr>
            <p:ph type="sldImg"/>
          </p:nvPr>
        </p:nvSpPr>
        <p:spPr>
          <a:ln/>
        </p:spPr>
      </p:sp>
      <p:sp>
        <p:nvSpPr>
          <p:cNvPr id="290819" name="TextBox 1"/>
          <p:cNvSpPr txBox="1">
            <a:spLocks noChangeArrowheads="1"/>
          </p:cNvSpPr>
          <p:nvPr/>
        </p:nvSpPr>
        <p:spPr bwMode="auto">
          <a:xfrm>
            <a:off x="857250" y="4347148"/>
            <a:ext cx="5031685" cy="1383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9730" tIns="44865" rIns="89730" bIns="44865">
            <a:spAutoFit/>
          </a:bodyPr>
          <a:lstStyle>
            <a:lvl1pPr eaLnBrk="0" hangingPunct="0">
              <a:defRPr sz="3200" b="1">
                <a:solidFill>
                  <a:srgbClr val="FFFFFF"/>
                </a:solidFill>
                <a:latin typeface="Arial" charset="0"/>
                <a:ea typeface="ＭＳ Ｐゴシック" charset="0"/>
                <a:cs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0"/>
              </a:spcBef>
              <a:spcAft>
                <a:spcPct val="0"/>
              </a:spcAft>
            </a:pPr>
            <a:r>
              <a:rPr lang="en-US" sz="1200" dirty="0">
                <a:solidFill>
                  <a:prstClr val="black"/>
                </a:solidFill>
                <a:latin typeface="Times New Roman" charset="0"/>
                <a:cs typeface="Times New Roman" charset="0"/>
              </a:rPr>
              <a:t>Instructor Notes</a:t>
            </a:r>
          </a:p>
          <a:p>
            <a:pPr marL="168244" indent="-168244" eaLnBrk="1" fontAlgn="base" hangingPunct="1">
              <a:spcBef>
                <a:spcPct val="0"/>
              </a:spcBef>
              <a:spcAft>
                <a:spcPct val="0"/>
              </a:spcAft>
              <a:buFont typeface="Arial" pitchFamily="34" charset="0"/>
              <a:buChar char="•"/>
            </a:pPr>
            <a:r>
              <a:rPr lang="en-US" sz="1200" b="0" dirty="0">
                <a:solidFill>
                  <a:prstClr val="black"/>
                </a:solidFill>
                <a:latin typeface="Times New Roman" charset="0"/>
                <a:cs typeface="Times New Roman" charset="0"/>
              </a:rPr>
              <a:t>Refrigeration slows the growth of most bacteria. Some types, such as Listeria monocytogenes, grow well at refrigeration temperatures. When food is refrigerated for long periods of time, these bacteria can grow enough to cause illness. For this reason, ready-to-eat TCS food must be marked if held for longer than 24 hours. It must indicate when the food must be sold, eaten, or thrown out.</a:t>
            </a: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91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9048F4C1-3C6B-4845-B4A7-9BB1EEA768AA}" type="slidenum">
              <a:rPr lang="en-US" sz="1200" b="0">
                <a:solidFill>
                  <a:prstClr val="black"/>
                </a:solidFill>
              </a:rPr>
              <a:pPr eaLnBrk="1" hangingPunct="1">
                <a:defRPr/>
              </a:pPr>
              <a:t>55</a:t>
            </a:fld>
            <a:endParaRPr lang="en-US" sz="1200" b="0" dirty="0">
              <a:solidFill>
                <a:prstClr val="black"/>
              </a:solidFill>
            </a:endParaRPr>
          </a:p>
        </p:txBody>
      </p:sp>
      <p:sp>
        <p:nvSpPr>
          <p:cNvPr id="422915" name="Rectangle 2"/>
          <p:cNvSpPr>
            <a:spLocks noGrp="1" noRot="1" noChangeAspect="1" noChangeArrowheads="1" noTextEdit="1"/>
          </p:cNvSpPr>
          <p:nvPr>
            <p:ph type="sldImg"/>
          </p:nvPr>
        </p:nvSpPr>
        <p:spPr>
          <a:ln/>
        </p:spPr>
      </p:sp>
      <p:sp>
        <p:nvSpPr>
          <p:cNvPr id="2" name="Notes Placeholder 1"/>
          <p:cNvSpPr>
            <a:spLocks noGrp="1"/>
          </p:cNvSpPr>
          <p:nvPr>
            <p:ph type="body" idx="1"/>
          </p:nvPr>
        </p:nvSpPr>
        <p:spPr/>
        <p:txBody>
          <a:bodyPr/>
          <a:lstStyle/>
          <a:p>
            <a:endParaRPr lang="en-US" b="1" dirty="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93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60FD5921-2DEB-8549-B44F-BEE03304F576}" type="slidenum">
              <a:rPr lang="en-US" sz="1200" b="0">
                <a:solidFill>
                  <a:prstClr val="black"/>
                </a:solidFill>
              </a:rPr>
              <a:pPr eaLnBrk="1" hangingPunct="1">
                <a:defRPr/>
              </a:pPr>
              <a:t>56</a:t>
            </a:fld>
            <a:endParaRPr lang="en-US" sz="1200" b="0" dirty="0">
              <a:solidFill>
                <a:prstClr val="black"/>
              </a:solidFill>
            </a:endParaRPr>
          </a:p>
        </p:txBody>
      </p:sp>
      <p:sp>
        <p:nvSpPr>
          <p:cNvPr id="423939" name="Rectangle 2"/>
          <p:cNvSpPr>
            <a:spLocks noGrp="1" noRot="1" noChangeAspect="1" noChangeArrowheads="1" noTextEdit="1"/>
          </p:cNvSpPr>
          <p:nvPr>
            <p:ph type="sldImg"/>
          </p:nvPr>
        </p:nvSpPr>
        <p:spPr>
          <a:ln/>
        </p:spPr>
      </p:sp>
      <p:sp>
        <p:nvSpPr>
          <p:cNvPr id="3" name="Notes Placeholder 2"/>
          <p:cNvSpPr>
            <a:spLocks noGrp="1"/>
          </p:cNvSpPr>
          <p:nvPr>
            <p:ph type="body" idx="1"/>
          </p:nvPr>
        </p:nvSpPr>
        <p:spPr>
          <a:xfrm>
            <a:off x="633620" y="4344025"/>
            <a:ext cx="5486711" cy="4114488"/>
          </a:xfrm>
        </p:spPr>
        <p:txBody>
          <a:bodyPr/>
          <a:lstStyle/>
          <a:p>
            <a:pPr>
              <a:defRPr/>
            </a:pPr>
            <a:r>
              <a:rPr lang="en-US" b="1" dirty="0">
                <a:cs typeface="Times New Roman" pitchFamily="18" charset="0"/>
              </a:rPr>
              <a:t>Instructor Notes</a:t>
            </a:r>
          </a:p>
          <a:p>
            <a:pPr marL="168244" indent="-168244">
              <a:buFont typeface="Arial" pitchFamily="34" charset="0"/>
              <a:buChar char="•"/>
              <a:defRPr/>
            </a:pPr>
            <a:r>
              <a:rPr lang="en-US" dirty="0">
                <a:cs typeface="Times New Roman" pitchFamily="18" charset="0"/>
              </a:rPr>
              <a:t>Operations have a variety of systems for date marking. Some write the day or date the food was prepped on the label. Others write the use-by day or date on the </a:t>
            </a:r>
            <a:r>
              <a:rPr lang="en-US" dirty="0" smtClean="0">
                <a:cs typeface="Times New Roman" pitchFamily="18" charset="0"/>
              </a:rPr>
              <a:t>label.</a:t>
            </a:r>
            <a:endParaRPr lang="en-US" dirty="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96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37AE794C-009E-9B47-99FA-5307D6C0A05A}" type="slidenum">
              <a:rPr lang="en-US" sz="1200" b="0">
                <a:solidFill>
                  <a:prstClr val="black"/>
                </a:solidFill>
              </a:rPr>
              <a:pPr eaLnBrk="1" hangingPunct="1">
                <a:defRPr/>
              </a:pPr>
              <a:t>57</a:t>
            </a:fld>
            <a:endParaRPr lang="en-US" sz="1200" b="0" dirty="0">
              <a:solidFill>
                <a:prstClr val="black"/>
              </a:solidFill>
            </a:endParaRPr>
          </a:p>
        </p:txBody>
      </p:sp>
      <p:sp>
        <p:nvSpPr>
          <p:cNvPr id="424963" name="Rectangle 2"/>
          <p:cNvSpPr>
            <a:spLocks noGrp="1" noRot="1" noChangeAspect="1" noChangeArrowheads="1" noTextEdit="1"/>
          </p:cNvSpPr>
          <p:nvPr>
            <p:ph type="sldImg"/>
          </p:nvPr>
        </p:nvSpPr>
        <p:spPr>
          <a:ln/>
        </p:spPr>
      </p:sp>
      <p:sp>
        <p:nvSpPr>
          <p:cNvPr id="2" name="Notes Placeholder 1"/>
          <p:cNvSpPr>
            <a:spLocks noGrp="1"/>
          </p:cNvSpPr>
          <p:nvPr>
            <p:ph type="body" idx="1"/>
          </p:nvPr>
        </p:nvSpPr>
        <p:spPr>
          <a:xfrm>
            <a:off x="686421" y="4347148"/>
            <a:ext cx="5486711" cy="4114488"/>
          </a:xfrm>
        </p:spPr>
        <p:txBody>
          <a:bodyPr/>
          <a:lstStyle/>
          <a:p>
            <a:endParaRPr lang="en-US" b="1" dirty="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598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0395D3AE-781A-9E42-92C0-080CD5B26A8F}" type="slidenum">
              <a:rPr lang="en-US" sz="1200" b="0">
                <a:solidFill>
                  <a:prstClr val="black"/>
                </a:solidFill>
              </a:rPr>
              <a:pPr eaLnBrk="1" hangingPunct="1">
                <a:defRPr/>
              </a:pPr>
              <a:t>58</a:t>
            </a:fld>
            <a:endParaRPr lang="en-US" sz="1200" b="0" dirty="0">
              <a:solidFill>
                <a:prstClr val="black"/>
              </a:solidFill>
            </a:endParaRPr>
          </a:p>
        </p:txBody>
      </p:sp>
      <p:sp>
        <p:nvSpPr>
          <p:cNvPr id="425987" name="Rectangle 2"/>
          <p:cNvSpPr>
            <a:spLocks noGrp="1" noRot="1" noChangeAspect="1" noChangeArrowheads="1" noTextEdit="1"/>
          </p:cNvSpPr>
          <p:nvPr>
            <p:ph type="sldImg"/>
          </p:nvPr>
        </p:nvSpPr>
        <p:spPr>
          <a:ln/>
        </p:spPr>
      </p:sp>
      <p:sp>
        <p:nvSpPr>
          <p:cNvPr id="3" name="Notes Placeholder 2"/>
          <p:cNvSpPr>
            <a:spLocks noGrp="1"/>
          </p:cNvSpPr>
          <p:nvPr>
            <p:ph type="body" idx="1"/>
          </p:nvPr>
        </p:nvSpPr>
        <p:spPr>
          <a:xfrm>
            <a:off x="686421" y="4347148"/>
            <a:ext cx="5486711" cy="4114488"/>
          </a:xfrm>
        </p:spPr>
        <p:txBody>
          <a:bodyPr/>
          <a:lstStyle/>
          <a:p>
            <a:pPr>
              <a:defRPr/>
            </a:pPr>
            <a:r>
              <a:rPr lang="en-US" b="1" dirty="0">
                <a:cs typeface="Times New Roman" pitchFamily="18" charset="0"/>
              </a:rPr>
              <a:t>Instructor Notes</a:t>
            </a:r>
          </a:p>
          <a:p>
            <a:pPr marL="168244" indent="-168244">
              <a:buFont typeface="Arial" pitchFamily="34" charset="0"/>
              <a:buChar char="•"/>
              <a:defRPr/>
            </a:pPr>
            <a:r>
              <a:rPr lang="en-US" dirty="0">
                <a:cs typeface="Times New Roman" pitchFamily="18" charset="0"/>
              </a:rPr>
              <a:t>Pathogens can grow when food is not stored at the correct temperature. Follow the guidelines on the slide to keep food safe.</a:t>
            </a:r>
          </a:p>
          <a:p>
            <a:endParaRPr lang="en-US" dirty="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01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D72AF2D8-E4C2-2B43-97FB-86EA793E1525}" type="slidenum">
              <a:rPr lang="en-US" sz="1200" b="0">
                <a:solidFill>
                  <a:prstClr val="black"/>
                </a:solidFill>
              </a:rPr>
              <a:pPr eaLnBrk="1" hangingPunct="1">
                <a:defRPr/>
              </a:pPr>
              <a:t>59</a:t>
            </a:fld>
            <a:endParaRPr lang="en-US" sz="1200" b="0" dirty="0">
              <a:solidFill>
                <a:prstClr val="black"/>
              </a:solidFill>
            </a:endParaRPr>
          </a:p>
        </p:txBody>
      </p:sp>
      <p:sp>
        <p:nvSpPr>
          <p:cNvPr id="427011" name="Rectangle 2"/>
          <p:cNvSpPr>
            <a:spLocks noGrp="1" noRot="1" noChangeAspect="1" noChangeArrowheads="1" noTextEdit="1"/>
          </p:cNvSpPr>
          <p:nvPr>
            <p:ph type="sldImg"/>
          </p:nvPr>
        </p:nvSpPr>
        <p:spPr>
          <a:ln/>
        </p:spPr>
      </p:sp>
      <p:sp>
        <p:nvSpPr>
          <p:cNvPr id="3" name="Notes Placeholder 2"/>
          <p:cNvSpPr>
            <a:spLocks noGrp="1"/>
          </p:cNvSpPr>
          <p:nvPr>
            <p:ph type="body" idx="1"/>
          </p:nvPr>
        </p:nvSpPr>
        <p:spPr>
          <a:xfrm>
            <a:off x="633620" y="4344025"/>
            <a:ext cx="5486711" cy="4114488"/>
          </a:xfrm>
        </p:spPr>
        <p:txBody>
          <a:bodyPr/>
          <a:lstStyle/>
          <a:p>
            <a:pPr>
              <a:defRPr/>
            </a:pPr>
            <a:r>
              <a:rPr lang="en-US" b="1" dirty="0">
                <a:cs typeface="Times New Roman" pitchFamily="18" charset="0"/>
              </a:rPr>
              <a:t>Instructor Notes</a:t>
            </a:r>
          </a:p>
          <a:p>
            <a:pPr marL="168244" indent="-168244">
              <a:buFont typeface="Arial" pitchFamily="34" charset="0"/>
              <a:buChar char="•"/>
              <a:defRPr/>
            </a:pPr>
            <a:r>
              <a:rPr lang="en-US" dirty="0">
                <a:cs typeface="Times New Roman" pitchFamily="18" charset="0"/>
              </a:rPr>
              <a:t>Do not overload coolers or freezers. Storing too many food items prevents good airflow and makes the units work harder to stay cold. </a:t>
            </a:r>
          </a:p>
          <a:p>
            <a:pPr marL="168244" indent="-168244">
              <a:buFont typeface="Arial" pitchFamily="34" charset="0"/>
              <a:buChar char="•"/>
              <a:defRPr/>
            </a:pPr>
            <a:r>
              <a:rPr lang="en-US" dirty="0">
                <a:cs typeface="Times New Roman" pitchFamily="18" charset="0"/>
              </a:rPr>
              <a:t>Be aware that frequent opening of the cooler lets warm air inside, which can affect food safety.</a:t>
            </a:r>
          </a:p>
          <a:p>
            <a:pPr marL="168244" indent="-168244">
              <a:buFont typeface="Arial" pitchFamily="34" charset="0"/>
              <a:buChar char="•"/>
              <a:defRPr/>
            </a:pPr>
            <a:r>
              <a:rPr lang="en-US" dirty="0">
                <a:cs typeface="Times New Roman" pitchFamily="18" charset="0"/>
              </a:rPr>
              <a:t>Use open shelving. Do not line shelves with aluminum foil, sheet pans, or paper. This restricts circulation of cold air in the unit.</a:t>
            </a:r>
          </a:p>
          <a:p>
            <a:pPr marL="168244" indent="-168244">
              <a:buFont typeface="Arial" pitchFamily="34" charset="0"/>
              <a:buChar char="•"/>
              <a:defRPr/>
            </a:pPr>
            <a:r>
              <a:rPr lang="en-US" dirty="0">
                <a:cs typeface="Times New Roman" pitchFamily="18" charset="0"/>
              </a:rPr>
              <a:t>Monitor food temperatures regularly. Randomly sample the temperature of stored food to verify that the cooler is </a:t>
            </a:r>
            <a:r>
              <a:rPr lang="en-US" dirty="0" smtClean="0">
                <a:cs typeface="Times New Roman" pitchFamily="18" charset="0"/>
              </a:rPr>
              <a:t>working.</a:t>
            </a:r>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C487BF10-D5D0-2542-B324-4F83215C2181}" type="slidenum">
              <a:rPr lang="en-US" sz="1200" b="0">
                <a:solidFill>
                  <a:prstClr val="black"/>
                </a:solidFill>
              </a:rPr>
              <a:pPr eaLnBrk="1" hangingPunct="1">
                <a:defRPr/>
              </a:pPr>
              <a:t>6</a:t>
            </a:fld>
            <a:endParaRPr lang="en-US" sz="1200" b="0" dirty="0">
              <a:solidFill>
                <a:prstClr val="black"/>
              </a:solidFill>
            </a:endParaRPr>
          </a:p>
        </p:txBody>
      </p:sp>
      <p:sp>
        <p:nvSpPr>
          <p:cNvPr id="372739" name="Rectangle 2"/>
          <p:cNvSpPr>
            <a:spLocks noGrp="1" noRot="1" noChangeAspect="1" noChangeArrowheads="1" noTextEdit="1"/>
          </p:cNvSpPr>
          <p:nvPr>
            <p:ph type="sldImg"/>
          </p:nvPr>
        </p:nvSpPr>
        <p:spPr>
          <a:ln/>
        </p:spPr>
      </p:sp>
      <p:sp>
        <p:nvSpPr>
          <p:cNvPr id="372740" name="Rectangle 3"/>
          <p:cNvSpPr>
            <a:spLocks noGrp="1" noChangeArrowheads="1"/>
          </p:cNvSpPr>
          <p:nvPr>
            <p:ph type="body" idx="1"/>
          </p:nvPr>
        </p:nvSpPr>
        <p:spPr>
          <a:xfrm>
            <a:off x="857250" y="4395555"/>
            <a:ext cx="5028579" cy="4223790"/>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112163" indent="-112163">
              <a:lnSpc>
                <a:spcPct val="80000"/>
              </a:lnSpc>
              <a:spcBef>
                <a:spcPct val="50000"/>
              </a:spcBef>
              <a:defRPr/>
            </a:pPr>
            <a:r>
              <a:rPr lang="en-US" b="1" dirty="0">
                <a:latin typeface="Times New Roman" charset="0"/>
                <a:cs typeface="Times New Roman" charset="0"/>
              </a:rPr>
              <a:t>Instructor Notes</a:t>
            </a:r>
          </a:p>
          <a:p>
            <a:pPr marL="112163" indent="-112163">
              <a:lnSpc>
                <a:spcPct val="80000"/>
              </a:lnSpc>
              <a:spcBef>
                <a:spcPct val="50000"/>
              </a:spcBef>
              <a:buSzPct val="80000"/>
              <a:buFontTx/>
              <a:buChar char="•"/>
              <a:defRPr/>
            </a:pPr>
            <a:r>
              <a:rPr lang="en-US" dirty="0">
                <a:latin typeface="Times New Roman" charset="0"/>
                <a:cs typeface="+mn-cs"/>
              </a:rPr>
              <a:t>Handwashing is the most important part of personal hygiene. It may seem like an obvious thing to do. Even so, many </a:t>
            </a:r>
            <a:r>
              <a:rPr lang="en-US" dirty="0" smtClean="0">
                <a:latin typeface="Times New Roman" charset="0"/>
                <a:cs typeface="+mn-cs"/>
              </a:rPr>
              <a:t>food handlers </a:t>
            </a:r>
            <a:r>
              <a:rPr lang="en-US" dirty="0">
                <a:latin typeface="Times New Roman" charset="0"/>
                <a:cs typeface="+mn-cs"/>
              </a:rPr>
              <a:t>do not wash their hands the correct way or as often as they should. </a:t>
            </a:r>
          </a:p>
          <a:p>
            <a:pPr marL="112163" indent="-112163">
              <a:lnSpc>
                <a:spcPct val="80000"/>
              </a:lnSpc>
              <a:spcBef>
                <a:spcPct val="50000"/>
              </a:spcBef>
              <a:buSzPct val="80000"/>
              <a:buFontTx/>
              <a:buChar char="•"/>
              <a:defRPr/>
            </a:pPr>
            <a:r>
              <a:rPr lang="en-US" dirty="0">
                <a:latin typeface="Times New Roman" charset="0"/>
                <a:cs typeface="+mn-cs"/>
              </a:rPr>
              <a:t>You must train your </a:t>
            </a:r>
            <a:r>
              <a:rPr lang="en-US" dirty="0" smtClean="0">
                <a:latin typeface="Times New Roman" charset="0"/>
                <a:cs typeface="+mn-cs"/>
              </a:rPr>
              <a:t>food handlers </a:t>
            </a:r>
            <a:r>
              <a:rPr lang="en-US" dirty="0">
                <a:latin typeface="Times New Roman" charset="0"/>
                <a:cs typeface="+mn-cs"/>
              </a:rPr>
              <a:t>to wash their hands, and then you must monitor them.</a:t>
            </a:r>
          </a:p>
          <a:p>
            <a:pPr marL="112163" indent="-112163">
              <a:lnSpc>
                <a:spcPct val="80000"/>
              </a:lnSpc>
              <a:spcBef>
                <a:spcPct val="50000"/>
              </a:spcBef>
              <a:defRPr/>
            </a:pPr>
            <a:endParaRPr lang="en-US" dirty="0">
              <a:latin typeface="Times" charset="0"/>
              <a:cs typeface="Times New Roman" charset="0"/>
            </a:endParaRPr>
          </a:p>
          <a:p>
            <a:pPr marL="112163" indent="-112163">
              <a:lnSpc>
                <a:spcPct val="80000"/>
              </a:lnSpc>
              <a:spcBef>
                <a:spcPct val="50000"/>
              </a:spcBef>
              <a:defRPr/>
            </a:pPr>
            <a:endParaRPr lang="en-US" dirty="0">
              <a:latin typeface="Times New Roman" charset="0"/>
              <a:cs typeface="+mn-cs"/>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03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8E2C9006-CD80-4649-8338-F05E84F82CE3}" type="slidenum">
              <a:rPr lang="en-US" sz="1200" b="0">
                <a:solidFill>
                  <a:prstClr val="black"/>
                </a:solidFill>
              </a:rPr>
              <a:pPr eaLnBrk="1" hangingPunct="1">
                <a:defRPr/>
              </a:pPr>
              <a:t>60</a:t>
            </a:fld>
            <a:endParaRPr lang="en-US" sz="1200" b="0" dirty="0">
              <a:solidFill>
                <a:prstClr val="black"/>
              </a:solidFill>
            </a:endParaRPr>
          </a:p>
        </p:txBody>
      </p:sp>
      <p:sp>
        <p:nvSpPr>
          <p:cNvPr id="428035" name="Rectangle 2"/>
          <p:cNvSpPr>
            <a:spLocks noGrp="1" noRot="1" noChangeAspect="1" noChangeArrowheads="1" noTextEdit="1"/>
          </p:cNvSpPr>
          <p:nvPr>
            <p:ph type="sldImg"/>
          </p:nvPr>
        </p:nvSpPr>
        <p:spPr>
          <a:ln/>
        </p:spPr>
      </p:sp>
      <p:sp>
        <p:nvSpPr>
          <p:cNvPr id="303107" name="Rectangle 3"/>
          <p:cNvSpPr>
            <a:spLocks noGrp="1" noChangeArrowheads="1"/>
          </p:cNvSpPr>
          <p:nvPr>
            <p:ph type="body" idx="1"/>
          </p:nvPr>
        </p:nvSpPr>
        <p:spPr>
          <a:xfrm>
            <a:off x="857251" y="4392431"/>
            <a:ext cx="5204067" cy="41144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094" tIns="45547" rIns="91094" bIns="45547"/>
          <a:lstStyle/>
          <a:p>
            <a:pPr marL="112163" indent="-112163"/>
            <a:r>
              <a:rPr lang="en-US" b="1" dirty="0">
                <a:latin typeface="Times New Roman" charset="0"/>
              </a:rPr>
              <a:t>Instructor Notes</a:t>
            </a:r>
            <a:endParaRPr lang="en-US" dirty="0">
              <a:latin typeface="Times New Roman" charset="0"/>
            </a:endParaRPr>
          </a:p>
          <a:p>
            <a:pPr marL="112163" indent="-112163">
              <a:buFontTx/>
              <a:buChar char="•"/>
            </a:pPr>
            <a:r>
              <a:rPr lang="en-US" dirty="0">
                <a:latin typeface="Times New Roman" charset="0"/>
              </a:rPr>
              <a:t>Food must be rotated in storage to maintain quality and limit the growth of pathogens. Food items must be rotated so that those with the earliest use-by or expiration dates are used before items with later dates.</a:t>
            </a:r>
          </a:p>
          <a:p>
            <a:pPr marL="112163" indent="-112163">
              <a:buFontTx/>
              <a:buChar char="•"/>
            </a:pPr>
            <a:r>
              <a:rPr lang="en-US" dirty="0">
                <a:latin typeface="Times New Roman" charset="0"/>
              </a:rPr>
              <a:t>Many operations use the first-in, first-out (FIFO) method to rotate their refrigerated, frozen, and dry food during storage. Here is one way to use the FIFO method.</a:t>
            </a: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A1D2675B-B685-7F4B-8784-94D433AADB90}" type="slidenum">
              <a:rPr lang="en-US" sz="1200" b="0">
                <a:solidFill>
                  <a:prstClr val="black"/>
                </a:solidFill>
              </a:rPr>
              <a:pPr eaLnBrk="1" hangingPunct="1">
                <a:defRPr/>
              </a:pPr>
              <a:t>61</a:t>
            </a:fld>
            <a:endParaRPr lang="en-US" sz="1200" b="0" dirty="0">
              <a:solidFill>
                <a:prstClr val="black"/>
              </a:solidFill>
            </a:endParaRPr>
          </a:p>
        </p:txBody>
      </p:sp>
      <p:sp>
        <p:nvSpPr>
          <p:cNvPr id="429059"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xfrm>
            <a:off x="857251" y="4395555"/>
            <a:ext cx="5204067" cy="422379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094" tIns="45547" rIns="91094" bIns="45547"/>
          <a:lstStyle/>
          <a:p>
            <a:pPr>
              <a:defRPr/>
            </a:pPr>
            <a:endParaRPr lang="en-US" b="1" dirty="0" smtClean="0">
              <a:ea typeface="+mn-ea"/>
              <a:cs typeface="+mn-cs"/>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102C9F5D-BBA5-3C40-BDBC-F08373F468C3}" type="slidenum">
              <a:rPr lang="en-US" sz="1200" b="0">
                <a:solidFill>
                  <a:prstClr val="black"/>
                </a:solidFill>
              </a:rPr>
              <a:pPr eaLnBrk="1" hangingPunct="1">
                <a:defRPr/>
              </a:pPr>
              <a:t>62</a:t>
            </a:fld>
            <a:endParaRPr lang="en-US" sz="1200" b="0" dirty="0">
              <a:solidFill>
                <a:prstClr val="black"/>
              </a:solidFill>
            </a:endParaRPr>
          </a:p>
        </p:txBody>
      </p:sp>
      <p:sp>
        <p:nvSpPr>
          <p:cNvPr id="430083" name="Rectangle 2"/>
          <p:cNvSpPr>
            <a:spLocks noGrp="1" noRot="1" noChangeAspect="1" noChangeArrowheads="1" noTextEdit="1"/>
          </p:cNvSpPr>
          <p:nvPr>
            <p:ph type="sldImg"/>
          </p:nvPr>
        </p:nvSpPr>
        <p:spPr>
          <a:ln/>
        </p:spPr>
      </p:sp>
      <p:sp>
        <p:nvSpPr>
          <p:cNvPr id="307203" name="Rectangle 3"/>
          <p:cNvSpPr>
            <a:spLocks noGrp="1" noChangeArrowheads="1"/>
          </p:cNvSpPr>
          <p:nvPr>
            <p:ph type="body" idx="1"/>
          </p:nvPr>
        </p:nvSpPr>
        <p:spPr>
          <a:xfrm>
            <a:off x="857251" y="4395555"/>
            <a:ext cx="5204067" cy="422379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094" tIns="45547" rIns="91094" bIns="45547"/>
          <a:lstStyle/>
          <a:p>
            <a:pPr marL="112163" indent="-112163"/>
            <a:endParaRPr lang="en-US" b="1" dirty="0">
              <a:latin typeface="Times New Roman" charset="0"/>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110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9207970C-8E10-0048-9DFD-3C2E8E658D6F}" type="slidenum">
              <a:rPr lang="en-US" sz="1200" b="0">
                <a:solidFill>
                  <a:prstClr val="black"/>
                </a:solidFill>
              </a:rPr>
              <a:pPr eaLnBrk="1" hangingPunct="1">
                <a:defRPr/>
              </a:pPr>
              <a:t>63</a:t>
            </a:fld>
            <a:endParaRPr lang="en-US" sz="1200" b="0" dirty="0">
              <a:solidFill>
                <a:prstClr val="black"/>
              </a:solidFill>
            </a:endParaRPr>
          </a:p>
        </p:txBody>
      </p:sp>
      <p:sp>
        <p:nvSpPr>
          <p:cNvPr id="431107" name="Rectangle 2"/>
          <p:cNvSpPr>
            <a:spLocks noGrp="1" noRot="1" noChangeAspect="1" noChangeArrowheads="1" noTextEdit="1"/>
          </p:cNvSpPr>
          <p:nvPr>
            <p:ph type="sldImg"/>
          </p:nvPr>
        </p:nvSpPr>
        <p:spPr>
          <a:ln/>
        </p:spPr>
      </p:sp>
      <p:sp>
        <p:nvSpPr>
          <p:cNvPr id="309251" name="Rectangle 3"/>
          <p:cNvSpPr>
            <a:spLocks noGrp="1" noChangeArrowheads="1"/>
          </p:cNvSpPr>
          <p:nvPr>
            <p:ph type="body" idx="1"/>
          </p:nvPr>
        </p:nvSpPr>
        <p:spPr>
          <a:xfrm>
            <a:off x="857251" y="4395555"/>
            <a:ext cx="5204067" cy="422379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094" tIns="45547" rIns="91094" bIns="45547"/>
          <a:lstStyle/>
          <a:p>
            <a:pPr marL="112163" indent="-112163"/>
            <a:r>
              <a:rPr lang="en-US" b="1" dirty="0">
                <a:latin typeface="Times New Roman" charset="0"/>
              </a:rPr>
              <a:t>Instructor Notes</a:t>
            </a:r>
            <a:endParaRPr lang="en-US" dirty="0">
              <a:latin typeface="Times New Roman" charset="0"/>
            </a:endParaRPr>
          </a:p>
          <a:p>
            <a:pPr marL="112163" indent="-112163">
              <a:buFontTx/>
              <a:buChar char="•"/>
            </a:pPr>
            <a:r>
              <a:rPr lang="en-US" dirty="0">
                <a:latin typeface="Times New Roman" charset="0"/>
              </a:rPr>
              <a:t>Keep all storage areas clean and dry. Clean floors, walls, and shelving in coolers, freezers, dry-storage areas, and heated holding cabinets on a regular basis. </a:t>
            </a:r>
          </a:p>
          <a:p>
            <a:pPr marL="112163" indent="-112163">
              <a:buFontTx/>
              <a:buChar char="•"/>
            </a:pPr>
            <a:r>
              <a:rPr lang="en-US" dirty="0">
                <a:latin typeface="Times New Roman" charset="0"/>
              </a:rPr>
              <a:t>Clean up spills and leaks promptly to keep them from contaminating other food.</a:t>
            </a:r>
          </a:p>
          <a:p>
            <a:pPr marL="112163" indent="-112163"/>
            <a:r>
              <a:rPr lang="en-US" dirty="0">
                <a:latin typeface="Times New Roman" charset="0"/>
              </a:rPr>
              <a:t>• Store dirty linens away from food. </a:t>
            </a: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13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57B3F7B3-2148-7841-B71C-6DF132A2AF08}" type="slidenum">
              <a:rPr lang="en-US" sz="1200" b="0">
                <a:solidFill>
                  <a:prstClr val="black"/>
                </a:solidFill>
              </a:rPr>
              <a:pPr eaLnBrk="1" hangingPunct="1">
                <a:defRPr/>
              </a:pPr>
              <a:t>64</a:t>
            </a:fld>
            <a:endParaRPr lang="en-US" sz="1200" b="0" dirty="0">
              <a:solidFill>
                <a:prstClr val="black"/>
              </a:solidFill>
            </a:endParaRPr>
          </a:p>
        </p:txBody>
      </p:sp>
      <p:sp>
        <p:nvSpPr>
          <p:cNvPr id="432131" name="Rectangle 2"/>
          <p:cNvSpPr>
            <a:spLocks noGrp="1" noRot="1" noChangeAspect="1" noChangeArrowheads="1" noTextEdit="1"/>
          </p:cNvSpPr>
          <p:nvPr>
            <p:ph type="sldImg"/>
          </p:nvPr>
        </p:nvSpPr>
        <p:spPr>
          <a:ln/>
        </p:spPr>
      </p:sp>
      <p:sp>
        <p:nvSpPr>
          <p:cNvPr id="432132" name="Rectangle 3"/>
          <p:cNvSpPr>
            <a:spLocks noGrp="1" noChangeArrowheads="1"/>
          </p:cNvSpPr>
          <p:nvPr>
            <p:ph type="body" idx="1"/>
          </p:nvPr>
        </p:nvSpPr>
        <p:spPr>
          <a:xfrm>
            <a:off x="857250" y="4423660"/>
            <a:ext cx="5365578" cy="4645389"/>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6295" tIns="48148" rIns="96295" bIns="48148"/>
          <a:lstStyle/>
          <a:p>
            <a:pPr marL="112163" indent="-112163">
              <a:defRPr/>
            </a:pPr>
            <a:endParaRPr lang="en-US" dirty="0">
              <a:latin typeface="Times New Roman" charset="0"/>
              <a:cs typeface="+mn-cs"/>
            </a:endParaRPr>
          </a:p>
          <a:p>
            <a:pPr marL="112163" indent="-112163">
              <a:defRPr/>
            </a:pPr>
            <a:endParaRPr lang="en-US" dirty="0">
              <a:latin typeface="Times New Roman" charset="0"/>
              <a:cs typeface="+mn-cs"/>
            </a:endParaRPr>
          </a:p>
        </p:txBody>
      </p:sp>
      <p:sp>
        <p:nvSpPr>
          <p:cNvPr id="6" name="Rectangle 3"/>
          <p:cNvSpPr txBox="1">
            <a:spLocks noChangeArrowheads="1"/>
          </p:cNvSpPr>
          <p:nvPr/>
        </p:nvSpPr>
        <p:spPr bwMode="auto">
          <a:xfrm>
            <a:off x="857251" y="4395555"/>
            <a:ext cx="5204067" cy="422379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094" tIns="45547" rIns="91094" bIns="45547" numCol="1" anchor="t" anchorCtr="0" compatLnSpc="1">
            <a:prstTxWarp prst="textNoShape">
              <a:avLst/>
            </a:prstTxWarp>
          </a:bodyPr>
          <a:lstStyle>
            <a:lvl1pPr marL="233363" indent="-233363"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ＭＳ Ｐゴシック" charset="0"/>
              </a:defRPr>
            </a:lvl1pPr>
            <a:lvl2pPr marL="690563" indent="-233363"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2pPr>
            <a:lvl3pPr marL="1147763" indent="-233363"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3pPr>
            <a:lvl4pPr marL="1604963" indent="-233363"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4pPr>
            <a:lvl5pPr marL="2062163" indent="-233363"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marL="112163" indent="-112163" eaLnBrk="1" hangingPunct="1"/>
            <a:r>
              <a:rPr lang="en-US" b="1" dirty="0" smtClean="0">
                <a:solidFill>
                  <a:prstClr val="black"/>
                </a:solidFill>
                <a:latin typeface="Times New Roman" charset="0"/>
              </a:rPr>
              <a:t>Instructor Notes</a:t>
            </a: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315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FBA1B799-A53A-334F-BAC2-57038DA4BAE8}" type="slidenum">
              <a:rPr lang="en-US" sz="1200" b="0">
                <a:solidFill>
                  <a:prstClr val="black"/>
                </a:solidFill>
              </a:rPr>
              <a:pPr eaLnBrk="1" hangingPunct="1">
                <a:defRPr/>
              </a:pPr>
              <a:t>65</a:t>
            </a:fld>
            <a:endParaRPr lang="en-US" sz="1200" b="0" dirty="0">
              <a:solidFill>
                <a:prstClr val="black"/>
              </a:solidFill>
            </a:endParaRPr>
          </a:p>
        </p:txBody>
      </p:sp>
      <p:sp>
        <p:nvSpPr>
          <p:cNvPr id="433155" name="Rectangle 2"/>
          <p:cNvSpPr>
            <a:spLocks noGrp="1" noRot="1" noChangeAspect="1" noChangeArrowheads="1" noTextEdit="1"/>
          </p:cNvSpPr>
          <p:nvPr>
            <p:ph type="sldImg"/>
          </p:nvPr>
        </p:nvSpPr>
        <p:spPr>
          <a:ln/>
        </p:spPr>
      </p:sp>
      <p:sp>
        <p:nvSpPr>
          <p:cNvPr id="433156" name="Rectangle 3"/>
          <p:cNvSpPr>
            <a:spLocks noGrp="1" noChangeArrowheads="1"/>
          </p:cNvSpPr>
          <p:nvPr>
            <p:ph type="body" idx="1"/>
          </p:nvPr>
        </p:nvSpPr>
        <p:spPr>
          <a:xfrm>
            <a:off x="857250" y="4423660"/>
            <a:ext cx="5365578" cy="4645389"/>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6295" tIns="48148" rIns="96295" bIns="48148"/>
          <a:lstStyle/>
          <a:p>
            <a:pPr marL="112163" indent="-112163">
              <a:defRPr/>
            </a:pPr>
            <a:r>
              <a:rPr lang="en-US" b="1" dirty="0">
                <a:latin typeface="Times New Roman" charset="0"/>
                <a:cs typeface="+mn-cs"/>
              </a:rPr>
              <a:t>Instructor Notes</a:t>
            </a:r>
            <a:endParaRPr lang="en-US" dirty="0">
              <a:latin typeface="Times New Roman" charset="0"/>
              <a:cs typeface="+mn-cs"/>
            </a:endParaRPr>
          </a:p>
          <a:p>
            <a:pPr marL="112163" indent="-112163">
              <a:buFontTx/>
              <a:buChar char="•"/>
              <a:defRPr/>
            </a:pPr>
            <a:r>
              <a:rPr lang="en-US" dirty="0">
                <a:latin typeface="Times New Roman" charset="0"/>
                <a:cs typeface="+mn-cs"/>
              </a:rPr>
              <a:t>Raw meat, poultry, and seafood can be stored with or above ready-to-eat food in a freezer if all of the items have been commercially processed and packaged. </a:t>
            </a:r>
          </a:p>
          <a:p>
            <a:pPr marL="112163" indent="-112163">
              <a:buFontTx/>
              <a:buChar char="•"/>
              <a:defRPr/>
            </a:pPr>
            <a:r>
              <a:rPr lang="en-US" dirty="0">
                <a:latin typeface="Times New Roman" charset="0"/>
                <a:cs typeface="+mn-cs"/>
              </a:rPr>
              <a:t>Frozen food that is being thawed in coolers must also be stored below ready-to-eat food.</a:t>
            </a:r>
          </a:p>
          <a:p>
            <a:pPr marL="112163" indent="-112163">
              <a:buFontTx/>
              <a:buChar char="•"/>
              <a:defRPr/>
            </a:pPr>
            <a:r>
              <a:rPr lang="en-US" dirty="0">
                <a:latin typeface="Times New Roman" charset="0"/>
                <a:cs typeface="+mn-cs"/>
              </a:rPr>
              <a:t>As an exception, ground meat and ground fish can be stored above whole cuts of beef and pork. To do this, make sure the packaging keeps out pathogens and chemicals. It also must not leak.</a:t>
            </a:r>
          </a:p>
          <a:p>
            <a:pPr marL="112163" indent="-112163">
              <a:defRPr/>
            </a:pPr>
            <a:endParaRPr lang="en-US" dirty="0">
              <a:latin typeface="Times New Roman" charset="0"/>
              <a:cs typeface="+mn-cs"/>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417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23CC3F5C-04D0-804A-9BD8-F86B66BC2EB7}" type="slidenum">
              <a:rPr lang="en-US" sz="1200" b="0">
                <a:solidFill>
                  <a:prstClr val="black"/>
                </a:solidFill>
              </a:rPr>
              <a:pPr eaLnBrk="1" hangingPunct="1">
                <a:defRPr/>
              </a:pPr>
              <a:t>66</a:t>
            </a:fld>
            <a:endParaRPr lang="en-US" sz="1200" b="0" dirty="0">
              <a:solidFill>
                <a:prstClr val="black"/>
              </a:solidFill>
            </a:endParaRPr>
          </a:p>
        </p:txBody>
      </p:sp>
      <p:sp>
        <p:nvSpPr>
          <p:cNvPr id="434179" name="Rectangle 2"/>
          <p:cNvSpPr>
            <a:spLocks noGrp="1" noRot="1" noChangeAspect="1" noChangeArrowheads="1" noTextEdit="1"/>
          </p:cNvSpPr>
          <p:nvPr>
            <p:ph type="sldImg"/>
          </p:nvPr>
        </p:nvSpPr>
        <p:spPr>
          <a:ln/>
        </p:spPr>
      </p:sp>
      <p:sp>
        <p:nvSpPr>
          <p:cNvPr id="434180" name="Rectangle 3"/>
          <p:cNvSpPr>
            <a:spLocks noGrp="1" noChangeArrowheads="1"/>
          </p:cNvSpPr>
          <p:nvPr>
            <p:ph type="body" idx="1"/>
          </p:nvPr>
        </p:nvSpPr>
        <p:spPr>
          <a:xfrm>
            <a:off x="857250" y="4423660"/>
            <a:ext cx="5365578" cy="4645389"/>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6295" tIns="48148" rIns="96295" bIns="48148"/>
          <a:lstStyle/>
          <a:p>
            <a:pPr marL="112163" indent="-112163">
              <a:defRPr/>
            </a:pPr>
            <a:endParaRPr lang="en-US" b="1" dirty="0">
              <a:latin typeface="Times New Roman" charset="0"/>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76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32386021-AC22-B74E-9E13-4FB047FEAD82}" type="slidenum">
              <a:rPr lang="en-US" sz="1200" b="0">
                <a:solidFill>
                  <a:prstClr val="black"/>
                </a:solidFill>
              </a:rPr>
              <a:pPr eaLnBrk="1" hangingPunct="1">
                <a:defRPr/>
              </a:pPr>
              <a:t>7</a:t>
            </a:fld>
            <a:endParaRPr lang="en-US" sz="1200" b="0" dirty="0">
              <a:solidFill>
                <a:prstClr val="black"/>
              </a:solidFill>
            </a:endParaRPr>
          </a:p>
        </p:txBody>
      </p:sp>
      <p:sp>
        <p:nvSpPr>
          <p:cNvPr id="373763" name="Rectangle 2"/>
          <p:cNvSpPr>
            <a:spLocks noGrp="1" noRot="1" noChangeAspect="1" noChangeArrowheads="1" noTextEdit="1"/>
          </p:cNvSpPr>
          <p:nvPr>
            <p:ph type="sldImg"/>
          </p:nvPr>
        </p:nvSpPr>
        <p:spPr>
          <a:ln/>
        </p:spPr>
      </p:sp>
      <p:sp>
        <p:nvSpPr>
          <p:cNvPr id="373764" name="Rectangle 3"/>
          <p:cNvSpPr>
            <a:spLocks noGrp="1" noChangeArrowheads="1"/>
          </p:cNvSpPr>
          <p:nvPr>
            <p:ph type="body" idx="1"/>
          </p:nvPr>
        </p:nvSpPr>
        <p:spPr>
          <a:xfrm>
            <a:off x="857250" y="4395555"/>
            <a:ext cx="5250657" cy="4223790"/>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eaLnBrk="1" hangingPunct="1">
              <a:spcBef>
                <a:spcPct val="50000"/>
              </a:spcBef>
              <a:defRPr/>
            </a:pPr>
            <a:endParaRPr lang="en-US" b="1" dirty="0">
              <a:latin typeface="Times New Roman" charset="0"/>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78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61E75D14-ECCC-9149-A5E2-C83DBB22F592}" type="slidenum">
              <a:rPr lang="en-US" sz="1200" b="0">
                <a:solidFill>
                  <a:prstClr val="black"/>
                </a:solidFill>
              </a:rPr>
              <a:pPr eaLnBrk="1" hangingPunct="1">
                <a:defRPr/>
              </a:pPr>
              <a:t>8</a:t>
            </a:fld>
            <a:endParaRPr lang="en-US" sz="1200" b="0" dirty="0">
              <a:solidFill>
                <a:prstClr val="black"/>
              </a:solidFill>
            </a:endParaRPr>
          </a:p>
        </p:txBody>
      </p:sp>
      <p:sp>
        <p:nvSpPr>
          <p:cNvPr id="374787" name="Rectangle 2"/>
          <p:cNvSpPr>
            <a:spLocks noGrp="1" noRot="1" noChangeAspect="1" noChangeArrowheads="1" noTextEdit="1"/>
          </p:cNvSpPr>
          <p:nvPr>
            <p:ph type="sldImg"/>
          </p:nvPr>
        </p:nvSpPr>
        <p:spPr>
          <a:ln/>
        </p:spPr>
      </p:sp>
      <p:sp>
        <p:nvSpPr>
          <p:cNvPr id="4" name="Rectangle 3"/>
          <p:cNvSpPr>
            <a:spLocks noGrp="1" noChangeArrowheads="1"/>
          </p:cNvSpPr>
          <p:nvPr>
            <p:ph type="body" idx="3"/>
          </p:nvPr>
        </p:nvSpPr>
        <p:spPr>
          <a:xfrm>
            <a:off x="857250" y="4393992"/>
            <a:ext cx="5031685" cy="411292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marL="112163" indent="-112163">
              <a:spcBef>
                <a:spcPct val="50000"/>
              </a:spcBef>
              <a:defRPr/>
            </a:pPr>
            <a:endParaRPr lang="en-US" b="1" dirty="0">
              <a:latin typeface="Times New Roman" charset="0"/>
              <a:cs typeface="Times New Roman"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1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7A2AC424-2E11-FB41-B985-3B2BF04F839B}" type="slidenum">
              <a:rPr lang="en-US" sz="1200" b="0">
                <a:solidFill>
                  <a:prstClr val="black"/>
                </a:solidFill>
              </a:rPr>
              <a:pPr eaLnBrk="1" hangingPunct="1">
                <a:defRPr/>
              </a:pPr>
              <a:t>9</a:t>
            </a:fld>
            <a:endParaRPr lang="en-US" sz="1200" b="0" dirty="0">
              <a:solidFill>
                <a:prstClr val="black"/>
              </a:solidFill>
            </a:endParaRPr>
          </a:p>
        </p:txBody>
      </p:sp>
      <p:sp>
        <p:nvSpPr>
          <p:cNvPr id="375811" name="Rectangle 2"/>
          <p:cNvSpPr>
            <a:spLocks noGrp="1" noRot="1" noChangeAspect="1" noChangeArrowheads="1" noTextEdit="1"/>
          </p:cNvSpPr>
          <p:nvPr>
            <p:ph type="sldImg"/>
          </p:nvPr>
        </p:nvSpPr>
        <p:spPr>
          <a:ln/>
        </p:spPr>
      </p:sp>
      <p:sp>
        <p:nvSpPr>
          <p:cNvPr id="375812" name="Rectangle 3"/>
          <p:cNvSpPr>
            <a:spLocks noGrp="1" noChangeArrowheads="1"/>
          </p:cNvSpPr>
          <p:nvPr>
            <p:ph type="body" idx="1"/>
          </p:nvPr>
        </p:nvSpPr>
        <p:spPr>
          <a:xfrm>
            <a:off x="857251" y="4365885"/>
            <a:ext cx="5140394" cy="4365885"/>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112163" indent="-112163">
              <a:defRPr/>
            </a:pPr>
            <a:endParaRPr lang="en-US" dirty="0">
              <a:latin typeface="Times New Roman" charset="0"/>
              <a:cs typeface="+mn-cs"/>
            </a:endParaRPr>
          </a:p>
          <a:p>
            <a:pPr marL="112163" indent="-112163">
              <a:buFontTx/>
              <a:buChar char="•"/>
              <a:defRPr/>
            </a:pPr>
            <a:endParaRPr lang="en-US" dirty="0">
              <a:latin typeface="Times New Roman" charset="0"/>
              <a:cs typeface="+mn-cs"/>
            </a:endParaRPr>
          </a:p>
          <a:p>
            <a:pPr marL="112163" indent="-112163">
              <a:defRPr/>
            </a:pPr>
            <a:endParaRPr lang="en-US" dirty="0">
              <a:latin typeface="Times New Roman" charset="0"/>
              <a:cs typeface="+mn-cs"/>
            </a:endParaRPr>
          </a:p>
        </p:txBody>
      </p:sp>
      <p:sp>
        <p:nvSpPr>
          <p:cNvPr id="5" name="Rectangle 3"/>
          <p:cNvSpPr txBox="1">
            <a:spLocks noChangeArrowheads="1"/>
          </p:cNvSpPr>
          <p:nvPr/>
        </p:nvSpPr>
        <p:spPr bwMode="auto">
          <a:xfrm>
            <a:off x="857250" y="4393992"/>
            <a:ext cx="5031685" cy="4112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0708" tIns="45355" rIns="90708" bIns="45355" numCol="1" anchor="t" anchorCtr="0" compatLnSpc="1">
            <a:prstTxWarp prst="textNoShape">
              <a:avLst/>
            </a:prstTxWarp>
          </a:bodyPr>
          <a:lstStyle>
            <a:lvl1pPr marL="233363" indent="-233363"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ＭＳ Ｐゴシック" charset="0"/>
              </a:defRPr>
            </a:lvl1pPr>
            <a:lvl2pPr marL="690563" indent="-233363"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2pPr>
            <a:lvl3pPr marL="1147763" indent="-233363"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3pPr>
            <a:lvl4pPr marL="1604963" indent="-233363"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4pPr>
            <a:lvl5pPr marL="2062163" indent="-233363"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marL="112163" indent="-112163" eaLnBrk="1" hangingPunct="1">
              <a:spcBef>
                <a:spcPct val="50000"/>
              </a:spcBef>
              <a:defRPr/>
            </a:pPr>
            <a:r>
              <a:rPr lang="en-US" b="1" dirty="0" smtClean="0">
                <a:solidFill>
                  <a:prstClr val="black"/>
                </a:solidFill>
                <a:latin typeface="Times New Roman" charset="0"/>
                <a:cs typeface="Times New Roman" charset="0"/>
              </a:rPr>
              <a:t>Instructor Notes</a:t>
            </a:r>
            <a:endParaRPr lang="en-US" b="1" dirty="0">
              <a:solidFill>
                <a:prstClr val="black"/>
              </a:solidFill>
              <a:latin typeface="Times New Roman" charset="0"/>
              <a:cs typeface="Times New Roman"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23.png"/><Relationship Id="rId5" Type="http://schemas.openxmlformats.org/officeDocument/2006/relationships/image" Target="../media/image22.jpeg"/><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21.png"/><Relationship Id="rId5" Type="http://schemas.openxmlformats.org/officeDocument/2006/relationships/image" Target="../media/image20.jpe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_ch1">
    <p:spTree>
      <p:nvGrpSpPr>
        <p:cNvPr id="1" name=""/>
        <p:cNvGrpSpPr/>
        <p:nvPr/>
      </p:nvGrpSpPr>
      <p:grpSpPr>
        <a:xfrm>
          <a:off x="0" y="0"/>
          <a:ext cx="0" cy="0"/>
          <a:chOff x="0" y="0"/>
          <a:chExt cx="0" cy="0"/>
        </a:xfrm>
      </p:grpSpPr>
      <p:pic>
        <p:nvPicPr>
          <p:cNvPr id="2" name="Picture 11"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5921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5" name="Picture 6" descr="ss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6218238"/>
            <a:ext cx="1323975"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5"/>
          <p:cNvPicPr>
            <a:picLocks noChangeAspect="1"/>
          </p:cNvPicPr>
          <p:nvPr/>
        </p:nvPicPr>
        <p:blipFill>
          <a:blip r:embed="rId4" cstate="print">
            <a:extLst>
              <a:ext uri="{28A0092B-C50C-407E-A947-70E740481C1C}">
                <a14:useLocalDpi xmlns:a14="http://schemas.microsoft.com/office/drawing/2010/main" val="0"/>
              </a:ext>
            </a:extLst>
          </a:blip>
          <a:srcRect t="10019" b="13480"/>
          <a:stretch>
            <a:fillRect/>
          </a:stretch>
        </p:blipFill>
        <p:spPr bwMode="auto">
          <a:xfrm>
            <a:off x="7943850" y="6118225"/>
            <a:ext cx="108585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p:cNvCxnSpPr>
            <a:cxnSpLocks noChangeShapeType="1"/>
          </p:cNvCxnSpPr>
          <p:nvPr/>
        </p:nvCxnSpPr>
        <p:spPr bwMode="auto">
          <a:xfrm flipV="1">
            <a:off x="7877175" y="6235700"/>
            <a:ext cx="0" cy="4572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8" name="Rectangle 9"/>
          <p:cNvSpPr>
            <a:spLocks noChangeArrowheads="1"/>
          </p:cNvSpPr>
          <p:nvPr/>
        </p:nvSpPr>
        <p:spPr bwMode="auto">
          <a:xfrm>
            <a:off x="0" y="1588"/>
            <a:ext cx="3859213"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1357313"/>
            <a:ext cx="3862388" cy="257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900363" y="1800225"/>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921880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Title Slide_ch 10">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5" name="Picture 6" descr="ss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6218238"/>
            <a:ext cx="1323975"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5"/>
          <p:cNvPicPr>
            <a:picLocks noChangeAspect="1"/>
          </p:cNvPicPr>
          <p:nvPr/>
        </p:nvPicPr>
        <p:blipFill>
          <a:blip r:embed="rId4" cstate="print">
            <a:extLst>
              <a:ext uri="{28A0092B-C50C-407E-A947-70E740481C1C}">
                <a14:useLocalDpi xmlns:a14="http://schemas.microsoft.com/office/drawing/2010/main" val="0"/>
              </a:ext>
            </a:extLst>
          </a:blip>
          <a:srcRect t="10019" b="13480"/>
          <a:stretch>
            <a:fillRect/>
          </a:stretch>
        </p:blipFill>
        <p:spPr bwMode="auto">
          <a:xfrm>
            <a:off x="7943850" y="6118225"/>
            <a:ext cx="108585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p:cNvCxnSpPr>
            <a:cxnSpLocks noChangeShapeType="1"/>
          </p:cNvCxnSpPr>
          <p:nvPr/>
        </p:nvCxnSpPr>
        <p:spPr bwMode="auto">
          <a:xfrm flipV="1">
            <a:off x="7877175" y="6235700"/>
            <a:ext cx="0" cy="4572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8"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3"/>
          <p:cNvPicPr>
            <a:picLocks noChangeAspect="1"/>
          </p:cNvPicPr>
          <p:nvPr/>
        </p:nvPicPr>
        <p:blipFill>
          <a:blip r:embed="rId5">
            <a:extLst>
              <a:ext uri="{28A0092B-C50C-407E-A947-70E740481C1C}">
                <a14:useLocalDpi xmlns:a14="http://schemas.microsoft.com/office/drawing/2010/main" val="0"/>
              </a:ext>
            </a:extLst>
          </a:blip>
          <a:srcRect l="609" t="39180" r="9344" b="15642"/>
          <a:stretch>
            <a:fillRect/>
          </a:stretch>
        </p:blipFill>
        <p:spPr bwMode="auto">
          <a:xfrm>
            <a:off x="-11113" y="1357313"/>
            <a:ext cx="3870326" cy="258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090863" y="1668463"/>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268017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2pPr>
              <a:buClr>
                <a:srgbClr val="005CAB"/>
              </a:buClr>
              <a:defRPr/>
            </a:lvl2pPr>
            <a:lvl3pPr>
              <a:buClr>
                <a:srgbClr val="005CAB"/>
              </a:buClr>
              <a:defRPr/>
            </a:lvl3pPr>
            <a:lvl4pPr>
              <a:buClr>
                <a:srgbClr val="005CAB"/>
              </a:buClr>
              <a:defRPr/>
            </a:lvl4pPr>
            <a:lvl5pPr>
              <a:buClr>
                <a:srgbClr val="005CAB"/>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5" name="Slide Number Placeholder 2"/>
          <p:cNvSpPr>
            <a:spLocks noGrp="1"/>
          </p:cNvSpPr>
          <p:nvPr>
            <p:ph type="sldNum" sz="quarter" idx="11"/>
          </p:nvPr>
        </p:nvSpPr>
        <p:spPr/>
        <p:txBody>
          <a:bodyPr/>
          <a:lstStyle>
            <a:lvl1pPr>
              <a:defRPr/>
            </a:lvl1pPr>
          </a:lstStyle>
          <a:p>
            <a:pPr>
              <a:defRPr/>
            </a:pPr>
            <a:fld id="{10CD7B42-5B0C-514A-8660-E04DC503E6DB}" type="slidenum">
              <a:rPr lang="en-US"/>
              <a:pPr>
                <a:defRPr/>
              </a:pPr>
              <a:t>‹#›</a:t>
            </a:fld>
            <a:endParaRPr lang="en-US" dirty="0"/>
          </a:p>
        </p:txBody>
      </p:sp>
    </p:spTree>
    <p:extLst>
      <p:ext uri="{BB962C8B-B14F-4D97-AF65-F5344CB8AC3E}">
        <p14:creationId xmlns:p14="http://schemas.microsoft.com/office/powerpoint/2010/main" val="21790920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23875" y="4406900"/>
            <a:ext cx="8115300" cy="707886"/>
          </a:xfrm>
        </p:spPr>
        <p:txBody>
          <a:bodyPr anchor="t"/>
          <a:lstStyle>
            <a:lvl1pPr algn="l">
              <a:defRPr sz="4000" b="1" cap="all">
                <a:solidFill>
                  <a:srgbClr val="005CAB"/>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523875" y="2906713"/>
            <a:ext cx="81153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5" name="Slide Number Placeholder 2"/>
          <p:cNvSpPr>
            <a:spLocks noGrp="1"/>
          </p:cNvSpPr>
          <p:nvPr>
            <p:ph type="sldNum" sz="quarter" idx="11"/>
          </p:nvPr>
        </p:nvSpPr>
        <p:spPr/>
        <p:txBody>
          <a:bodyPr/>
          <a:lstStyle>
            <a:lvl1pPr>
              <a:defRPr/>
            </a:lvl1pPr>
          </a:lstStyle>
          <a:p>
            <a:pPr>
              <a:defRPr/>
            </a:pPr>
            <a:fld id="{E8A3A20E-3643-DB4E-A971-7D1ED943038D}" type="slidenum">
              <a:rPr lang="en-US"/>
              <a:pPr>
                <a:defRPr/>
              </a:pPr>
              <a:t>‹#›</a:t>
            </a:fld>
            <a:endParaRPr lang="en-US" dirty="0"/>
          </a:p>
        </p:txBody>
      </p:sp>
    </p:spTree>
    <p:extLst>
      <p:ext uri="{BB962C8B-B14F-4D97-AF65-F5344CB8AC3E}">
        <p14:creationId xmlns:p14="http://schemas.microsoft.com/office/powerpoint/2010/main" val="26704777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19100" y="1143000"/>
            <a:ext cx="2466975" cy="4983163"/>
          </a:xfrm>
        </p:spPr>
        <p:txBody>
          <a:bodyPr/>
          <a:lstStyle>
            <a:lvl1pPr marL="0" indent="0" algn="l">
              <a:buFontTx/>
              <a:buNone/>
              <a:defRPr sz="20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038475" y="1143000"/>
            <a:ext cx="2466975" cy="4983163"/>
          </a:xfrm>
        </p:spPr>
        <p:txBody>
          <a:bodyPr/>
          <a:lstStyle>
            <a:lvl1pPr marL="0" indent="0">
              <a:buFontTx/>
              <a:buNone/>
              <a:defRPr sz="2000" baseline="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6" name="Slide Number Placeholder 2"/>
          <p:cNvSpPr>
            <a:spLocks noGrp="1"/>
          </p:cNvSpPr>
          <p:nvPr>
            <p:ph type="sldNum" sz="quarter" idx="11"/>
          </p:nvPr>
        </p:nvSpPr>
        <p:spPr/>
        <p:txBody>
          <a:bodyPr/>
          <a:lstStyle>
            <a:lvl1pPr>
              <a:defRPr/>
            </a:lvl1pPr>
          </a:lstStyle>
          <a:p>
            <a:pPr>
              <a:defRPr/>
            </a:pPr>
            <a:fld id="{10CD1FF3-42FC-FD4B-A749-A8F533A8CC1D}" type="slidenum">
              <a:rPr lang="en-US"/>
              <a:pPr>
                <a:defRPr/>
              </a:pPr>
              <a:t>‹#›</a:t>
            </a:fld>
            <a:endParaRPr lang="en-US" dirty="0"/>
          </a:p>
        </p:txBody>
      </p:sp>
    </p:spTree>
    <p:extLst>
      <p:ext uri="{BB962C8B-B14F-4D97-AF65-F5344CB8AC3E}">
        <p14:creationId xmlns:p14="http://schemas.microsoft.com/office/powerpoint/2010/main" val="11829471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19100" y="894418"/>
            <a:ext cx="8220075" cy="523220"/>
          </a:xfrm>
        </p:spPr>
        <p:txBody>
          <a:bodyPr/>
          <a:lstStyle>
            <a:lvl1pPr>
              <a:defRPr>
                <a:solidFill>
                  <a:srgbClr val="005CAB"/>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09575"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09575"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8" name="Slide Number Placeholder 2"/>
          <p:cNvSpPr>
            <a:spLocks noGrp="1"/>
          </p:cNvSpPr>
          <p:nvPr>
            <p:ph type="sldNum" sz="quarter" idx="11"/>
          </p:nvPr>
        </p:nvSpPr>
        <p:spPr/>
        <p:txBody>
          <a:bodyPr/>
          <a:lstStyle>
            <a:lvl1pPr>
              <a:defRPr/>
            </a:lvl1pPr>
          </a:lstStyle>
          <a:p>
            <a:pPr>
              <a:defRPr/>
            </a:pPr>
            <a:fld id="{D665257C-B6DD-054E-B22B-BB6A5C0385EE}" type="slidenum">
              <a:rPr lang="en-US"/>
              <a:pPr>
                <a:defRPr/>
              </a:pPr>
              <a:t>‹#›</a:t>
            </a:fld>
            <a:endParaRPr lang="en-US" dirty="0"/>
          </a:p>
        </p:txBody>
      </p:sp>
    </p:spTree>
    <p:extLst>
      <p:ext uri="{BB962C8B-B14F-4D97-AF65-F5344CB8AC3E}">
        <p14:creationId xmlns:p14="http://schemas.microsoft.com/office/powerpoint/2010/main" val="26351111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4" name="Slide Number Placeholder 2"/>
          <p:cNvSpPr>
            <a:spLocks noGrp="1"/>
          </p:cNvSpPr>
          <p:nvPr>
            <p:ph type="sldNum" sz="quarter" idx="11"/>
          </p:nvPr>
        </p:nvSpPr>
        <p:spPr/>
        <p:txBody>
          <a:bodyPr/>
          <a:lstStyle>
            <a:lvl1pPr>
              <a:defRPr/>
            </a:lvl1pPr>
          </a:lstStyle>
          <a:p>
            <a:pPr>
              <a:defRPr/>
            </a:pPr>
            <a:fld id="{B46A596D-DB75-A842-B24C-89809DD5C4B0}" type="slidenum">
              <a:rPr lang="en-US"/>
              <a:pPr>
                <a:defRPr/>
              </a:pPr>
              <a:t>‹#›</a:t>
            </a:fld>
            <a:endParaRPr lang="en-US" dirty="0"/>
          </a:p>
        </p:txBody>
      </p:sp>
    </p:spTree>
    <p:extLst>
      <p:ext uri="{BB962C8B-B14F-4D97-AF65-F5344CB8AC3E}">
        <p14:creationId xmlns:p14="http://schemas.microsoft.com/office/powerpoint/2010/main" val="22185311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3" name="Slide Number Placeholder 2"/>
          <p:cNvSpPr>
            <a:spLocks noGrp="1"/>
          </p:cNvSpPr>
          <p:nvPr>
            <p:ph type="sldNum" sz="quarter" idx="11"/>
          </p:nvPr>
        </p:nvSpPr>
        <p:spPr/>
        <p:txBody>
          <a:bodyPr/>
          <a:lstStyle>
            <a:lvl1pPr>
              <a:defRPr/>
            </a:lvl1pPr>
          </a:lstStyle>
          <a:p>
            <a:pPr>
              <a:defRPr/>
            </a:pPr>
            <a:fld id="{1FE9545C-610D-5C48-B794-2BF6E0EB767E}" type="slidenum">
              <a:rPr lang="en-US"/>
              <a:pPr>
                <a:defRPr/>
              </a:pPr>
              <a:t>‹#›</a:t>
            </a:fld>
            <a:endParaRPr lang="en-US" dirty="0"/>
          </a:p>
        </p:txBody>
      </p:sp>
    </p:spTree>
    <p:extLst>
      <p:ext uri="{BB962C8B-B14F-4D97-AF65-F5344CB8AC3E}">
        <p14:creationId xmlns:p14="http://schemas.microsoft.com/office/powerpoint/2010/main" val="37593034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9100" y="1425515"/>
            <a:ext cx="3143250" cy="400110"/>
          </a:xfrm>
        </p:spPr>
        <p:txBody>
          <a:bodyPr/>
          <a:lstStyle>
            <a:lvl1pPr algn="l">
              <a:defRPr sz="2000" b="1">
                <a:solidFill>
                  <a:srgbClr val="005CAB"/>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1371600"/>
            <a:ext cx="5064125" cy="47545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19100" y="1762125"/>
            <a:ext cx="3152775" cy="436403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6" name="Slide Number Placeholder 2"/>
          <p:cNvSpPr>
            <a:spLocks noGrp="1"/>
          </p:cNvSpPr>
          <p:nvPr>
            <p:ph type="sldNum" sz="quarter" idx="11"/>
          </p:nvPr>
        </p:nvSpPr>
        <p:spPr/>
        <p:txBody>
          <a:bodyPr/>
          <a:lstStyle>
            <a:lvl1pPr>
              <a:defRPr/>
            </a:lvl1pPr>
          </a:lstStyle>
          <a:p>
            <a:pPr>
              <a:defRPr/>
            </a:pPr>
            <a:fld id="{4FB35B82-7DD3-DC41-BEE8-C71F769A2CF1}" type="slidenum">
              <a:rPr lang="en-US"/>
              <a:pPr>
                <a:defRPr/>
              </a:pPr>
              <a:t>‹#›</a:t>
            </a:fld>
            <a:endParaRPr lang="en-US" dirty="0"/>
          </a:p>
        </p:txBody>
      </p:sp>
    </p:spTree>
    <p:extLst>
      <p:ext uri="{BB962C8B-B14F-4D97-AF65-F5344CB8AC3E}">
        <p14:creationId xmlns:p14="http://schemas.microsoft.com/office/powerpoint/2010/main" val="31456430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967228"/>
            <a:ext cx="5486400" cy="400110"/>
          </a:xfrm>
        </p:spPr>
        <p:txBody>
          <a:bodyPr/>
          <a:lstStyle>
            <a:lvl1pPr algn="l">
              <a:defRPr sz="2000" b="1">
                <a:solidFill>
                  <a:srgbClr val="005CAB"/>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1028699"/>
            <a:ext cx="5486400" cy="36988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6" name="Slide Number Placeholder 2"/>
          <p:cNvSpPr>
            <a:spLocks noGrp="1"/>
          </p:cNvSpPr>
          <p:nvPr>
            <p:ph type="sldNum" sz="quarter" idx="11"/>
          </p:nvPr>
        </p:nvSpPr>
        <p:spPr/>
        <p:txBody>
          <a:bodyPr/>
          <a:lstStyle>
            <a:lvl1pPr>
              <a:defRPr/>
            </a:lvl1pPr>
          </a:lstStyle>
          <a:p>
            <a:pPr>
              <a:defRPr/>
            </a:pPr>
            <a:fld id="{63E0D479-3B21-A34D-8751-B017225E42B0}" type="slidenum">
              <a:rPr lang="en-US"/>
              <a:pPr>
                <a:defRPr/>
              </a:pPr>
              <a:t>‹#›</a:t>
            </a:fld>
            <a:endParaRPr lang="en-US" dirty="0"/>
          </a:p>
        </p:txBody>
      </p:sp>
    </p:spTree>
    <p:extLst>
      <p:ext uri="{BB962C8B-B14F-4D97-AF65-F5344CB8AC3E}">
        <p14:creationId xmlns:p14="http://schemas.microsoft.com/office/powerpoint/2010/main" val="30332613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5" name="Slide Number Placeholder 2"/>
          <p:cNvSpPr>
            <a:spLocks noGrp="1"/>
          </p:cNvSpPr>
          <p:nvPr>
            <p:ph type="sldNum" sz="quarter" idx="11"/>
          </p:nvPr>
        </p:nvSpPr>
        <p:spPr/>
        <p:txBody>
          <a:bodyPr/>
          <a:lstStyle>
            <a:lvl1pPr>
              <a:defRPr/>
            </a:lvl1pPr>
          </a:lstStyle>
          <a:p>
            <a:pPr>
              <a:defRPr/>
            </a:pPr>
            <a:fld id="{FB3ABF1A-0810-B64B-8DF6-C4A3EF26816E}" type="slidenum">
              <a:rPr lang="en-US"/>
              <a:pPr>
                <a:defRPr/>
              </a:pPr>
              <a:t>‹#›</a:t>
            </a:fld>
            <a:endParaRPr lang="en-US" dirty="0"/>
          </a:p>
        </p:txBody>
      </p:sp>
    </p:spTree>
    <p:extLst>
      <p:ext uri="{BB962C8B-B14F-4D97-AF65-F5344CB8AC3E}">
        <p14:creationId xmlns:p14="http://schemas.microsoft.com/office/powerpoint/2010/main" val="36630420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Slide_ch 2">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54450" y="1357313"/>
            <a:ext cx="52895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4" name="Rectangle 11"/>
          <p:cNvSpPr>
            <a:spLocks noChangeArrowheads="1"/>
          </p:cNvSpPr>
          <p:nvPr/>
        </p:nvSpPr>
        <p:spPr bwMode="auto">
          <a:xfrm>
            <a:off x="3862388" y="3814763"/>
            <a:ext cx="5281612"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5" name="Picture 6" descr="ss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6218238"/>
            <a:ext cx="1323975"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5"/>
          <p:cNvPicPr>
            <a:picLocks noChangeAspect="1"/>
          </p:cNvPicPr>
          <p:nvPr/>
        </p:nvPicPr>
        <p:blipFill>
          <a:blip r:embed="rId4" cstate="print">
            <a:extLst>
              <a:ext uri="{28A0092B-C50C-407E-A947-70E740481C1C}">
                <a14:useLocalDpi xmlns:a14="http://schemas.microsoft.com/office/drawing/2010/main" val="0"/>
              </a:ext>
            </a:extLst>
          </a:blip>
          <a:srcRect t="10019" b="13480"/>
          <a:stretch>
            <a:fillRect/>
          </a:stretch>
        </p:blipFill>
        <p:spPr bwMode="auto">
          <a:xfrm>
            <a:off x="7943850" y="6118225"/>
            <a:ext cx="108585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p:cNvCxnSpPr>
            <a:cxnSpLocks noChangeShapeType="1"/>
          </p:cNvCxnSpPr>
          <p:nvPr/>
        </p:nvCxnSpPr>
        <p:spPr bwMode="auto">
          <a:xfrm flipV="1">
            <a:off x="7877175" y="6235700"/>
            <a:ext cx="0" cy="4572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8"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3"/>
          <p:cNvPicPr>
            <a:picLocks noChangeAspect="1"/>
          </p:cNvPicPr>
          <p:nvPr/>
        </p:nvPicPr>
        <p:blipFill>
          <a:blip r:embed="rId5">
            <a:extLst>
              <a:ext uri="{28A0092B-C50C-407E-A947-70E740481C1C}">
                <a14:useLocalDpi xmlns:a14="http://schemas.microsoft.com/office/drawing/2010/main" val="0"/>
              </a:ext>
            </a:extLst>
          </a:blip>
          <a:srcRect l="11826" t="10231" b="1775"/>
          <a:stretch>
            <a:fillRect/>
          </a:stretch>
        </p:blipFill>
        <p:spPr bwMode="auto">
          <a:xfrm>
            <a:off x="-11113" y="1357313"/>
            <a:ext cx="3870326" cy="257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033713" y="1722438"/>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838816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0988" y="160338"/>
            <a:ext cx="2076450" cy="59658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00050" y="160338"/>
            <a:ext cx="6078538" cy="59658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5" name="Slide Number Placeholder 2"/>
          <p:cNvSpPr>
            <a:spLocks noGrp="1"/>
          </p:cNvSpPr>
          <p:nvPr>
            <p:ph type="sldNum" sz="quarter" idx="11"/>
          </p:nvPr>
        </p:nvSpPr>
        <p:spPr/>
        <p:txBody>
          <a:bodyPr/>
          <a:lstStyle>
            <a:lvl1pPr>
              <a:defRPr/>
            </a:lvl1pPr>
          </a:lstStyle>
          <a:p>
            <a:pPr>
              <a:defRPr/>
            </a:pPr>
            <a:fld id="{62690B64-2740-804B-AC33-7FC342F9324D}" type="slidenum">
              <a:rPr lang="en-US"/>
              <a:pPr>
                <a:defRPr/>
              </a:pPr>
              <a:t>‹#›</a:t>
            </a:fld>
            <a:endParaRPr lang="en-US" dirty="0"/>
          </a:p>
        </p:txBody>
      </p:sp>
    </p:spTree>
    <p:extLst>
      <p:ext uri="{BB962C8B-B14F-4D97-AF65-F5344CB8AC3E}">
        <p14:creationId xmlns:p14="http://schemas.microsoft.com/office/powerpoint/2010/main" val="28557839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00050" y="160338"/>
            <a:ext cx="8307388" cy="519112"/>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00049" y="1143001"/>
            <a:ext cx="8239125" cy="4648200"/>
          </a:xfrm>
        </p:spPr>
        <p:txBody>
          <a:bodyPr/>
          <a:lstStyle/>
          <a:p>
            <a:pPr lvl="0"/>
            <a:r>
              <a:rPr lang="en-US" noProof="0" dirty="0" smtClean="0"/>
              <a:t>Click icon to add table</a:t>
            </a:r>
          </a:p>
        </p:txBody>
      </p:sp>
      <p:sp>
        <p:nvSpPr>
          <p:cNvPr id="4"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5" name="Slide Number Placeholder 2"/>
          <p:cNvSpPr>
            <a:spLocks noGrp="1"/>
          </p:cNvSpPr>
          <p:nvPr>
            <p:ph type="sldNum" sz="quarter" idx="11"/>
          </p:nvPr>
        </p:nvSpPr>
        <p:spPr/>
        <p:txBody>
          <a:bodyPr/>
          <a:lstStyle>
            <a:lvl1pPr>
              <a:defRPr/>
            </a:lvl1pPr>
          </a:lstStyle>
          <a:p>
            <a:pPr>
              <a:defRPr/>
            </a:pPr>
            <a:fld id="{76106E9D-E393-F54D-B177-119E6A34071B}" type="slidenum">
              <a:rPr lang="en-US"/>
              <a:pPr>
                <a:defRPr/>
              </a:pPr>
              <a:t>‹#›</a:t>
            </a:fld>
            <a:endParaRPr lang="en-US" dirty="0"/>
          </a:p>
        </p:txBody>
      </p:sp>
    </p:spTree>
    <p:extLst>
      <p:ext uri="{BB962C8B-B14F-4D97-AF65-F5344CB8AC3E}">
        <p14:creationId xmlns:p14="http://schemas.microsoft.com/office/powerpoint/2010/main" val="22193463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00050" y="160338"/>
            <a:ext cx="8307388" cy="51911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00050" y="1143000"/>
            <a:ext cx="2466975" cy="4983163"/>
          </a:xfrm>
        </p:spPr>
        <p:txBody>
          <a:bodyPr/>
          <a:lstStyle>
            <a:lvl1pPr marL="0" indent="0" algn="l">
              <a:buFontTx/>
              <a:buNone/>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019425" y="1143000"/>
            <a:ext cx="2466975" cy="4983163"/>
          </a:xfrm>
        </p:spPr>
        <p:txBody>
          <a:bodyPr/>
          <a:lstStyle>
            <a:lvl1pPr marL="0" indent="0">
              <a:buFontTx/>
              <a:buNone/>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6" name="Slide Number Placeholder 2"/>
          <p:cNvSpPr>
            <a:spLocks noGrp="1"/>
          </p:cNvSpPr>
          <p:nvPr>
            <p:ph type="sldNum" sz="quarter" idx="11"/>
          </p:nvPr>
        </p:nvSpPr>
        <p:spPr/>
        <p:txBody>
          <a:bodyPr/>
          <a:lstStyle>
            <a:lvl1pPr>
              <a:defRPr/>
            </a:lvl1pPr>
          </a:lstStyle>
          <a:p>
            <a:pPr>
              <a:defRPr/>
            </a:pPr>
            <a:fld id="{FE78E7D2-F21A-E64F-BA0D-A63968077632}" type="slidenum">
              <a:rPr lang="en-US"/>
              <a:pPr>
                <a:defRPr/>
              </a:pPr>
              <a:t>‹#›</a:t>
            </a:fld>
            <a:endParaRPr lang="en-US" dirty="0"/>
          </a:p>
        </p:txBody>
      </p:sp>
    </p:spTree>
    <p:extLst>
      <p:ext uri="{BB962C8B-B14F-4D97-AF65-F5344CB8AC3E}">
        <p14:creationId xmlns:p14="http://schemas.microsoft.com/office/powerpoint/2010/main" val="3653555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00050" y="160338"/>
            <a:ext cx="8307388" cy="51911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00050" y="1143000"/>
            <a:ext cx="2524125" cy="4983163"/>
          </a:xfrm>
        </p:spPr>
        <p:txBody>
          <a:bodyPr/>
          <a:lstStyle>
            <a:lvl1pPr marL="0" indent="0" algn="l">
              <a:buFontTx/>
              <a:buNone/>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quarter" idx="2"/>
          </p:nvPr>
        </p:nvSpPr>
        <p:spPr>
          <a:xfrm>
            <a:off x="3019425" y="1143000"/>
            <a:ext cx="5619750" cy="241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Content Placeholder 4"/>
          <p:cNvSpPr>
            <a:spLocks noGrp="1"/>
          </p:cNvSpPr>
          <p:nvPr>
            <p:ph sz="quarter" idx="3"/>
          </p:nvPr>
        </p:nvSpPr>
        <p:spPr>
          <a:xfrm>
            <a:off x="3019425" y="3709988"/>
            <a:ext cx="5619750" cy="2416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7" name="Slide Number Placeholder 2"/>
          <p:cNvSpPr>
            <a:spLocks noGrp="1"/>
          </p:cNvSpPr>
          <p:nvPr>
            <p:ph type="sldNum" sz="quarter" idx="11"/>
          </p:nvPr>
        </p:nvSpPr>
        <p:spPr/>
        <p:txBody>
          <a:bodyPr/>
          <a:lstStyle>
            <a:lvl1pPr>
              <a:defRPr/>
            </a:lvl1pPr>
          </a:lstStyle>
          <a:p>
            <a:pPr>
              <a:defRPr/>
            </a:pPr>
            <a:fld id="{72340626-0EB3-F24D-8937-65051024CA99}" type="slidenum">
              <a:rPr lang="en-US"/>
              <a:pPr>
                <a:defRPr/>
              </a:pPr>
              <a:t>‹#›</a:t>
            </a:fld>
            <a:endParaRPr lang="en-US" dirty="0"/>
          </a:p>
        </p:txBody>
      </p:sp>
    </p:spTree>
    <p:extLst>
      <p:ext uri="{BB962C8B-B14F-4D97-AF65-F5344CB8AC3E}">
        <p14:creationId xmlns:p14="http://schemas.microsoft.com/office/powerpoint/2010/main" val="17780673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_ch 3">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5" name="Picture 6" descr="ss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6218238"/>
            <a:ext cx="1323975"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5"/>
          <p:cNvPicPr>
            <a:picLocks noChangeAspect="1"/>
          </p:cNvPicPr>
          <p:nvPr/>
        </p:nvPicPr>
        <p:blipFill>
          <a:blip r:embed="rId4" cstate="print">
            <a:extLst>
              <a:ext uri="{28A0092B-C50C-407E-A947-70E740481C1C}">
                <a14:useLocalDpi xmlns:a14="http://schemas.microsoft.com/office/drawing/2010/main" val="0"/>
              </a:ext>
            </a:extLst>
          </a:blip>
          <a:srcRect t="10019" b="13480"/>
          <a:stretch>
            <a:fillRect/>
          </a:stretch>
        </p:blipFill>
        <p:spPr bwMode="auto">
          <a:xfrm>
            <a:off x="7943850" y="6118225"/>
            <a:ext cx="108585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p:cNvCxnSpPr>
            <a:cxnSpLocks noChangeShapeType="1"/>
          </p:cNvCxnSpPr>
          <p:nvPr/>
        </p:nvCxnSpPr>
        <p:spPr bwMode="auto">
          <a:xfrm flipV="1">
            <a:off x="7877175" y="6235700"/>
            <a:ext cx="0" cy="4572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8"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3"/>
          <p:cNvPicPr>
            <a:picLocks noChangeAspect="1"/>
          </p:cNvPicPr>
          <p:nvPr/>
        </p:nvPicPr>
        <p:blipFill>
          <a:blip r:embed="rId5">
            <a:extLst>
              <a:ext uri="{28A0092B-C50C-407E-A947-70E740481C1C}">
                <a14:useLocalDpi xmlns:a14="http://schemas.microsoft.com/office/drawing/2010/main" val="0"/>
              </a:ext>
            </a:extLst>
          </a:blip>
          <a:srcRect t="10834" r="5807" b="42073"/>
          <a:stretch>
            <a:fillRect/>
          </a:stretch>
        </p:blipFill>
        <p:spPr bwMode="auto">
          <a:xfrm>
            <a:off x="0" y="1360488"/>
            <a:ext cx="3862388"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057525" y="1687513"/>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054156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le Slide_ch 4">
    <p:spTree>
      <p:nvGrpSpPr>
        <p:cNvPr id="1" name=""/>
        <p:cNvGrpSpPr/>
        <p:nvPr/>
      </p:nvGrpSpPr>
      <p:grpSpPr>
        <a:xfrm>
          <a:off x="0" y="0"/>
          <a:ext cx="0" cy="0"/>
          <a:chOff x="0" y="0"/>
          <a:chExt cx="0" cy="0"/>
        </a:xfrm>
      </p:grpSpPr>
      <p:sp>
        <p:nvSpPr>
          <p:cNvPr id="2"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3"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5563"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4"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5"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6" name="Picture 6" descr="ss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6218238"/>
            <a:ext cx="1323975"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6"/>
          <p:cNvPicPr>
            <a:picLocks noChangeAspect="1"/>
          </p:cNvPicPr>
          <p:nvPr/>
        </p:nvPicPr>
        <p:blipFill>
          <a:blip r:embed="rId4" cstate="print">
            <a:extLst>
              <a:ext uri="{28A0092B-C50C-407E-A947-70E740481C1C}">
                <a14:useLocalDpi xmlns:a14="http://schemas.microsoft.com/office/drawing/2010/main" val="0"/>
              </a:ext>
            </a:extLst>
          </a:blip>
          <a:srcRect t="10019" b="13480"/>
          <a:stretch>
            <a:fillRect/>
          </a:stretch>
        </p:blipFill>
        <p:spPr bwMode="auto">
          <a:xfrm>
            <a:off x="7943850" y="6118225"/>
            <a:ext cx="108585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p:cNvCxnSpPr>
            <a:cxnSpLocks noChangeShapeType="1"/>
          </p:cNvCxnSpPr>
          <p:nvPr/>
        </p:nvCxnSpPr>
        <p:spPr bwMode="auto">
          <a:xfrm flipV="1">
            <a:off x="7877175" y="6235700"/>
            <a:ext cx="0" cy="4572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pic>
        <p:nvPicPr>
          <p:cNvPr id="9" name="Picture 13"/>
          <p:cNvPicPr>
            <a:picLocks noChangeAspect="1"/>
          </p:cNvPicPr>
          <p:nvPr/>
        </p:nvPicPr>
        <p:blipFill>
          <a:blip r:embed="rId5">
            <a:extLst>
              <a:ext uri="{28A0092B-C50C-407E-A947-70E740481C1C}">
                <a14:useLocalDpi xmlns:a14="http://schemas.microsoft.com/office/drawing/2010/main" val="0"/>
              </a:ext>
            </a:extLst>
          </a:blip>
          <a:srcRect t="16103" r="967" b="34315"/>
          <a:stretch>
            <a:fillRect/>
          </a:stretch>
        </p:blipFill>
        <p:spPr bwMode="auto">
          <a:xfrm>
            <a:off x="-4763" y="1357313"/>
            <a:ext cx="3862388" cy="257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695700" y="1563688"/>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502206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itle Slide_ch 5">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5" name="Picture 6" descr="ss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6218238"/>
            <a:ext cx="1323975"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5"/>
          <p:cNvPicPr>
            <a:picLocks noChangeAspect="1"/>
          </p:cNvPicPr>
          <p:nvPr/>
        </p:nvPicPr>
        <p:blipFill>
          <a:blip r:embed="rId4" cstate="print">
            <a:extLst>
              <a:ext uri="{28A0092B-C50C-407E-A947-70E740481C1C}">
                <a14:useLocalDpi xmlns:a14="http://schemas.microsoft.com/office/drawing/2010/main" val="0"/>
              </a:ext>
            </a:extLst>
          </a:blip>
          <a:srcRect t="10019" b="13480"/>
          <a:stretch>
            <a:fillRect/>
          </a:stretch>
        </p:blipFill>
        <p:spPr bwMode="auto">
          <a:xfrm>
            <a:off x="7943850" y="6118225"/>
            <a:ext cx="108585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p:cNvCxnSpPr>
            <a:cxnSpLocks noChangeShapeType="1"/>
          </p:cNvCxnSpPr>
          <p:nvPr/>
        </p:nvCxnSpPr>
        <p:spPr bwMode="auto">
          <a:xfrm flipV="1">
            <a:off x="7877175" y="6235700"/>
            <a:ext cx="0" cy="4572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8"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3"/>
          <p:cNvPicPr>
            <a:picLocks noChangeAspect="1"/>
          </p:cNvPicPr>
          <p:nvPr/>
        </p:nvPicPr>
        <p:blipFill>
          <a:blip r:embed="rId5">
            <a:extLst>
              <a:ext uri="{28A0092B-C50C-407E-A947-70E740481C1C}">
                <a14:useLocalDpi xmlns:a14="http://schemas.microsoft.com/office/drawing/2010/main" val="0"/>
              </a:ext>
            </a:extLst>
          </a:blip>
          <a:srcRect l="3577" t="10403" r="12587" b="47672"/>
          <a:stretch>
            <a:fillRect/>
          </a:stretch>
        </p:blipFill>
        <p:spPr bwMode="auto">
          <a:xfrm>
            <a:off x="0" y="1362075"/>
            <a:ext cx="3862388"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576638" y="1828800"/>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352643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Title Slide_ch 6">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5" name="Picture 6" descr="ss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6218238"/>
            <a:ext cx="1323975"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5"/>
          <p:cNvPicPr>
            <a:picLocks noChangeAspect="1"/>
          </p:cNvPicPr>
          <p:nvPr/>
        </p:nvPicPr>
        <p:blipFill>
          <a:blip r:embed="rId4" cstate="print">
            <a:extLst>
              <a:ext uri="{28A0092B-C50C-407E-A947-70E740481C1C}">
                <a14:useLocalDpi xmlns:a14="http://schemas.microsoft.com/office/drawing/2010/main" val="0"/>
              </a:ext>
            </a:extLst>
          </a:blip>
          <a:srcRect t="10019" b="13480"/>
          <a:stretch>
            <a:fillRect/>
          </a:stretch>
        </p:blipFill>
        <p:spPr bwMode="auto">
          <a:xfrm>
            <a:off x="7943850" y="6118225"/>
            <a:ext cx="108585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p:cNvCxnSpPr>
            <a:cxnSpLocks noChangeShapeType="1"/>
          </p:cNvCxnSpPr>
          <p:nvPr/>
        </p:nvCxnSpPr>
        <p:spPr bwMode="auto">
          <a:xfrm flipV="1">
            <a:off x="7877175" y="6235700"/>
            <a:ext cx="0" cy="4572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8"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3"/>
          <p:cNvPicPr>
            <a:picLocks noChangeAspect="1"/>
          </p:cNvPicPr>
          <p:nvPr/>
        </p:nvPicPr>
        <p:blipFill>
          <a:blip r:embed="rId5">
            <a:extLst>
              <a:ext uri="{28A0092B-C50C-407E-A947-70E740481C1C}">
                <a14:useLocalDpi xmlns:a14="http://schemas.microsoft.com/office/drawing/2010/main" val="0"/>
              </a:ext>
            </a:extLst>
          </a:blip>
          <a:srcRect l="381" t="41708" r="-2" b="14308"/>
          <a:stretch>
            <a:fillRect/>
          </a:stretch>
        </p:blipFill>
        <p:spPr bwMode="auto">
          <a:xfrm>
            <a:off x="0" y="1357313"/>
            <a:ext cx="3862388" cy="257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700463" y="1590675"/>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515621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Title Slide_ch 7">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5" name="Picture 6" descr="ss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6218238"/>
            <a:ext cx="1323975"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5"/>
          <p:cNvPicPr>
            <a:picLocks noChangeAspect="1"/>
          </p:cNvPicPr>
          <p:nvPr/>
        </p:nvPicPr>
        <p:blipFill>
          <a:blip r:embed="rId4" cstate="print">
            <a:extLst>
              <a:ext uri="{28A0092B-C50C-407E-A947-70E740481C1C}">
                <a14:useLocalDpi xmlns:a14="http://schemas.microsoft.com/office/drawing/2010/main" val="0"/>
              </a:ext>
            </a:extLst>
          </a:blip>
          <a:srcRect t="10019" b="13480"/>
          <a:stretch>
            <a:fillRect/>
          </a:stretch>
        </p:blipFill>
        <p:spPr bwMode="auto">
          <a:xfrm>
            <a:off x="7943850" y="6118225"/>
            <a:ext cx="108585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p:cNvCxnSpPr>
            <a:cxnSpLocks noChangeShapeType="1"/>
          </p:cNvCxnSpPr>
          <p:nvPr/>
        </p:nvCxnSpPr>
        <p:spPr bwMode="auto">
          <a:xfrm flipV="1">
            <a:off x="7877175" y="6235700"/>
            <a:ext cx="0" cy="4572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8" name="Rectangle 9"/>
          <p:cNvSpPr>
            <a:spLocks noChangeArrowheads="1"/>
          </p:cNvSpPr>
          <p:nvPr/>
        </p:nvSpPr>
        <p:spPr bwMode="auto">
          <a:xfrm>
            <a:off x="0" y="1588"/>
            <a:ext cx="3863975"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3"/>
          <p:cNvPicPr>
            <a:picLocks noChangeAspect="1"/>
          </p:cNvPicPr>
          <p:nvPr/>
        </p:nvPicPr>
        <p:blipFill>
          <a:blip r:embed="rId5">
            <a:extLst>
              <a:ext uri="{28A0092B-C50C-407E-A947-70E740481C1C}">
                <a14:useLocalDpi xmlns:a14="http://schemas.microsoft.com/office/drawing/2010/main" val="0"/>
              </a:ext>
            </a:extLst>
          </a:blip>
          <a:srcRect l="262" t="18227" r="3700" b="33492"/>
          <a:stretch>
            <a:fillRect/>
          </a:stretch>
        </p:blipFill>
        <p:spPr bwMode="auto">
          <a:xfrm>
            <a:off x="0" y="1357313"/>
            <a:ext cx="3862388" cy="258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371850" y="1668463"/>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08137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Title Slide_ch 8">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5921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5" name="Picture 6" descr="ss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6218238"/>
            <a:ext cx="1323975"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5"/>
          <p:cNvPicPr>
            <a:picLocks noChangeAspect="1"/>
          </p:cNvPicPr>
          <p:nvPr/>
        </p:nvPicPr>
        <p:blipFill>
          <a:blip r:embed="rId4" cstate="print">
            <a:extLst>
              <a:ext uri="{28A0092B-C50C-407E-A947-70E740481C1C}">
                <a14:useLocalDpi xmlns:a14="http://schemas.microsoft.com/office/drawing/2010/main" val="0"/>
              </a:ext>
            </a:extLst>
          </a:blip>
          <a:srcRect t="10019" b="13480"/>
          <a:stretch>
            <a:fillRect/>
          </a:stretch>
        </p:blipFill>
        <p:spPr bwMode="auto">
          <a:xfrm>
            <a:off x="7943850" y="6118225"/>
            <a:ext cx="108585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p:cNvCxnSpPr>
            <a:cxnSpLocks noChangeShapeType="1"/>
          </p:cNvCxnSpPr>
          <p:nvPr/>
        </p:nvCxnSpPr>
        <p:spPr bwMode="auto">
          <a:xfrm flipV="1">
            <a:off x="7877175" y="6235700"/>
            <a:ext cx="0" cy="4572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8" name="Rectangle 9"/>
          <p:cNvSpPr>
            <a:spLocks noChangeArrowheads="1"/>
          </p:cNvSpPr>
          <p:nvPr/>
        </p:nvSpPr>
        <p:spPr bwMode="auto">
          <a:xfrm>
            <a:off x="0" y="1588"/>
            <a:ext cx="3863975"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3"/>
          <p:cNvPicPr>
            <a:picLocks noChangeAspect="1"/>
          </p:cNvPicPr>
          <p:nvPr/>
        </p:nvPicPr>
        <p:blipFill>
          <a:blip r:embed="rId5">
            <a:extLst>
              <a:ext uri="{28A0092B-C50C-407E-A947-70E740481C1C}">
                <a14:useLocalDpi xmlns:a14="http://schemas.microsoft.com/office/drawing/2010/main" val="0"/>
              </a:ext>
            </a:extLst>
          </a:blip>
          <a:srcRect l="2460" t="11884" r="14240" b="4617"/>
          <a:stretch>
            <a:fillRect/>
          </a:stretch>
        </p:blipFill>
        <p:spPr bwMode="auto">
          <a:xfrm>
            <a:off x="-11113" y="1357313"/>
            <a:ext cx="3870326" cy="257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676650" y="1725613"/>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273270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Title Slide_ch 9">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5" name="Picture 6" descr="ss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6218238"/>
            <a:ext cx="1323975"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5"/>
          <p:cNvPicPr>
            <a:picLocks noChangeAspect="1"/>
          </p:cNvPicPr>
          <p:nvPr/>
        </p:nvPicPr>
        <p:blipFill>
          <a:blip r:embed="rId4" cstate="print">
            <a:extLst>
              <a:ext uri="{28A0092B-C50C-407E-A947-70E740481C1C}">
                <a14:useLocalDpi xmlns:a14="http://schemas.microsoft.com/office/drawing/2010/main" val="0"/>
              </a:ext>
            </a:extLst>
          </a:blip>
          <a:srcRect t="10019" b="13480"/>
          <a:stretch>
            <a:fillRect/>
          </a:stretch>
        </p:blipFill>
        <p:spPr bwMode="auto">
          <a:xfrm>
            <a:off x="7943850" y="6118225"/>
            <a:ext cx="108585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p:cNvCxnSpPr>
            <a:cxnSpLocks noChangeShapeType="1"/>
          </p:cNvCxnSpPr>
          <p:nvPr/>
        </p:nvCxnSpPr>
        <p:spPr bwMode="auto">
          <a:xfrm flipV="1">
            <a:off x="7877175" y="6235700"/>
            <a:ext cx="0" cy="4572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8"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3"/>
          <p:cNvPicPr>
            <a:picLocks noChangeAspect="1"/>
          </p:cNvPicPr>
          <p:nvPr/>
        </p:nvPicPr>
        <p:blipFill>
          <a:blip r:embed="rId5">
            <a:extLst>
              <a:ext uri="{28A0092B-C50C-407E-A947-70E740481C1C}">
                <a14:useLocalDpi xmlns:a14="http://schemas.microsoft.com/office/drawing/2010/main" val="0"/>
              </a:ext>
            </a:extLst>
          </a:blip>
          <a:srcRect l="7115" t="25420" b="27942"/>
          <a:stretch>
            <a:fillRect/>
          </a:stretch>
        </p:blipFill>
        <p:spPr bwMode="auto">
          <a:xfrm>
            <a:off x="-11113" y="1357313"/>
            <a:ext cx="3867151" cy="258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786188" y="1657350"/>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856904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2.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2" descr="headbar_02"/>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0" y="0"/>
            <a:ext cx="9144000" cy="750888"/>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051" name="Rectangle 3"/>
          <p:cNvSpPr>
            <a:spLocks noGrp="1" noChangeArrowheads="1"/>
          </p:cNvSpPr>
          <p:nvPr>
            <p:ph type="title"/>
          </p:nvPr>
        </p:nvSpPr>
        <p:spPr bwMode="auto">
          <a:xfrm>
            <a:off x="400050" y="160338"/>
            <a:ext cx="8307388"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spAutoFit/>
          </a:bodyPr>
          <a:lstStyle/>
          <a:p>
            <a:pPr lvl="0"/>
            <a:r>
              <a:rPr lang="en-US"/>
              <a:t>Click to edit Master title style</a:t>
            </a:r>
          </a:p>
        </p:txBody>
      </p:sp>
      <p:sp>
        <p:nvSpPr>
          <p:cNvPr id="2052" name="Rectangle 4"/>
          <p:cNvSpPr>
            <a:spLocks noGrp="1" noChangeArrowheads="1"/>
          </p:cNvSpPr>
          <p:nvPr>
            <p:ph type="body" idx="1"/>
          </p:nvPr>
        </p:nvSpPr>
        <p:spPr bwMode="auto">
          <a:xfrm>
            <a:off x="409575" y="1143000"/>
            <a:ext cx="8220075" cy="4983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3077" name="Picture 6" descr="sslogo"/>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6400800" y="6218238"/>
            <a:ext cx="1323975"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054" name="Straight Connector 12"/>
          <p:cNvCxnSpPr>
            <a:cxnSpLocks noChangeShapeType="1"/>
          </p:cNvCxnSpPr>
          <p:nvPr/>
        </p:nvCxnSpPr>
        <p:spPr bwMode="auto">
          <a:xfrm>
            <a:off x="-1588" y="38100"/>
            <a:ext cx="9144001" cy="0"/>
          </a:xfrm>
          <a:prstGeom prst="line">
            <a:avLst/>
          </a:prstGeom>
          <a:noFill/>
          <a:ln w="76200">
            <a:solidFill>
              <a:srgbClr val="B5121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055" name="Straight Connector 14"/>
          <p:cNvCxnSpPr>
            <a:cxnSpLocks noChangeShapeType="1"/>
          </p:cNvCxnSpPr>
          <p:nvPr/>
        </p:nvCxnSpPr>
        <p:spPr bwMode="auto">
          <a:xfrm>
            <a:off x="-1588" y="750888"/>
            <a:ext cx="9144001" cy="0"/>
          </a:xfrm>
          <a:prstGeom prst="line">
            <a:avLst/>
          </a:prstGeom>
          <a:noFill/>
          <a:ln w="34925">
            <a:solidFill>
              <a:srgbClr val="B5121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 name="Footer Placeholder 1"/>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ea typeface="+mn-ea"/>
                <a:cs typeface="+mn-cs"/>
              </a:defRPr>
            </a:lvl1pPr>
          </a:lstStyle>
          <a:p>
            <a:pPr fontAlgn="base">
              <a:spcBef>
                <a:spcPct val="0"/>
              </a:spcBef>
              <a:spcAft>
                <a:spcPct val="0"/>
              </a:spcAft>
              <a:defRPr/>
            </a:pPr>
            <a:endParaRPr lang="en-US" b="1" dirty="0">
              <a:solidFill>
                <a:srgbClr val="000000">
                  <a:tint val="75000"/>
                </a:srgbClr>
              </a:solidFill>
            </a:endParaRPr>
          </a:p>
        </p:txBody>
      </p:sp>
      <p:sp>
        <p:nvSpPr>
          <p:cNvPr id="3" name="Slide Number Placeholder 2"/>
          <p:cNvSpPr>
            <a:spLocks noGrp="1"/>
          </p:cNvSpPr>
          <p:nvPr>
            <p:ph type="sldNum" sz="quarter" idx="4"/>
          </p:nvPr>
        </p:nvSpPr>
        <p:spPr>
          <a:xfrm>
            <a:off x="428625" y="6353175"/>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005CAB"/>
                </a:solidFill>
                <a:latin typeface="Arial Narrow" charset="0"/>
                <a:cs typeface="+mn-cs"/>
              </a:defRPr>
            </a:lvl1pPr>
          </a:lstStyle>
          <a:p>
            <a:pPr fontAlgn="base">
              <a:spcBef>
                <a:spcPct val="0"/>
              </a:spcBef>
              <a:spcAft>
                <a:spcPct val="0"/>
              </a:spcAft>
              <a:defRPr/>
            </a:pPr>
            <a:fld id="{B2689DD5-54FA-EB46-8645-722075446EAA}" type="slidenum">
              <a:rPr lang="en-US" b="1"/>
              <a:pPr fontAlgn="base">
                <a:spcBef>
                  <a:spcPct val="0"/>
                </a:spcBef>
                <a:spcAft>
                  <a:spcPct val="0"/>
                </a:spcAft>
                <a:defRPr/>
              </a:pPr>
              <a:t>‹#›</a:t>
            </a:fld>
            <a:endParaRPr lang="en-US" b="1" dirty="0"/>
          </a:p>
        </p:txBody>
      </p:sp>
      <p:pic>
        <p:nvPicPr>
          <p:cNvPr id="3082" name="Picture 3"/>
          <p:cNvPicPr>
            <a:picLocks noChangeAspect="1"/>
          </p:cNvPicPr>
          <p:nvPr/>
        </p:nvPicPr>
        <p:blipFill>
          <a:blip r:embed="rId27" cstate="print">
            <a:extLst>
              <a:ext uri="{28A0092B-C50C-407E-A947-70E740481C1C}">
                <a14:useLocalDpi xmlns:a14="http://schemas.microsoft.com/office/drawing/2010/main" val="0"/>
              </a:ext>
            </a:extLst>
          </a:blip>
          <a:srcRect t="10019" b="13480"/>
          <a:stretch>
            <a:fillRect/>
          </a:stretch>
        </p:blipFill>
        <p:spPr bwMode="auto">
          <a:xfrm>
            <a:off x="7943850" y="6118225"/>
            <a:ext cx="108585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059" name="Straight Connector 5"/>
          <p:cNvCxnSpPr>
            <a:cxnSpLocks noChangeShapeType="1"/>
          </p:cNvCxnSpPr>
          <p:nvPr/>
        </p:nvCxnSpPr>
        <p:spPr bwMode="auto">
          <a:xfrm flipV="1">
            <a:off x="7877175" y="6235700"/>
            <a:ext cx="0" cy="4572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13405890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Lst>
  <p:timing>
    <p:tnLst>
      <p:par>
        <p:cTn id="1" dur="indefinite" restart="never" nodeType="tmRoot"/>
      </p:par>
    </p:tnLst>
  </p:timing>
  <p:txStyles>
    <p:titleStyle>
      <a:lvl1pPr algn="l" rtl="0" eaLnBrk="0" fontAlgn="base" hangingPunct="0">
        <a:spcBef>
          <a:spcPct val="0"/>
        </a:spcBef>
        <a:spcAft>
          <a:spcPct val="0"/>
        </a:spcAft>
        <a:defRPr sz="2800" b="1">
          <a:solidFill>
            <a:schemeClr val="bg1"/>
          </a:solidFill>
          <a:latin typeface="+mj-lt"/>
          <a:ea typeface="ＭＳ Ｐゴシック" charset="0"/>
          <a:cs typeface="ＭＳ Ｐゴシック" charset="0"/>
        </a:defRPr>
      </a:lvl1pPr>
      <a:lvl2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2pPr>
      <a:lvl3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3pPr>
      <a:lvl4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4pPr>
      <a:lvl5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5pPr>
      <a:lvl6pPr marL="457200" algn="l" rtl="0" eaLnBrk="1" fontAlgn="base" hangingPunct="1">
        <a:spcBef>
          <a:spcPct val="0"/>
        </a:spcBef>
        <a:spcAft>
          <a:spcPct val="0"/>
        </a:spcAft>
        <a:defRPr sz="2800" b="1">
          <a:solidFill>
            <a:schemeClr val="bg1"/>
          </a:solidFill>
          <a:latin typeface="Arial Narrow" pitchFamily="34" charset="0"/>
        </a:defRPr>
      </a:lvl6pPr>
      <a:lvl7pPr marL="914400" algn="l" rtl="0" eaLnBrk="1" fontAlgn="base" hangingPunct="1">
        <a:spcBef>
          <a:spcPct val="0"/>
        </a:spcBef>
        <a:spcAft>
          <a:spcPct val="0"/>
        </a:spcAft>
        <a:defRPr sz="2800" b="1">
          <a:solidFill>
            <a:schemeClr val="bg1"/>
          </a:solidFill>
          <a:latin typeface="Arial Narrow" pitchFamily="34" charset="0"/>
        </a:defRPr>
      </a:lvl7pPr>
      <a:lvl8pPr marL="1371600" algn="l" rtl="0" eaLnBrk="1" fontAlgn="base" hangingPunct="1">
        <a:spcBef>
          <a:spcPct val="0"/>
        </a:spcBef>
        <a:spcAft>
          <a:spcPct val="0"/>
        </a:spcAft>
        <a:defRPr sz="2800" b="1">
          <a:solidFill>
            <a:schemeClr val="bg1"/>
          </a:solidFill>
          <a:latin typeface="Arial Narrow" pitchFamily="34" charset="0"/>
        </a:defRPr>
      </a:lvl8pPr>
      <a:lvl9pPr marL="1828800" algn="l" rtl="0" eaLnBrk="1" fontAlgn="base" hangingPunct="1">
        <a:spcBef>
          <a:spcPct val="0"/>
        </a:spcBef>
        <a:spcAft>
          <a:spcPct val="0"/>
        </a:spcAft>
        <a:defRPr sz="2800" b="1">
          <a:solidFill>
            <a:schemeClr val="bg1"/>
          </a:solidFill>
          <a:latin typeface="Arial Narrow" pitchFamily="34" charset="0"/>
        </a:defRPr>
      </a:lvl9pPr>
    </p:titleStyle>
    <p:bodyStyle>
      <a:lvl1pPr marL="457200" indent="-457200" algn="l" rtl="0" eaLnBrk="0" fontAlgn="base" hangingPunct="0">
        <a:lnSpc>
          <a:spcPct val="90000"/>
        </a:lnSpc>
        <a:spcBef>
          <a:spcPct val="100000"/>
        </a:spcBef>
        <a:spcAft>
          <a:spcPct val="0"/>
        </a:spcAft>
        <a:buClr>
          <a:srgbClr val="009DDC"/>
        </a:buClr>
        <a:buSzPct val="75000"/>
        <a:buFont typeface="Wingdings" charset="0"/>
        <a:defRPr sz="2400" b="1">
          <a:solidFill>
            <a:srgbClr val="005CAB"/>
          </a:solidFill>
          <a:latin typeface="+mj-lt"/>
          <a:ea typeface="ＭＳ Ｐゴシック" charset="0"/>
          <a:cs typeface="ＭＳ Ｐゴシック" charset="0"/>
        </a:defRPr>
      </a:lvl1pPr>
      <a:lvl2pPr marL="347472" indent="-347472" algn="l" rtl="0" eaLnBrk="0" fontAlgn="base" hangingPunct="0">
        <a:lnSpc>
          <a:spcPct val="100000"/>
        </a:lnSpc>
        <a:spcBef>
          <a:spcPts val="900"/>
        </a:spcBef>
        <a:spcAft>
          <a:spcPct val="0"/>
        </a:spcAft>
        <a:buClr>
          <a:srgbClr val="005CAB"/>
        </a:buClr>
        <a:buSzPct val="75000"/>
        <a:buFont typeface="Wingdings" charset="0"/>
        <a:buChar char="l"/>
        <a:defRPr sz="2200">
          <a:solidFill>
            <a:srgbClr val="231F20"/>
          </a:solidFill>
          <a:latin typeface="+mj-lt"/>
          <a:ea typeface="ＭＳ Ｐゴシック" charset="0"/>
        </a:defRPr>
      </a:lvl2pPr>
      <a:lvl3pPr marL="694944" indent="-347472" algn="l" rtl="0" eaLnBrk="0" fontAlgn="base" hangingPunct="0">
        <a:lnSpc>
          <a:spcPct val="100000"/>
        </a:lnSpc>
        <a:spcBef>
          <a:spcPts val="900"/>
        </a:spcBef>
        <a:spcAft>
          <a:spcPct val="0"/>
        </a:spcAft>
        <a:buClr>
          <a:srgbClr val="005CAB"/>
        </a:buClr>
        <a:buSzPct val="75000"/>
        <a:buFont typeface="Courier New" charset="0"/>
        <a:buChar char="o"/>
        <a:defRPr sz="2000">
          <a:solidFill>
            <a:srgbClr val="231F20"/>
          </a:solidFill>
          <a:latin typeface="+mj-lt"/>
          <a:ea typeface="ＭＳ Ｐゴシック" charset="0"/>
        </a:defRPr>
      </a:lvl3pPr>
      <a:lvl4pPr marL="1042416" indent="-347472" algn="l" rtl="0" eaLnBrk="0" fontAlgn="base" hangingPunct="0">
        <a:lnSpc>
          <a:spcPct val="100000"/>
        </a:lnSpc>
        <a:spcBef>
          <a:spcPts val="900"/>
        </a:spcBef>
        <a:spcAft>
          <a:spcPct val="0"/>
        </a:spcAft>
        <a:buClr>
          <a:srgbClr val="005CAB"/>
        </a:buClr>
        <a:buSzPct val="75000"/>
        <a:buFont typeface="Wingdings" charset="0"/>
        <a:buChar char="§"/>
        <a:defRPr>
          <a:solidFill>
            <a:srgbClr val="231F20"/>
          </a:solidFill>
          <a:latin typeface="+mj-lt"/>
          <a:ea typeface="ＭＳ Ｐゴシック" charset="0"/>
        </a:defRPr>
      </a:lvl4pPr>
      <a:lvl5pPr marL="1389888" indent="-347472" algn="l" rtl="0" eaLnBrk="0" fontAlgn="base" hangingPunct="0">
        <a:lnSpc>
          <a:spcPct val="100000"/>
        </a:lnSpc>
        <a:spcBef>
          <a:spcPts val="900"/>
        </a:spcBef>
        <a:spcAft>
          <a:spcPct val="0"/>
        </a:spcAft>
        <a:buClr>
          <a:srgbClr val="005CAB"/>
        </a:buClr>
        <a:buSzPct val="75000"/>
        <a:buFont typeface="Arial" charset="0"/>
        <a:buChar char="•"/>
        <a:defRPr sz="1600">
          <a:solidFill>
            <a:srgbClr val="231F20"/>
          </a:solidFill>
          <a:latin typeface="+mj-lt"/>
          <a:ea typeface="ＭＳ Ｐゴシック" charset="0"/>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10.xml"/><Relationship Id="rId1" Type="http://schemas.openxmlformats.org/officeDocument/2006/relationships/slideLayout" Target="../slideLayouts/slideLayout11.xml"/><Relationship Id="rId5" Type="http://schemas.openxmlformats.org/officeDocument/2006/relationships/image" Target="../media/image36.jpg"/><Relationship Id="rId4" Type="http://schemas.openxmlformats.org/officeDocument/2006/relationships/image" Target="../media/image35.jpg"/></Relationships>
</file>

<file path=ppt/slides/_rels/slide1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6.xml"/><Relationship Id="rId1" Type="http://schemas.openxmlformats.org/officeDocument/2006/relationships/slideLayout" Target="../slideLayouts/slideLayout11.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jpeg"/></Relationships>
</file>

<file path=ppt/slides/_rels/slide1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7.xml"/><Relationship Id="rId1" Type="http://schemas.openxmlformats.org/officeDocument/2006/relationships/slideLayout" Target="../slideLayouts/slideLayout11.xml"/><Relationship Id="rId4" Type="http://schemas.openxmlformats.org/officeDocument/2006/relationships/image" Target="../media/image45.jpeg"/></Relationships>
</file>

<file path=ppt/slides/_rels/slide1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32.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33.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34.xml"/><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38.xml"/><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42.xml"/><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43.xml"/><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44.xml"/><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45.xml"/><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46.xml"/><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47.xml"/><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48.xml"/><Relationship Id="rId1" Type="http://schemas.openxmlformats.org/officeDocument/2006/relationships/slideLayout" Target="../slideLayouts/slideLayout11.xml"/></Relationships>
</file>

<file path=ppt/slides/_rels/slide49.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49.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1.xml"/></Relationships>
</file>

<file path=ppt/slides/_rels/slide51.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51.xml"/><Relationship Id="rId1" Type="http://schemas.openxmlformats.org/officeDocument/2006/relationships/slideLayout" Target="../slideLayouts/slideLayout11.xml"/></Relationships>
</file>

<file path=ppt/slides/_rels/slide52.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52.xml"/><Relationship Id="rId1" Type="http://schemas.openxmlformats.org/officeDocument/2006/relationships/slideLayout" Target="../slideLayouts/slideLayout1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1.xml"/></Relationships>
</file>

<file path=ppt/slides/_rels/slide54.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54.xml"/><Relationship Id="rId1" Type="http://schemas.openxmlformats.org/officeDocument/2006/relationships/slideLayout" Target="../slideLayouts/slideLayout11.xml"/></Relationships>
</file>

<file path=ppt/slides/_rels/slide55.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55.xml"/><Relationship Id="rId1" Type="http://schemas.openxmlformats.org/officeDocument/2006/relationships/slideLayout" Target="../slideLayouts/slideLayout1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1.xml"/></Relationships>
</file>

<file path=ppt/slides/_rels/slide57.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57.xml"/><Relationship Id="rId1" Type="http://schemas.openxmlformats.org/officeDocument/2006/relationships/slideLayout" Target="../slideLayouts/slideLayout11.xml"/></Relationships>
</file>

<file path=ppt/slides/_rels/slide58.xml.rels><?xml version="1.0" encoding="UTF-8" standalone="yes"?>
<Relationships xmlns="http://schemas.openxmlformats.org/package/2006/relationships"><Relationship Id="rId3" Type="http://schemas.openxmlformats.org/officeDocument/2006/relationships/image" Target="../media/image72.wmf"/><Relationship Id="rId2" Type="http://schemas.openxmlformats.org/officeDocument/2006/relationships/notesSlide" Target="../notesSlides/notesSlide58.xml"/><Relationship Id="rId1" Type="http://schemas.openxmlformats.org/officeDocument/2006/relationships/slideLayout" Target="../slideLayouts/slideLayout1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image" Target="../media/image31.jpeg"/><Relationship Id="rId2" Type="http://schemas.openxmlformats.org/officeDocument/2006/relationships/notesSlide" Target="../notesSlides/notesSlide6.xml"/><Relationship Id="rId1" Type="http://schemas.openxmlformats.org/officeDocument/2006/relationships/slideLayout" Target="../slideLayouts/slideLayout11.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60.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60.xml"/><Relationship Id="rId1" Type="http://schemas.openxmlformats.org/officeDocument/2006/relationships/slideLayout" Target="../slideLayouts/slideLayout11.xml"/></Relationships>
</file>

<file path=ppt/slides/_rels/slide61.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61.xml"/><Relationship Id="rId1" Type="http://schemas.openxmlformats.org/officeDocument/2006/relationships/slideLayout" Target="../slideLayouts/slideLayout11.xml"/></Relationships>
</file>

<file path=ppt/slides/_rels/slide62.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62.xml"/><Relationship Id="rId1" Type="http://schemas.openxmlformats.org/officeDocument/2006/relationships/slideLayout" Target="../slideLayouts/slideLayout11.xml"/></Relationships>
</file>

<file path=ppt/slides/_rels/slide63.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63.xml"/><Relationship Id="rId1" Type="http://schemas.openxmlformats.org/officeDocument/2006/relationships/slideLayout" Target="../slideLayouts/slideLayout11.xml"/></Relationships>
</file>

<file path=ppt/slides/_rels/slide64.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64.xml"/><Relationship Id="rId1" Type="http://schemas.openxmlformats.org/officeDocument/2006/relationships/slideLayout" Target="../slideLayouts/slideLayout11.xml"/></Relationships>
</file>

<file path=ppt/slides/_rels/slide65.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65.xml"/><Relationship Id="rId1" Type="http://schemas.openxmlformats.org/officeDocument/2006/relationships/slideLayout" Target="../slideLayouts/slideLayout1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59183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9" name="Rectangle 2"/>
          <p:cNvSpPr>
            <a:spLocks noGrp="1" noChangeArrowheads="1"/>
          </p:cNvSpPr>
          <p:nvPr>
            <p:ph type="title"/>
          </p:nvPr>
        </p:nvSpPr>
        <p:spPr>
          <a:xfrm>
            <a:off x="390525" y="158750"/>
            <a:ext cx="8235950" cy="519112"/>
          </a:xfrm>
        </p:spPr>
        <p:txBody>
          <a:bodyPr/>
          <a:lstStyle/>
          <a:p>
            <a:pPr eaLnBrk="1" hangingPunct="1">
              <a:defRPr/>
            </a:pPr>
            <a:r>
              <a:rPr lang="en-US" dirty="0">
                <a:latin typeface="Arial Narrow" charset="0"/>
                <a:cs typeface="+mj-cs"/>
              </a:rPr>
              <a:t>Hand Care</a:t>
            </a:r>
          </a:p>
        </p:txBody>
      </p:sp>
      <p:sp>
        <p:nvSpPr>
          <p:cNvPr id="96260" name="Rectangle 3"/>
          <p:cNvSpPr>
            <a:spLocks noGrp="1" noChangeArrowheads="1"/>
          </p:cNvSpPr>
          <p:nvPr>
            <p:ph type="body" idx="1"/>
          </p:nvPr>
        </p:nvSpPr>
        <p:spPr>
          <a:xfrm>
            <a:off x="390525" y="1143000"/>
            <a:ext cx="8235950" cy="552450"/>
          </a:xfrm>
        </p:spPr>
        <p:txBody>
          <a:bodyPr/>
          <a:lstStyle/>
          <a:p>
            <a:pPr marL="0" indent="0" eaLnBrk="1" hangingPunct="1">
              <a:defRPr/>
            </a:pPr>
            <a:r>
              <a:rPr lang="en-US" dirty="0">
                <a:latin typeface="Arial Narrow" charset="0"/>
                <a:cs typeface="+mn-cs"/>
              </a:rPr>
              <a:t>Requirements for </a:t>
            </a:r>
            <a:r>
              <a:rPr lang="en-US" dirty="0" smtClean="0">
                <a:latin typeface="Arial Narrow" charset="0"/>
                <a:cs typeface="+mn-cs"/>
              </a:rPr>
              <a:t>food handlers:</a:t>
            </a:r>
            <a:endParaRPr lang="en-US" dirty="0">
              <a:latin typeface="Arial Narrow" charset="0"/>
              <a:cs typeface="+mn-cs"/>
            </a:endParaRPr>
          </a:p>
        </p:txBody>
      </p:sp>
      <p:sp>
        <p:nvSpPr>
          <p:cNvPr id="96261" name="Text Box 6"/>
          <p:cNvSpPr txBox="1">
            <a:spLocks noChangeArrowheads="1"/>
          </p:cNvSpPr>
          <p:nvPr/>
        </p:nvSpPr>
        <p:spPr bwMode="auto">
          <a:xfrm>
            <a:off x="544512" y="4101489"/>
            <a:ext cx="1909763" cy="178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algn="ctr" fontAlgn="base">
              <a:spcBef>
                <a:spcPct val="0"/>
              </a:spcBef>
              <a:spcAft>
                <a:spcPct val="0"/>
              </a:spcAft>
              <a:defRPr/>
            </a:pPr>
            <a:r>
              <a:rPr lang="en-US" sz="1800" dirty="0" smtClean="0">
                <a:solidFill>
                  <a:srgbClr val="005CAB"/>
                </a:solidFill>
                <a:latin typeface="Arial Narrow"/>
              </a:rPr>
              <a:t>Keep fingernails </a:t>
            </a:r>
            <a:br>
              <a:rPr lang="en-US" sz="1800" dirty="0" smtClean="0">
                <a:solidFill>
                  <a:srgbClr val="005CAB"/>
                </a:solidFill>
                <a:latin typeface="Arial Narrow"/>
              </a:rPr>
            </a:br>
            <a:r>
              <a:rPr lang="en-US" sz="1800" dirty="0" smtClean="0">
                <a:solidFill>
                  <a:srgbClr val="005CAB"/>
                </a:solidFill>
                <a:latin typeface="Arial Narrow"/>
              </a:rPr>
              <a:t>short and clean</a:t>
            </a:r>
          </a:p>
        </p:txBody>
      </p:sp>
      <p:sp>
        <p:nvSpPr>
          <p:cNvPr id="96262" name="Text Box 7"/>
          <p:cNvSpPr txBox="1">
            <a:spLocks noChangeArrowheads="1"/>
          </p:cNvSpPr>
          <p:nvPr/>
        </p:nvSpPr>
        <p:spPr bwMode="auto">
          <a:xfrm>
            <a:off x="6556375" y="4101489"/>
            <a:ext cx="1914525" cy="1671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algn="ctr" fontAlgn="base">
              <a:spcBef>
                <a:spcPct val="0"/>
              </a:spcBef>
              <a:spcAft>
                <a:spcPct val="0"/>
              </a:spcAft>
              <a:defRPr/>
            </a:pPr>
            <a:r>
              <a:rPr lang="en-US" sz="1800" dirty="0" smtClean="0">
                <a:solidFill>
                  <a:srgbClr val="005CAB"/>
                </a:solidFill>
                <a:latin typeface="Arial Narrow"/>
              </a:rPr>
              <a:t>Do </a:t>
            </a:r>
            <a:r>
              <a:rPr lang="en-US" sz="1800" dirty="0">
                <a:solidFill>
                  <a:srgbClr val="B5121B"/>
                </a:solidFill>
                <a:latin typeface="Arial Narrow"/>
              </a:rPr>
              <a:t>NOT</a:t>
            </a:r>
            <a:r>
              <a:rPr lang="en-US" sz="1800" dirty="0" smtClean="0">
                <a:solidFill>
                  <a:srgbClr val="005CAB"/>
                </a:solidFill>
                <a:latin typeface="Arial Narrow"/>
              </a:rPr>
              <a:t> wear </a:t>
            </a:r>
            <a:br>
              <a:rPr lang="en-US" sz="1800" dirty="0" smtClean="0">
                <a:solidFill>
                  <a:srgbClr val="005CAB"/>
                </a:solidFill>
                <a:latin typeface="Arial Narrow"/>
              </a:rPr>
            </a:br>
            <a:r>
              <a:rPr lang="en-US" sz="1800" dirty="0" smtClean="0">
                <a:solidFill>
                  <a:srgbClr val="005CAB"/>
                </a:solidFill>
                <a:latin typeface="Arial Narrow"/>
              </a:rPr>
              <a:t>nail polish</a:t>
            </a:r>
          </a:p>
        </p:txBody>
      </p:sp>
      <p:sp>
        <p:nvSpPr>
          <p:cNvPr id="96265" name="Text Box 17"/>
          <p:cNvSpPr txBox="1">
            <a:spLocks noChangeArrowheads="1"/>
          </p:cNvSpPr>
          <p:nvPr/>
        </p:nvSpPr>
        <p:spPr bwMode="auto">
          <a:xfrm>
            <a:off x="3603625" y="4101489"/>
            <a:ext cx="1958976" cy="1651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algn="ctr" fontAlgn="base">
              <a:spcBef>
                <a:spcPct val="0"/>
              </a:spcBef>
              <a:spcAft>
                <a:spcPct val="0"/>
              </a:spcAft>
              <a:defRPr/>
            </a:pPr>
            <a:r>
              <a:rPr lang="en-US" sz="1800" dirty="0" smtClean="0">
                <a:solidFill>
                  <a:srgbClr val="005CAB"/>
                </a:solidFill>
                <a:latin typeface="Arial Narrow"/>
              </a:rPr>
              <a:t>Do</a:t>
            </a:r>
            <a:r>
              <a:rPr lang="en-US" sz="1800" dirty="0" smtClean="0">
                <a:solidFill>
                  <a:srgbClr val="000000"/>
                </a:solidFill>
              </a:rPr>
              <a:t> </a:t>
            </a:r>
            <a:r>
              <a:rPr lang="en-US" sz="1800" dirty="0" smtClean="0">
                <a:solidFill>
                  <a:srgbClr val="B5121B"/>
                </a:solidFill>
                <a:latin typeface="Arial Narrow"/>
              </a:rPr>
              <a:t>NOT</a:t>
            </a:r>
            <a:r>
              <a:rPr lang="en-US" sz="1800" dirty="0" smtClean="0">
                <a:solidFill>
                  <a:srgbClr val="005CAB"/>
                </a:solidFill>
                <a:latin typeface="Arial Narrow"/>
              </a:rPr>
              <a:t> wear </a:t>
            </a:r>
            <a:br>
              <a:rPr lang="en-US" sz="1800" dirty="0" smtClean="0">
                <a:solidFill>
                  <a:srgbClr val="005CAB"/>
                </a:solidFill>
                <a:latin typeface="Arial Narrow"/>
              </a:rPr>
            </a:br>
            <a:r>
              <a:rPr lang="en-US" sz="1800" dirty="0" smtClean="0">
                <a:solidFill>
                  <a:srgbClr val="005CAB"/>
                </a:solidFill>
                <a:latin typeface="Arial Narrow"/>
              </a:rPr>
              <a:t>false nails</a:t>
            </a:r>
          </a:p>
        </p:txBody>
      </p:sp>
      <p:sp>
        <p:nvSpPr>
          <p:cNvPr id="96267" name="Text Box 2059"/>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3-10</a:t>
            </a:r>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03625" y="2052638"/>
            <a:ext cx="1958975" cy="2033841"/>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5300" y="2052638"/>
            <a:ext cx="1958975" cy="2033840"/>
          </a:xfrm>
          <a:prstGeom prst="rect">
            <a:avLst/>
          </a:prstGeom>
        </p:spPr>
      </p:pic>
      <p:pic>
        <p:nvPicPr>
          <p:cNvPr id="20" name="Picture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56375" y="2052757"/>
            <a:ext cx="1958975" cy="2033602"/>
          </a:xfrm>
          <a:prstGeom prst="rect">
            <a:avLst/>
          </a:prstGeom>
        </p:spPr>
      </p:pic>
    </p:spTree>
    <p:extLst>
      <p:ext uri="{BB962C8B-B14F-4D97-AF65-F5344CB8AC3E}">
        <p14:creationId xmlns:p14="http://schemas.microsoft.com/office/powerpoint/2010/main" val="39476789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7" name="Rectangle 3"/>
          <p:cNvSpPr>
            <a:spLocks noGrp="1" noChangeArrowheads="1"/>
          </p:cNvSpPr>
          <p:nvPr>
            <p:ph type="body" idx="1"/>
          </p:nvPr>
        </p:nvSpPr>
        <p:spPr>
          <a:xfrm>
            <a:off x="393192" y="1143000"/>
            <a:ext cx="8231696" cy="5743575"/>
          </a:xfrm>
        </p:spPr>
        <p:txBody>
          <a:bodyPr/>
          <a:lstStyle/>
          <a:p>
            <a:pPr eaLnBrk="1" hangingPunct="1">
              <a:buFont typeface="Wingdings" pitchFamily="2" charset="2"/>
              <a:buNone/>
              <a:defRPr/>
            </a:pPr>
            <a:r>
              <a:rPr lang="en-US" dirty="0" smtClean="0">
                <a:ea typeface="+mn-ea"/>
                <a:cs typeface="+mn-cs"/>
              </a:rPr>
              <a:t>Infected wounds or cuts:</a:t>
            </a:r>
          </a:p>
          <a:p>
            <a:pPr marL="347472" lvl="1" indent="-347472" eaLnBrk="1" hangingPunct="1">
              <a:lnSpc>
                <a:spcPct val="100000"/>
              </a:lnSpc>
              <a:spcBef>
                <a:spcPts val="900"/>
              </a:spcBef>
              <a:buFont typeface="Wingdings" pitchFamily="2" charset="2"/>
              <a:buChar char="l"/>
              <a:defRPr/>
            </a:pPr>
            <a:r>
              <a:rPr lang="en-US" dirty="0" smtClean="0"/>
              <a:t>Contain pus</a:t>
            </a:r>
          </a:p>
          <a:p>
            <a:pPr marL="347472" lvl="1" indent="-347472" eaLnBrk="1" hangingPunct="1">
              <a:lnSpc>
                <a:spcPct val="100000"/>
              </a:lnSpc>
              <a:spcBef>
                <a:spcPts val="900"/>
              </a:spcBef>
              <a:buFont typeface="Wingdings" pitchFamily="2" charset="2"/>
              <a:buChar char="l"/>
              <a:defRPr/>
            </a:pPr>
            <a:r>
              <a:rPr lang="en-US" dirty="0" smtClean="0"/>
              <a:t>Must be covered to prevent pathogens </a:t>
            </a:r>
            <a:br>
              <a:rPr lang="en-US" dirty="0" smtClean="0"/>
            </a:br>
            <a:r>
              <a:rPr lang="en-US" dirty="0" smtClean="0"/>
              <a:t>from contaminating food and food-contact surfaces</a:t>
            </a:r>
          </a:p>
          <a:p>
            <a:pPr marL="0" indent="0" eaLnBrk="1" hangingPunct="1">
              <a:buFont typeface="Wingdings" pitchFamily="2" charset="2"/>
              <a:buNone/>
              <a:defRPr/>
            </a:pPr>
            <a:r>
              <a:rPr lang="en-US" dirty="0" smtClean="0">
                <a:ea typeface="+mn-ea"/>
                <a:cs typeface="+mn-cs"/>
              </a:rPr>
              <a:t>How a wound is covered depends on </a:t>
            </a:r>
            <a:br>
              <a:rPr lang="en-US" dirty="0" smtClean="0">
                <a:ea typeface="+mn-ea"/>
                <a:cs typeface="+mn-cs"/>
              </a:rPr>
            </a:br>
            <a:r>
              <a:rPr lang="en-US" dirty="0" smtClean="0">
                <a:ea typeface="+mn-ea"/>
                <a:cs typeface="+mn-cs"/>
              </a:rPr>
              <a:t>where it is located:</a:t>
            </a:r>
          </a:p>
          <a:p>
            <a:pPr marL="347472" lvl="1" indent="-347472" eaLnBrk="1" hangingPunct="1">
              <a:lnSpc>
                <a:spcPct val="100000"/>
              </a:lnSpc>
              <a:spcBef>
                <a:spcPts val="900"/>
              </a:spcBef>
              <a:buFont typeface="Wingdings" pitchFamily="2" charset="2"/>
              <a:buChar char="l"/>
              <a:defRPr/>
            </a:pPr>
            <a:r>
              <a:rPr lang="en-US" dirty="0" smtClean="0"/>
              <a:t>Cover wounds on the hand or wrist with an </a:t>
            </a:r>
            <a:br>
              <a:rPr lang="en-US" dirty="0" smtClean="0"/>
            </a:br>
            <a:r>
              <a:rPr lang="en-US" dirty="0" smtClean="0"/>
              <a:t>impermeable cover, (i.e. bandage or finger cot) and </a:t>
            </a:r>
            <a:br>
              <a:rPr lang="en-US" dirty="0" smtClean="0"/>
            </a:br>
            <a:r>
              <a:rPr lang="en-US" dirty="0" smtClean="0"/>
              <a:t>then a single-use glove</a:t>
            </a:r>
          </a:p>
          <a:p>
            <a:pPr marL="347472" lvl="1" indent="-347472" eaLnBrk="1" hangingPunct="1">
              <a:lnSpc>
                <a:spcPct val="100000"/>
              </a:lnSpc>
              <a:spcBef>
                <a:spcPts val="900"/>
              </a:spcBef>
              <a:buFont typeface="Wingdings" pitchFamily="2" charset="2"/>
              <a:buChar char="l"/>
              <a:defRPr/>
            </a:pPr>
            <a:r>
              <a:rPr lang="en-US" dirty="0" smtClean="0"/>
              <a:t>Cover wounds on the arm with an impermeable cover, </a:t>
            </a:r>
            <a:br>
              <a:rPr lang="en-US" dirty="0" smtClean="0"/>
            </a:br>
            <a:r>
              <a:rPr lang="en-US" dirty="0" smtClean="0"/>
              <a:t>such as a bandage</a:t>
            </a:r>
          </a:p>
          <a:p>
            <a:pPr marL="347472" lvl="1" indent="-347472" eaLnBrk="1" hangingPunct="1">
              <a:lnSpc>
                <a:spcPct val="100000"/>
              </a:lnSpc>
              <a:spcBef>
                <a:spcPts val="900"/>
              </a:spcBef>
              <a:buFont typeface="Wingdings" pitchFamily="2" charset="2"/>
              <a:buChar char="l"/>
              <a:defRPr/>
            </a:pPr>
            <a:r>
              <a:rPr lang="en-US" dirty="0" smtClean="0"/>
              <a:t>Cover wounds on other parts of the body with a dry, </a:t>
            </a:r>
            <a:br>
              <a:rPr lang="en-US" dirty="0" smtClean="0"/>
            </a:br>
            <a:r>
              <a:rPr lang="en-US" dirty="0" smtClean="0"/>
              <a:t>tight-fitting bandage</a:t>
            </a:r>
            <a:endParaRPr lang="en-US" dirty="0"/>
          </a:p>
          <a:p>
            <a:pPr marL="114300" lvl="1" indent="0" eaLnBrk="1" hangingPunct="1">
              <a:buFont typeface="Wingdings" pitchFamily="2" charset="2"/>
              <a:buNone/>
              <a:defRPr/>
            </a:pPr>
            <a:endParaRPr lang="en-US" dirty="0" smtClean="0"/>
          </a:p>
        </p:txBody>
      </p:sp>
      <p:sp>
        <p:nvSpPr>
          <p:cNvPr id="97283" name="Rectangle 2"/>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Infected Wounds or Cuts</a:t>
            </a:r>
          </a:p>
        </p:txBody>
      </p:sp>
      <p:sp>
        <p:nvSpPr>
          <p:cNvPr id="97284" name="Text Box 1028"/>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3-11</a:t>
            </a:r>
          </a:p>
        </p:txBody>
      </p:sp>
      <p:pic>
        <p:nvPicPr>
          <p:cNvPr id="3" name="Picture 2" descr="6e_c03_1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1768" y="1243013"/>
            <a:ext cx="2103120" cy="2103120"/>
          </a:xfrm>
          <a:prstGeom prst="rect">
            <a:avLst/>
          </a:prstGeom>
        </p:spPr>
      </p:pic>
    </p:spTree>
    <p:extLst>
      <p:ext uri="{BB962C8B-B14F-4D97-AF65-F5344CB8AC3E}">
        <p14:creationId xmlns:p14="http://schemas.microsoft.com/office/powerpoint/2010/main" val="7834998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393192" y="158750"/>
            <a:ext cx="8242300" cy="519112"/>
          </a:xfrm>
        </p:spPr>
        <p:txBody>
          <a:bodyPr/>
          <a:lstStyle/>
          <a:p>
            <a:pPr eaLnBrk="1" hangingPunct="1">
              <a:defRPr/>
            </a:pPr>
            <a:r>
              <a:rPr lang="en-US" dirty="0">
                <a:latin typeface="Arial Narrow" charset="0"/>
                <a:cs typeface="+mj-cs"/>
              </a:rPr>
              <a:t>Single-Use Gloves</a:t>
            </a:r>
          </a:p>
        </p:txBody>
      </p:sp>
      <p:sp>
        <p:nvSpPr>
          <p:cNvPr id="98307" name="Rectangle 3"/>
          <p:cNvSpPr>
            <a:spLocks noGrp="1" noChangeArrowheads="1"/>
          </p:cNvSpPr>
          <p:nvPr>
            <p:ph type="body" idx="1"/>
          </p:nvPr>
        </p:nvSpPr>
        <p:spPr>
          <a:xfrm>
            <a:off x="393192" y="1143000"/>
            <a:ext cx="5051425" cy="4983163"/>
          </a:xfrm>
        </p:spPr>
        <p:txBody>
          <a:bodyPr/>
          <a:lstStyle/>
          <a:p>
            <a:pPr marL="0" indent="0" eaLnBrk="1" hangingPunct="1">
              <a:defRPr/>
            </a:pPr>
            <a:r>
              <a:rPr lang="en-US" dirty="0">
                <a:latin typeface="Arial Narrow" charset="0"/>
                <a:cs typeface="+mn-cs"/>
              </a:rPr>
              <a:t>Single-use gloves:</a:t>
            </a:r>
          </a:p>
          <a:p>
            <a:pPr marL="347472" lvl="1" indent="-347472" eaLnBrk="1" hangingPunct="1">
              <a:lnSpc>
                <a:spcPct val="100000"/>
              </a:lnSpc>
              <a:spcBef>
                <a:spcPts val="900"/>
              </a:spcBef>
              <a:defRPr/>
            </a:pPr>
            <a:r>
              <a:rPr lang="en-US" dirty="0">
                <a:solidFill>
                  <a:srgbClr val="000000"/>
                </a:solidFill>
                <a:latin typeface="Arial Narrow" charset="0"/>
              </a:rPr>
              <a:t>Should  be used when handling </a:t>
            </a:r>
            <a:r>
              <a:rPr lang="en-US" dirty="0" smtClean="0">
                <a:solidFill>
                  <a:srgbClr val="000000"/>
                </a:solidFill>
                <a:latin typeface="Arial Narrow" charset="0"/>
              </a:rPr>
              <a:t/>
            </a:r>
            <a:br>
              <a:rPr lang="en-US" dirty="0" smtClean="0">
                <a:solidFill>
                  <a:srgbClr val="000000"/>
                </a:solidFill>
                <a:latin typeface="Arial Narrow" charset="0"/>
              </a:rPr>
            </a:br>
            <a:r>
              <a:rPr lang="en-US" dirty="0" smtClean="0">
                <a:solidFill>
                  <a:srgbClr val="000000"/>
                </a:solidFill>
                <a:latin typeface="Arial Narrow" charset="0"/>
              </a:rPr>
              <a:t>ready</a:t>
            </a:r>
            <a:r>
              <a:rPr lang="en-US" dirty="0">
                <a:solidFill>
                  <a:srgbClr val="000000"/>
                </a:solidFill>
                <a:latin typeface="Arial Narrow" charset="0"/>
              </a:rPr>
              <a:t>-to-eat food</a:t>
            </a:r>
          </a:p>
          <a:p>
            <a:pPr marL="694944" lvl="2" indent="-347472" eaLnBrk="1" hangingPunct="1">
              <a:lnSpc>
                <a:spcPct val="100000"/>
              </a:lnSpc>
              <a:spcBef>
                <a:spcPts val="900"/>
              </a:spcBef>
              <a:defRPr/>
            </a:pPr>
            <a:r>
              <a:rPr lang="en-US" dirty="0">
                <a:solidFill>
                  <a:srgbClr val="000000"/>
                </a:solidFill>
                <a:latin typeface="Arial Narrow" charset="0"/>
              </a:rPr>
              <a:t>Except when washing produce</a:t>
            </a:r>
          </a:p>
          <a:p>
            <a:pPr marL="694944" lvl="2" indent="-347472" eaLnBrk="1" hangingPunct="1">
              <a:lnSpc>
                <a:spcPct val="100000"/>
              </a:lnSpc>
              <a:spcBef>
                <a:spcPts val="900"/>
              </a:spcBef>
              <a:defRPr/>
            </a:pPr>
            <a:r>
              <a:rPr lang="en-US" dirty="0">
                <a:solidFill>
                  <a:srgbClr val="000000"/>
                </a:solidFill>
                <a:latin typeface="Arial Narrow" charset="0"/>
              </a:rPr>
              <a:t>Except when handling ready-to-eat ingredients for a dish that will be cooked</a:t>
            </a:r>
          </a:p>
          <a:p>
            <a:pPr marL="347472" lvl="1" indent="-347472" eaLnBrk="1" hangingPunct="1">
              <a:lnSpc>
                <a:spcPct val="100000"/>
              </a:lnSpc>
              <a:spcBef>
                <a:spcPts val="900"/>
              </a:spcBef>
              <a:defRPr/>
            </a:pPr>
            <a:r>
              <a:rPr lang="en-US" dirty="0">
                <a:solidFill>
                  <a:srgbClr val="000000"/>
                </a:solidFill>
                <a:latin typeface="Arial Narrow" charset="0"/>
              </a:rPr>
              <a:t>Must </a:t>
            </a:r>
            <a:r>
              <a:rPr lang="en-US" dirty="0" smtClean="0">
                <a:solidFill>
                  <a:schemeClr val="accent2"/>
                </a:solidFill>
                <a:latin typeface="Arial Narrow" charset="0"/>
              </a:rPr>
              <a:t>NEVER</a:t>
            </a:r>
            <a:r>
              <a:rPr lang="en-US" dirty="0" smtClean="0">
                <a:solidFill>
                  <a:srgbClr val="000000"/>
                </a:solidFill>
                <a:latin typeface="Arial Narrow" charset="0"/>
              </a:rPr>
              <a:t> </a:t>
            </a:r>
            <a:r>
              <a:rPr lang="en-US" dirty="0">
                <a:solidFill>
                  <a:srgbClr val="000000"/>
                </a:solidFill>
                <a:latin typeface="Arial Narrow" charset="0"/>
              </a:rPr>
              <a:t>be used in </a:t>
            </a:r>
            <a:r>
              <a:rPr lang="en-US" dirty="0" smtClean="0">
                <a:solidFill>
                  <a:srgbClr val="000000"/>
                </a:solidFill>
                <a:latin typeface="Arial Narrow" charset="0"/>
              </a:rPr>
              <a:t>place </a:t>
            </a:r>
            <a:br>
              <a:rPr lang="en-US" dirty="0" smtClean="0">
                <a:solidFill>
                  <a:srgbClr val="000000"/>
                </a:solidFill>
                <a:latin typeface="Arial Narrow" charset="0"/>
              </a:rPr>
            </a:br>
            <a:r>
              <a:rPr lang="en-US" dirty="0" smtClean="0">
                <a:solidFill>
                  <a:srgbClr val="000000"/>
                </a:solidFill>
                <a:latin typeface="Arial Narrow" charset="0"/>
              </a:rPr>
              <a:t>of </a:t>
            </a:r>
            <a:r>
              <a:rPr lang="en-US" dirty="0">
                <a:solidFill>
                  <a:srgbClr val="000000"/>
                </a:solidFill>
                <a:latin typeface="Arial Narrow" charset="0"/>
              </a:rPr>
              <a:t>handwashing</a:t>
            </a:r>
          </a:p>
          <a:p>
            <a:pPr lvl="1" eaLnBrk="1" hangingPunct="1">
              <a:defRPr/>
            </a:pPr>
            <a:r>
              <a:rPr lang="en-US" dirty="0">
                <a:solidFill>
                  <a:srgbClr val="000000"/>
                </a:solidFill>
                <a:latin typeface="Arial Narrow" charset="0"/>
              </a:rPr>
              <a:t>Must </a:t>
            </a:r>
            <a:r>
              <a:rPr lang="en-US" dirty="0" smtClean="0">
                <a:solidFill>
                  <a:schemeClr val="accent2"/>
                </a:solidFill>
                <a:latin typeface="Arial Narrow" charset="0"/>
              </a:rPr>
              <a:t>NEVER</a:t>
            </a:r>
            <a:r>
              <a:rPr lang="en-US" dirty="0" smtClean="0">
                <a:solidFill>
                  <a:srgbClr val="000000"/>
                </a:solidFill>
                <a:latin typeface="Arial Narrow" charset="0"/>
              </a:rPr>
              <a:t> </a:t>
            </a:r>
            <a:r>
              <a:rPr lang="en-US" dirty="0">
                <a:solidFill>
                  <a:srgbClr val="000000"/>
                </a:solidFill>
                <a:latin typeface="Arial Narrow" charset="0"/>
              </a:rPr>
              <a:t>be washed and reused</a:t>
            </a:r>
          </a:p>
          <a:p>
            <a:pPr marL="347472" lvl="1" indent="-347472" eaLnBrk="1" hangingPunct="1">
              <a:lnSpc>
                <a:spcPct val="100000"/>
              </a:lnSpc>
              <a:spcBef>
                <a:spcPts val="900"/>
              </a:spcBef>
              <a:defRPr/>
            </a:pPr>
            <a:r>
              <a:rPr lang="en-US" dirty="0">
                <a:solidFill>
                  <a:srgbClr val="000000"/>
                </a:solidFill>
                <a:latin typeface="Arial Narrow" charset="0"/>
              </a:rPr>
              <a:t>Must fit </a:t>
            </a:r>
            <a:r>
              <a:rPr lang="en-US" dirty="0" smtClean="0">
                <a:solidFill>
                  <a:srgbClr val="000000"/>
                </a:solidFill>
                <a:latin typeface="Arial Narrow" charset="0"/>
              </a:rPr>
              <a:t>correctly</a:t>
            </a:r>
            <a:endParaRPr lang="en-US" dirty="0">
              <a:solidFill>
                <a:srgbClr val="000000"/>
              </a:solidFill>
              <a:latin typeface="Arial Narrow" charset="0"/>
            </a:endParaRPr>
          </a:p>
          <a:p>
            <a:pPr marL="0" indent="0" eaLnBrk="1" hangingPunct="1">
              <a:defRPr/>
            </a:pPr>
            <a:endParaRPr lang="en-US" dirty="0">
              <a:solidFill>
                <a:srgbClr val="000000"/>
              </a:solidFill>
              <a:latin typeface="Arial Narrow" charset="0"/>
              <a:cs typeface="+mn-cs"/>
            </a:endParaRPr>
          </a:p>
        </p:txBody>
      </p:sp>
      <p:sp>
        <p:nvSpPr>
          <p:cNvPr id="98309" name="Text Box 205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3-12</a:t>
            </a:r>
          </a:p>
        </p:txBody>
      </p:sp>
      <p:pic>
        <p:nvPicPr>
          <p:cNvPr id="2" name="Picture 1" descr="6e_c03_08_glove use.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36172" y="1243013"/>
            <a:ext cx="2100072" cy="1831848"/>
          </a:xfrm>
          <a:prstGeom prst="rect">
            <a:avLst/>
          </a:prstGeom>
        </p:spPr>
      </p:pic>
    </p:spTree>
    <p:extLst>
      <p:ext uri="{BB962C8B-B14F-4D97-AF65-F5344CB8AC3E}">
        <p14:creationId xmlns:p14="http://schemas.microsoft.com/office/powerpoint/2010/main" val="4043226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393192" y="158750"/>
            <a:ext cx="8242300" cy="519112"/>
          </a:xfrm>
        </p:spPr>
        <p:txBody>
          <a:bodyPr/>
          <a:lstStyle/>
          <a:p>
            <a:pPr eaLnBrk="1" hangingPunct="1">
              <a:defRPr/>
            </a:pPr>
            <a:r>
              <a:rPr lang="en-US" dirty="0">
                <a:latin typeface="Arial Narrow" charset="0"/>
                <a:cs typeface="+mj-cs"/>
              </a:rPr>
              <a:t>Single-Use Gloves</a:t>
            </a:r>
          </a:p>
        </p:txBody>
      </p:sp>
      <p:sp>
        <p:nvSpPr>
          <p:cNvPr id="99331" name="Rectangle 3"/>
          <p:cNvSpPr>
            <a:spLocks noGrp="1" noChangeArrowheads="1"/>
          </p:cNvSpPr>
          <p:nvPr>
            <p:ph type="body" idx="1"/>
          </p:nvPr>
        </p:nvSpPr>
        <p:spPr>
          <a:xfrm>
            <a:off x="393192" y="1143000"/>
            <a:ext cx="6068646" cy="4572000"/>
          </a:xfrm>
        </p:spPr>
        <p:txBody>
          <a:bodyPr/>
          <a:lstStyle/>
          <a:p>
            <a:pPr marL="0" indent="0" eaLnBrk="1" hangingPunct="1">
              <a:defRPr/>
            </a:pPr>
            <a:r>
              <a:rPr lang="en-US" dirty="0">
                <a:latin typeface="Arial Narrow" charset="0"/>
                <a:cs typeface="+mn-cs"/>
              </a:rPr>
              <a:t>How to </a:t>
            </a:r>
            <a:r>
              <a:rPr lang="en-US" dirty="0" smtClean="0">
                <a:latin typeface="Arial Narrow" charset="0"/>
                <a:cs typeface="+mn-cs"/>
              </a:rPr>
              <a:t>use gloves</a:t>
            </a:r>
            <a:r>
              <a:rPr lang="en-US" dirty="0">
                <a:latin typeface="Arial Narrow" charset="0"/>
                <a:cs typeface="+mn-cs"/>
              </a:rPr>
              <a:t>:</a:t>
            </a:r>
          </a:p>
          <a:p>
            <a:pPr marL="347472" lvl="1" indent="-347472" eaLnBrk="1" hangingPunct="1">
              <a:lnSpc>
                <a:spcPct val="100000"/>
              </a:lnSpc>
              <a:spcBef>
                <a:spcPts val="900"/>
              </a:spcBef>
              <a:defRPr/>
            </a:pPr>
            <a:r>
              <a:rPr lang="en-US" dirty="0">
                <a:solidFill>
                  <a:srgbClr val="000000"/>
                </a:solidFill>
                <a:latin typeface="Arial Narrow" charset="0"/>
              </a:rPr>
              <a:t>Wash and dry hands before putting gloves on</a:t>
            </a:r>
          </a:p>
          <a:p>
            <a:pPr marL="347472" lvl="1" indent="-347472" eaLnBrk="1" hangingPunct="1">
              <a:lnSpc>
                <a:spcPct val="100000"/>
              </a:lnSpc>
              <a:spcBef>
                <a:spcPts val="900"/>
              </a:spcBef>
              <a:defRPr/>
            </a:pPr>
            <a:r>
              <a:rPr lang="en-US" dirty="0">
                <a:solidFill>
                  <a:srgbClr val="000000"/>
                </a:solidFill>
                <a:latin typeface="Arial Narrow" charset="0"/>
              </a:rPr>
              <a:t>Select the correct glove size</a:t>
            </a:r>
          </a:p>
          <a:p>
            <a:pPr marL="347472" lvl="1" indent="-347472" eaLnBrk="1" hangingPunct="1">
              <a:lnSpc>
                <a:spcPct val="100000"/>
              </a:lnSpc>
              <a:spcBef>
                <a:spcPts val="900"/>
              </a:spcBef>
              <a:defRPr/>
            </a:pPr>
            <a:r>
              <a:rPr lang="en-US" dirty="0">
                <a:solidFill>
                  <a:srgbClr val="000000"/>
                </a:solidFill>
                <a:latin typeface="Arial Narrow" charset="0"/>
              </a:rPr>
              <a:t>Hold gloves by the edge when putting them </a:t>
            </a:r>
            <a:r>
              <a:rPr lang="en-US" dirty="0" smtClean="0">
                <a:solidFill>
                  <a:srgbClr val="000000"/>
                </a:solidFill>
                <a:latin typeface="Arial Narrow" charset="0"/>
              </a:rPr>
              <a:t>on</a:t>
            </a:r>
            <a:endParaRPr lang="en-US" dirty="0">
              <a:solidFill>
                <a:srgbClr val="000000"/>
              </a:solidFill>
              <a:latin typeface="Arial Narrow" charset="0"/>
            </a:endParaRPr>
          </a:p>
          <a:p>
            <a:pPr marL="347472" lvl="1" indent="-347472" eaLnBrk="1" hangingPunct="1">
              <a:lnSpc>
                <a:spcPct val="100000"/>
              </a:lnSpc>
              <a:spcBef>
                <a:spcPts val="900"/>
              </a:spcBef>
              <a:defRPr/>
            </a:pPr>
            <a:r>
              <a:rPr lang="en-US" dirty="0">
                <a:solidFill>
                  <a:srgbClr val="000000"/>
                </a:solidFill>
                <a:latin typeface="Arial Narrow" charset="0"/>
              </a:rPr>
              <a:t>Once gloves are on, check for rips or tears</a:t>
            </a:r>
          </a:p>
          <a:p>
            <a:pPr marL="347472" lvl="1" indent="-347472" eaLnBrk="1" hangingPunct="1">
              <a:lnSpc>
                <a:spcPct val="100000"/>
              </a:lnSpc>
              <a:spcBef>
                <a:spcPts val="900"/>
              </a:spcBef>
              <a:defRPr/>
            </a:pPr>
            <a:r>
              <a:rPr lang="en-US" dirty="0">
                <a:solidFill>
                  <a:srgbClr val="FF0000"/>
                </a:solidFill>
              </a:rPr>
              <a:t>NEVER</a:t>
            </a:r>
            <a:r>
              <a:rPr lang="en-US" dirty="0" smtClean="0">
                <a:solidFill>
                  <a:srgbClr val="000000"/>
                </a:solidFill>
                <a:latin typeface="Arial Narrow" charset="0"/>
              </a:rPr>
              <a:t> </a:t>
            </a:r>
            <a:r>
              <a:rPr lang="en-US" dirty="0">
                <a:solidFill>
                  <a:srgbClr val="000000"/>
                </a:solidFill>
                <a:latin typeface="Arial Narrow" charset="0"/>
              </a:rPr>
              <a:t>blow into gloves</a:t>
            </a:r>
          </a:p>
          <a:p>
            <a:pPr marL="347472" lvl="1" indent="-347472" eaLnBrk="1" hangingPunct="1">
              <a:lnSpc>
                <a:spcPct val="100000"/>
              </a:lnSpc>
              <a:spcBef>
                <a:spcPts val="900"/>
              </a:spcBef>
              <a:defRPr/>
            </a:pPr>
            <a:r>
              <a:rPr lang="en-US" dirty="0">
                <a:solidFill>
                  <a:srgbClr val="FF0000"/>
                </a:solidFill>
              </a:rPr>
              <a:t>NEVER</a:t>
            </a:r>
            <a:r>
              <a:rPr lang="en-US" dirty="0" smtClean="0">
                <a:solidFill>
                  <a:srgbClr val="000000"/>
                </a:solidFill>
                <a:latin typeface="Arial Narrow" charset="0"/>
              </a:rPr>
              <a:t> </a:t>
            </a:r>
            <a:r>
              <a:rPr lang="en-US" dirty="0">
                <a:solidFill>
                  <a:srgbClr val="000000"/>
                </a:solidFill>
                <a:latin typeface="Arial Narrow" charset="0"/>
              </a:rPr>
              <a:t>roll gloves to make them easier to put </a:t>
            </a:r>
            <a:r>
              <a:rPr lang="en-US" dirty="0" smtClean="0">
                <a:solidFill>
                  <a:srgbClr val="000000"/>
                </a:solidFill>
                <a:latin typeface="Arial Narrow" charset="0"/>
              </a:rPr>
              <a:t>on</a:t>
            </a:r>
            <a:endParaRPr lang="en-US" dirty="0">
              <a:solidFill>
                <a:srgbClr val="000000"/>
              </a:solidFill>
              <a:latin typeface="Arial Narrow" charset="0"/>
            </a:endParaRPr>
          </a:p>
        </p:txBody>
      </p:sp>
      <p:sp>
        <p:nvSpPr>
          <p:cNvPr id="99333" name="Text Box 205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3-13</a:t>
            </a:r>
          </a:p>
        </p:txBody>
      </p:sp>
      <p:pic>
        <p:nvPicPr>
          <p:cNvPr id="6" name="Picture 5" descr="6e_c03_08_glove use.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6403" y="1243013"/>
            <a:ext cx="2100072" cy="1831848"/>
          </a:xfrm>
          <a:prstGeom prst="rect">
            <a:avLst/>
          </a:prstGeom>
        </p:spPr>
      </p:pic>
    </p:spTree>
    <p:extLst>
      <p:ext uri="{BB962C8B-B14F-4D97-AF65-F5344CB8AC3E}">
        <p14:creationId xmlns:p14="http://schemas.microsoft.com/office/powerpoint/2010/main" val="14422683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3"/>
          <p:cNvSpPr>
            <a:spLocks noGrp="1" noChangeArrowheads="1"/>
          </p:cNvSpPr>
          <p:nvPr>
            <p:ph type="body" idx="1"/>
          </p:nvPr>
        </p:nvSpPr>
        <p:spPr>
          <a:xfrm>
            <a:off x="393192" y="1143000"/>
            <a:ext cx="6102595" cy="3810000"/>
          </a:xfrm>
        </p:spPr>
        <p:txBody>
          <a:bodyPr/>
          <a:lstStyle/>
          <a:p>
            <a:pPr marL="0" indent="0" eaLnBrk="1" hangingPunct="1">
              <a:defRPr/>
            </a:pPr>
            <a:r>
              <a:rPr lang="en-US" dirty="0">
                <a:latin typeface="Arial Narrow" charset="0"/>
                <a:cs typeface="+mn-cs"/>
              </a:rPr>
              <a:t>When to </a:t>
            </a:r>
            <a:r>
              <a:rPr lang="en-US" dirty="0" smtClean="0">
                <a:latin typeface="Arial Narrow" charset="0"/>
                <a:cs typeface="+mn-cs"/>
              </a:rPr>
              <a:t>change gloves:</a:t>
            </a:r>
            <a:endParaRPr lang="en-US" dirty="0">
              <a:latin typeface="Arial Narrow" charset="0"/>
              <a:cs typeface="+mn-cs"/>
            </a:endParaRPr>
          </a:p>
          <a:p>
            <a:pPr marL="347472" lvl="1" indent="-347472" eaLnBrk="1" hangingPunct="1">
              <a:lnSpc>
                <a:spcPct val="100000"/>
              </a:lnSpc>
              <a:spcBef>
                <a:spcPts val="900"/>
              </a:spcBef>
              <a:defRPr/>
            </a:pPr>
            <a:r>
              <a:rPr lang="en-US" dirty="0">
                <a:solidFill>
                  <a:srgbClr val="000000"/>
                </a:solidFill>
                <a:latin typeface="Arial Narrow" charset="0"/>
              </a:rPr>
              <a:t>As soon as they become dirty or torn</a:t>
            </a:r>
          </a:p>
          <a:p>
            <a:pPr marL="347472" lvl="1" indent="-347472" eaLnBrk="1" hangingPunct="1">
              <a:lnSpc>
                <a:spcPct val="100000"/>
              </a:lnSpc>
              <a:spcBef>
                <a:spcPts val="900"/>
              </a:spcBef>
              <a:defRPr/>
            </a:pPr>
            <a:r>
              <a:rPr lang="en-US" dirty="0">
                <a:solidFill>
                  <a:srgbClr val="000000"/>
                </a:solidFill>
                <a:latin typeface="Arial Narrow" charset="0"/>
              </a:rPr>
              <a:t>Before beginning a different task</a:t>
            </a:r>
          </a:p>
          <a:p>
            <a:pPr marL="347472" lvl="1" indent="-347472" eaLnBrk="1" hangingPunct="1">
              <a:lnSpc>
                <a:spcPct val="100000"/>
              </a:lnSpc>
              <a:spcBef>
                <a:spcPts val="900"/>
              </a:spcBef>
              <a:defRPr/>
            </a:pPr>
            <a:r>
              <a:rPr lang="en-US" dirty="0">
                <a:solidFill>
                  <a:srgbClr val="000000"/>
                </a:solidFill>
                <a:latin typeface="Arial Narrow" charset="0"/>
              </a:rPr>
              <a:t>After an interruption, such as taking a phone call</a:t>
            </a:r>
          </a:p>
          <a:p>
            <a:pPr marL="347472" lvl="1" indent="-347472" eaLnBrk="1" hangingPunct="1">
              <a:lnSpc>
                <a:spcPct val="100000"/>
              </a:lnSpc>
              <a:spcBef>
                <a:spcPts val="900"/>
              </a:spcBef>
              <a:defRPr/>
            </a:pPr>
            <a:r>
              <a:rPr lang="en-US" dirty="0">
                <a:solidFill>
                  <a:srgbClr val="000000"/>
                </a:solidFill>
                <a:latin typeface="Arial Narrow" charset="0"/>
              </a:rPr>
              <a:t>After handling raw meat, seafood, or poultry and before handling ready-to-eat food</a:t>
            </a:r>
            <a:endParaRPr lang="en-US" dirty="0">
              <a:latin typeface="Arial Narrow" charset="0"/>
            </a:endParaRPr>
          </a:p>
        </p:txBody>
      </p:sp>
      <p:sp>
        <p:nvSpPr>
          <p:cNvPr id="100355" name="Rectangle 2054"/>
          <p:cNvSpPr>
            <a:spLocks noGrp="1" noChangeArrowheads="1"/>
          </p:cNvSpPr>
          <p:nvPr>
            <p:ph type="title"/>
          </p:nvPr>
        </p:nvSpPr>
        <p:spPr>
          <a:xfrm>
            <a:off x="393192" y="158750"/>
            <a:ext cx="8242300" cy="519112"/>
          </a:xfrm>
        </p:spPr>
        <p:txBody>
          <a:bodyPr/>
          <a:lstStyle/>
          <a:p>
            <a:pPr eaLnBrk="1" hangingPunct="1">
              <a:defRPr/>
            </a:pPr>
            <a:r>
              <a:rPr lang="en-US" dirty="0">
                <a:latin typeface="Arial Narrow" charset="0"/>
                <a:cs typeface="+mj-cs"/>
              </a:rPr>
              <a:t>Single-Use Gloves</a:t>
            </a:r>
          </a:p>
        </p:txBody>
      </p:sp>
      <p:sp>
        <p:nvSpPr>
          <p:cNvPr id="100357" name="Text Box 2056"/>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3-14</a:t>
            </a:r>
          </a:p>
        </p:txBody>
      </p:sp>
      <p:pic>
        <p:nvPicPr>
          <p:cNvPr id="6" name="Picture 5" descr="6e_c03_08_glove use.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6403" y="1243013"/>
            <a:ext cx="2100072" cy="1831848"/>
          </a:xfrm>
          <a:prstGeom prst="rect">
            <a:avLst/>
          </a:prstGeom>
        </p:spPr>
      </p:pic>
    </p:spTree>
    <p:extLst>
      <p:ext uri="{BB962C8B-B14F-4D97-AF65-F5344CB8AC3E}">
        <p14:creationId xmlns:p14="http://schemas.microsoft.com/office/powerpoint/2010/main" val="24884344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a:xfrm>
            <a:off x="393192" y="158750"/>
            <a:ext cx="8242300" cy="519112"/>
          </a:xfrm>
        </p:spPr>
        <p:txBody>
          <a:bodyPr/>
          <a:lstStyle/>
          <a:p>
            <a:pPr eaLnBrk="1" hangingPunct="1">
              <a:defRPr/>
            </a:pPr>
            <a:r>
              <a:rPr lang="en-US" dirty="0">
                <a:latin typeface="Arial Narrow" charset="0"/>
                <a:cs typeface="+mj-cs"/>
              </a:rPr>
              <a:t>Bare-Hand Contact with Ready-to-Eat Food</a:t>
            </a:r>
          </a:p>
        </p:txBody>
      </p:sp>
      <p:sp>
        <p:nvSpPr>
          <p:cNvPr id="15363" name="Rectangle 3"/>
          <p:cNvSpPr>
            <a:spLocks noGrp="1" noChangeArrowheads="1"/>
          </p:cNvSpPr>
          <p:nvPr>
            <p:ph type="body" idx="1"/>
          </p:nvPr>
        </p:nvSpPr>
        <p:spPr>
          <a:xfrm>
            <a:off x="393192" y="1143000"/>
            <a:ext cx="4916487" cy="3820319"/>
          </a:xfrm>
        </p:spPr>
        <p:txBody>
          <a:bodyPr/>
          <a:lstStyle/>
          <a:p>
            <a:pPr marL="0" indent="0" eaLnBrk="1" hangingPunct="1">
              <a:buFont typeface="Wingdings" pitchFamily="2" charset="2"/>
              <a:buNone/>
              <a:defRPr/>
            </a:pPr>
            <a:r>
              <a:rPr lang="en-US" dirty="0" smtClean="0">
                <a:ea typeface="+mn-ea"/>
                <a:cs typeface="+mn-cs"/>
              </a:rPr>
              <a:t>Bare-hand contact with ready-to-eat food must be avoided:</a:t>
            </a:r>
          </a:p>
          <a:p>
            <a:pPr marL="347472" lvl="1" indent="-347472" eaLnBrk="1" hangingPunct="1">
              <a:lnSpc>
                <a:spcPct val="100000"/>
              </a:lnSpc>
              <a:spcBef>
                <a:spcPts val="900"/>
              </a:spcBef>
              <a:buFont typeface="Wingdings" pitchFamily="2" charset="2"/>
              <a:buChar char="l"/>
              <a:defRPr/>
            </a:pPr>
            <a:r>
              <a:rPr lang="en-US" dirty="0" smtClean="0"/>
              <a:t>Some jurisdictions allow it but require:</a:t>
            </a:r>
          </a:p>
          <a:p>
            <a:pPr marL="694944" lvl="2" indent="-347472" eaLnBrk="1" hangingPunct="1">
              <a:lnSpc>
                <a:spcPct val="100000"/>
              </a:lnSpc>
              <a:spcBef>
                <a:spcPts val="900"/>
              </a:spcBef>
              <a:buFont typeface="Courier New" pitchFamily="49" charset="0"/>
              <a:buChar char="o"/>
              <a:defRPr/>
            </a:pPr>
            <a:r>
              <a:rPr lang="en-US" dirty="0" smtClean="0">
                <a:solidFill>
                  <a:srgbClr val="000000"/>
                </a:solidFill>
              </a:rPr>
              <a:t>Policies on staff health</a:t>
            </a:r>
          </a:p>
          <a:p>
            <a:pPr marL="694944" lvl="2" indent="-347472" eaLnBrk="1" hangingPunct="1">
              <a:lnSpc>
                <a:spcPct val="100000"/>
              </a:lnSpc>
              <a:spcBef>
                <a:spcPts val="900"/>
              </a:spcBef>
              <a:buFont typeface="Courier New" pitchFamily="49" charset="0"/>
              <a:buChar char="o"/>
              <a:defRPr/>
            </a:pPr>
            <a:r>
              <a:rPr lang="en-US" dirty="0" smtClean="0">
                <a:solidFill>
                  <a:srgbClr val="000000"/>
                </a:solidFill>
              </a:rPr>
              <a:t>Training in handwashing and                                       personal hygiene practices</a:t>
            </a:r>
            <a:endParaRPr lang="en-US" dirty="0"/>
          </a:p>
          <a:p>
            <a:pPr marL="347472" lvl="1" indent="-347472" eaLnBrk="1" hangingPunct="1">
              <a:lnSpc>
                <a:spcPct val="100000"/>
              </a:lnSpc>
              <a:spcBef>
                <a:spcPts val="900"/>
              </a:spcBef>
              <a:buFont typeface="Wingdings" pitchFamily="2" charset="2"/>
              <a:buChar char="l"/>
              <a:defRPr/>
            </a:pPr>
            <a:r>
              <a:rPr lang="en-US" dirty="0" smtClean="0">
                <a:solidFill>
                  <a:srgbClr val="FF0000"/>
                </a:solidFill>
              </a:rPr>
              <a:t>NEVER</a:t>
            </a:r>
            <a:r>
              <a:rPr lang="en-US" dirty="0" smtClean="0"/>
              <a:t> handle ready-to-eat food with bare hands when you primarily serve a high-risk population</a:t>
            </a:r>
          </a:p>
          <a:p>
            <a:pPr marL="495300" eaLnBrk="1" hangingPunct="1">
              <a:buFont typeface="Wingdings" pitchFamily="2" charset="2"/>
              <a:buNone/>
              <a:defRPr/>
            </a:pPr>
            <a:endParaRPr lang="en-US" dirty="0" smtClean="0">
              <a:solidFill>
                <a:srgbClr val="000000"/>
              </a:solidFill>
              <a:ea typeface="+mn-ea"/>
              <a:cs typeface="+mn-cs"/>
            </a:endParaRPr>
          </a:p>
          <a:p>
            <a:pPr marL="571500" lvl="1" indent="-457200" eaLnBrk="1" hangingPunct="1">
              <a:buFont typeface="Wingdings" pitchFamily="2" charset="2"/>
              <a:buNone/>
              <a:defRPr/>
            </a:pPr>
            <a:endParaRPr lang="en-US" dirty="0" smtClean="0"/>
          </a:p>
        </p:txBody>
      </p:sp>
      <p:sp>
        <p:nvSpPr>
          <p:cNvPr id="101381" name="Text Box 2"/>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3-15</a:t>
            </a:r>
          </a:p>
        </p:txBody>
      </p:sp>
      <p:pic>
        <p:nvPicPr>
          <p:cNvPr id="2" name="Picture 1" descr="6e_c03_15.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1768" y="1243013"/>
            <a:ext cx="2103120" cy="2103120"/>
          </a:xfrm>
          <a:prstGeom prst="rect">
            <a:avLst/>
          </a:prstGeom>
        </p:spPr>
      </p:pic>
    </p:spTree>
    <p:extLst>
      <p:ext uri="{BB962C8B-B14F-4D97-AF65-F5344CB8AC3E}">
        <p14:creationId xmlns:p14="http://schemas.microsoft.com/office/powerpoint/2010/main" val="42226119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3"/>
          <p:cNvSpPr>
            <a:spLocks noGrp="1" noChangeArrowheads="1"/>
          </p:cNvSpPr>
          <p:nvPr>
            <p:ph type="title"/>
          </p:nvPr>
        </p:nvSpPr>
        <p:spPr>
          <a:xfrm>
            <a:off x="393192" y="158750"/>
            <a:ext cx="8242300" cy="519112"/>
          </a:xfrm>
        </p:spPr>
        <p:txBody>
          <a:bodyPr/>
          <a:lstStyle/>
          <a:p>
            <a:pPr eaLnBrk="1" hangingPunct="1">
              <a:defRPr/>
            </a:pPr>
            <a:r>
              <a:rPr lang="en-US" dirty="0">
                <a:latin typeface="Arial Narrow" charset="0"/>
                <a:cs typeface="+mj-cs"/>
              </a:rPr>
              <a:t>Work Attire</a:t>
            </a:r>
          </a:p>
        </p:txBody>
      </p:sp>
      <p:sp>
        <p:nvSpPr>
          <p:cNvPr id="102403" name="Rectangle 4"/>
          <p:cNvSpPr>
            <a:spLocks noGrp="1" noChangeArrowheads="1"/>
          </p:cNvSpPr>
          <p:nvPr>
            <p:ph type="body" idx="1"/>
          </p:nvPr>
        </p:nvSpPr>
        <p:spPr>
          <a:xfrm>
            <a:off x="393192" y="1143000"/>
            <a:ext cx="4297680" cy="3810000"/>
          </a:xfrm>
          <a:extLst>
            <a:ext uri="{91240B29-F687-4F45-9708-019B960494DF}">
              <a14:hiddenLine xmlns:a14="http://schemas.microsoft.com/office/drawing/2010/main" w="9525" cap="flat" cmpd="sng">
                <a:solidFill>
                  <a:schemeClr val="tx1"/>
                </a:solidFill>
                <a:prstDash val="solid"/>
                <a:miter lim="800000"/>
                <a:headEnd/>
                <a:tailEnd/>
              </a14:hiddenLine>
            </a:ext>
          </a:extLst>
        </p:spPr>
        <p:txBody>
          <a:bodyPr/>
          <a:lstStyle/>
          <a:p>
            <a:pPr marL="571500" indent="-571500" eaLnBrk="1" hangingPunct="1">
              <a:defRPr/>
            </a:pPr>
            <a:r>
              <a:rPr lang="en-US" dirty="0">
                <a:latin typeface="Arial Narrow" charset="0"/>
                <a:cs typeface="+mn-cs"/>
              </a:rPr>
              <a:t>Food handlers must: </a:t>
            </a:r>
          </a:p>
          <a:p>
            <a:pPr marL="347472" lvl="1" indent="-347472" eaLnBrk="1" hangingPunct="1">
              <a:lnSpc>
                <a:spcPct val="100000"/>
              </a:lnSpc>
              <a:spcBef>
                <a:spcPts val="900"/>
              </a:spcBef>
              <a:defRPr/>
            </a:pPr>
            <a:r>
              <a:rPr lang="en-US" dirty="0">
                <a:latin typeface="Arial Narrow" charset="0"/>
              </a:rPr>
              <a:t>Wear a clean hat or other </a:t>
            </a:r>
            <a:br>
              <a:rPr lang="en-US" dirty="0">
                <a:latin typeface="Arial Narrow" charset="0"/>
              </a:rPr>
            </a:br>
            <a:r>
              <a:rPr lang="en-US" dirty="0">
                <a:latin typeface="Arial Narrow" charset="0"/>
              </a:rPr>
              <a:t>hair restraint </a:t>
            </a:r>
          </a:p>
          <a:p>
            <a:pPr marL="347472" lvl="1" indent="-347472" eaLnBrk="1" hangingPunct="1">
              <a:lnSpc>
                <a:spcPct val="100000"/>
              </a:lnSpc>
              <a:spcBef>
                <a:spcPts val="900"/>
              </a:spcBef>
              <a:defRPr/>
            </a:pPr>
            <a:r>
              <a:rPr lang="en-US" dirty="0">
                <a:latin typeface="Arial Narrow" charset="0"/>
              </a:rPr>
              <a:t>Wear clean clothing daily</a:t>
            </a:r>
          </a:p>
          <a:p>
            <a:pPr marL="347472" lvl="1" indent="-347472" eaLnBrk="1" hangingPunct="1">
              <a:lnSpc>
                <a:spcPct val="100000"/>
              </a:lnSpc>
              <a:spcBef>
                <a:spcPts val="900"/>
              </a:spcBef>
              <a:defRPr/>
            </a:pPr>
            <a:r>
              <a:rPr lang="en-US" dirty="0">
                <a:latin typeface="Arial Narrow" charset="0"/>
              </a:rPr>
              <a:t>Remove aprons when leaving food-preparation areas </a:t>
            </a:r>
          </a:p>
          <a:p>
            <a:pPr marL="347472" lvl="1" indent="-347472" eaLnBrk="1" hangingPunct="1">
              <a:lnSpc>
                <a:spcPct val="100000"/>
              </a:lnSpc>
              <a:spcBef>
                <a:spcPts val="900"/>
              </a:spcBef>
              <a:defRPr/>
            </a:pPr>
            <a:r>
              <a:rPr lang="en-US" dirty="0">
                <a:latin typeface="Arial Narrow" charset="0"/>
              </a:rPr>
              <a:t>Remove jewelry from hands and arms before prepping food or when working around prep areas</a:t>
            </a:r>
          </a:p>
        </p:txBody>
      </p:sp>
      <p:sp>
        <p:nvSpPr>
          <p:cNvPr id="102408" name="Text Box 2063"/>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3-16</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68718" y="1243013"/>
            <a:ext cx="1243584" cy="1197864"/>
          </a:xfrm>
          <a:prstGeom prst="rect">
            <a:avLst/>
          </a:prstGeom>
        </p:spPr>
      </p:pic>
      <p:pic>
        <p:nvPicPr>
          <p:cNvPr id="10" name="Picture 9" descr="6e_c03_11_hair restraints.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43600" y="1243013"/>
            <a:ext cx="1249680" cy="1197864"/>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68718" y="2505080"/>
            <a:ext cx="1243584" cy="1197864"/>
          </a:xfrm>
          <a:prstGeom prst="rect">
            <a:avLst/>
          </a:prstGeom>
        </p:spPr>
      </p:pic>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43600" y="2505143"/>
            <a:ext cx="1249680" cy="1197737"/>
          </a:xfrm>
          <a:prstGeom prst="rect">
            <a:avLst/>
          </a:prstGeom>
        </p:spPr>
      </p:pic>
    </p:spTree>
    <p:extLst>
      <p:ext uri="{BB962C8B-B14F-4D97-AF65-F5344CB8AC3E}">
        <p14:creationId xmlns:p14="http://schemas.microsoft.com/office/powerpoint/2010/main" val="5691633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7" name="Rectangle 3"/>
          <p:cNvSpPr>
            <a:spLocks noGrp="1" noChangeArrowheads="1"/>
          </p:cNvSpPr>
          <p:nvPr>
            <p:ph type="body" idx="1"/>
          </p:nvPr>
        </p:nvSpPr>
        <p:spPr>
          <a:xfrm>
            <a:off x="393192" y="1143000"/>
            <a:ext cx="8240715" cy="4480367"/>
          </a:xfrm>
        </p:spPr>
        <p:txBody>
          <a:bodyPr/>
          <a:lstStyle/>
          <a:p>
            <a:pPr marL="0" indent="0" eaLnBrk="1" hangingPunct="1">
              <a:defRPr/>
            </a:pPr>
            <a:r>
              <a:rPr lang="en-US" dirty="0" smtClean="0">
                <a:latin typeface="Arial Narrow" charset="0"/>
                <a:cs typeface="+mn-cs"/>
              </a:rPr>
              <a:t>Food handlers </a:t>
            </a:r>
            <a:r>
              <a:rPr lang="en-US" dirty="0">
                <a:latin typeface="Arial Narrow" charset="0"/>
                <a:cs typeface="+mn-cs"/>
              </a:rPr>
              <a:t>must not:</a:t>
            </a:r>
          </a:p>
          <a:p>
            <a:pPr marL="347472" lvl="1" indent="-347472" eaLnBrk="1" hangingPunct="1">
              <a:lnSpc>
                <a:spcPct val="100000"/>
              </a:lnSpc>
              <a:spcBef>
                <a:spcPts val="900"/>
              </a:spcBef>
              <a:defRPr/>
            </a:pPr>
            <a:r>
              <a:rPr lang="en-US" dirty="0">
                <a:latin typeface="Arial Narrow" charset="0"/>
              </a:rPr>
              <a:t>Eat, drink, smoke, or chew gum or tobacco </a:t>
            </a:r>
          </a:p>
          <a:p>
            <a:pPr marL="0" indent="0" eaLnBrk="1" hangingPunct="1">
              <a:defRPr/>
            </a:pPr>
            <a:r>
              <a:rPr lang="en-US" dirty="0">
                <a:latin typeface="Arial Narrow" charset="0"/>
                <a:cs typeface="+mn-cs"/>
              </a:rPr>
              <a:t>When:</a:t>
            </a:r>
          </a:p>
          <a:p>
            <a:pPr marL="347472" lvl="1" indent="-347472" eaLnBrk="1" hangingPunct="1">
              <a:lnSpc>
                <a:spcPct val="100000"/>
              </a:lnSpc>
              <a:spcBef>
                <a:spcPts val="900"/>
              </a:spcBef>
              <a:buFont typeface="Wingdings" charset="2"/>
              <a:buChar char="l"/>
              <a:defRPr/>
            </a:pPr>
            <a:r>
              <a:rPr lang="en-US" dirty="0">
                <a:latin typeface="Arial Narrow" charset="0"/>
              </a:rPr>
              <a:t>Prepping or serving food</a:t>
            </a:r>
          </a:p>
          <a:p>
            <a:pPr marL="347472" lvl="1" indent="-347472" eaLnBrk="1" hangingPunct="1">
              <a:lnSpc>
                <a:spcPct val="100000"/>
              </a:lnSpc>
              <a:spcBef>
                <a:spcPts val="900"/>
              </a:spcBef>
              <a:defRPr/>
            </a:pPr>
            <a:r>
              <a:rPr lang="en-US" dirty="0">
                <a:latin typeface="Arial Narrow" charset="0"/>
              </a:rPr>
              <a:t>Working in prep areas</a:t>
            </a:r>
          </a:p>
          <a:p>
            <a:pPr marL="347472" lvl="1" indent="-347472" eaLnBrk="1" hangingPunct="1">
              <a:lnSpc>
                <a:spcPct val="100000"/>
              </a:lnSpc>
              <a:spcBef>
                <a:spcPts val="900"/>
              </a:spcBef>
              <a:defRPr/>
            </a:pPr>
            <a:r>
              <a:rPr lang="en-US" dirty="0">
                <a:latin typeface="Arial Narrow" charset="0"/>
              </a:rPr>
              <a:t>Working in areas used to clean utensils </a:t>
            </a:r>
            <a:r>
              <a:rPr lang="en-US" dirty="0" smtClean="0">
                <a:latin typeface="Arial Narrow" charset="0"/>
              </a:rPr>
              <a:t>and </a:t>
            </a:r>
            <a:r>
              <a:rPr lang="en-US" dirty="0">
                <a:latin typeface="Arial Narrow" charset="0"/>
              </a:rPr>
              <a:t>equipment </a:t>
            </a:r>
          </a:p>
          <a:p>
            <a:pPr marL="571500" lvl="1" indent="-457200" eaLnBrk="1" hangingPunct="1">
              <a:buFont typeface="Wingdings" charset="0"/>
              <a:buNone/>
              <a:defRPr/>
            </a:pPr>
            <a:endParaRPr lang="en-US" dirty="0">
              <a:latin typeface="Arial Narrow" charset="0"/>
            </a:endParaRPr>
          </a:p>
        </p:txBody>
      </p:sp>
      <p:sp>
        <p:nvSpPr>
          <p:cNvPr id="103426" name="Rectangle 2"/>
          <p:cNvSpPr>
            <a:spLocks noGrp="1" noChangeArrowheads="1"/>
          </p:cNvSpPr>
          <p:nvPr>
            <p:ph type="title"/>
          </p:nvPr>
        </p:nvSpPr>
        <p:spPr>
          <a:xfrm>
            <a:off x="393192" y="158750"/>
            <a:ext cx="8242300" cy="523875"/>
          </a:xfrm>
        </p:spPr>
        <p:txBody>
          <a:bodyPr/>
          <a:lstStyle/>
          <a:p>
            <a:pPr eaLnBrk="1" hangingPunct="1">
              <a:defRPr/>
            </a:pPr>
            <a:r>
              <a:rPr lang="en-US" dirty="0">
                <a:latin typeface="Arial Narrow" charset="0"/>
                <a:cs typeface="+mj-cs"/>
              </a:rPr>
              <a:t>Eating, Drinking, Smoking, and Chewing Gum or Tobacco</a:t>
            </a:r>
          </a:p>
        </p:txBody>
      </p:sp>
      <p:sp>
        <p:nvSpPr>
          <p:cNvPr id="103428" name="Oval 9"/>
          <p:cNvSpPr>
            <a:spLocks noChangeArrowheads="1"/>
          </p:cNvSpPr>
          <p:nvPr/>
        </p:nvSpPr>
        <p:spPr bwMode="auto">
          <a:xfrm>
            <a:off x="6896100" y="2263775"/>
            <a:ext cx="868363" cy="70485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fontAlgn="base">
              <a:spcBef>
                <a:spcPct val="0"/>
              </a:spcBef>
              <a:spcAft>
                <a:spcPct val="0"/>
              </a:spcAft>
              <a:defRPr/>
            </a:pPr>
            <a:endParaRPr lang="en-US" sz="3200" b="1" dirty="0">
              <a:solidFill>
                <a:srgbClr val="FFFFFF"/>
              </a:solidFill>
            </a:endParaRPr>
          </a:p>
        </p:txBody>
      </p:sp>
      <p:sp>
        <p:nvSpPr>
          <p:cNvPr id="103429" name="Text Box 2054"/>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3-17</a:t>
            </a:r>
          </a:p>
        </p:txBody>
      </p:sp>
      <p:pic>
        <p:nvPicPr>
          <p:cNvPr id="2" name="Picture 1" descr="6e_c03_12_drinking bad.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01179" y="1243013"/>
            <a:ext cx="1225296" cy="1377696"/>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80760" y="1244722"/>
            <a:ext cx="1225296" cy="1374277"/>
          </a:xfrm>
          <a:prstGeom prst="rect">
            <a:avLst/>
          </a:prstGeom>
        </p:spPr>
      </p:pic>
    </p:spTree>
    <p:extLst>
      <p:ext uri="{BB962C8B-B14F-4D97-AF65-F5344CB8AC3E}">
        <p14:creationId xmlns:p14="http://schemas.microsoft.com/office/powerpoint/2010/main" val="16635882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Handling Staff Illnesses</a:t>
            </a:r>
          </a:p>
        </p:txBody>
      </p:sp>
      <p:sp>
        <p:nvSpPr>
          <p:cNvPr id="104451" name="Rectangle 3"/>
          <p:cNvSpPr>
            <a:spLocks noChangeArrowheads="1"/>
          </p:cNvSpPr>
          <p:nvPr/>
        </p:nvSpPr>
        <p:spPr bwMode="auto">
          <a:xfrm>
            <a:off x="393192" y="1143000"/>
            <a:ext cx="5399088" cy="4001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lvl="1" eaLnBrk="0" fontAlgn="base" hangingPunct="0">
              <a:spcBef>
                <a:spcPct val="0"/>
              </a:spcBef>
              <a:spcAft>
                <a:spcPct val="0"/>
              </a:spcAft>
              <a:defRPr/>
            </a:pPr>
            <a:r>
              <a:rPr lang="en-US" sz="2400" b="1" dirty="0">
                <a:solidFill>
                  <a:srgbClr val="005CAB"/>
                </a:solidFill>
                <a:latin typeface="Arial Narrow"/>
              </a:rPr>
              <a:t>If:</a:t>
            </a:r>
          </a:p>
          <a:p>
            <a:pPr marL="0" lvl="1" eaLnBrk="0" fontAlgn="base" hangingPunct="0">
              <a:spcBef>
                <a:spcPts val="900"/>
              </a:spcBef>
              <a:spcAft>
                <a:spcPct val="0"/>
              </a:spcAft>
              <a:defRPr/>
            </a:pPr>
            <a:r>
              <a:rPr lang="en-US" sz="2200" dirty="0">
                <a:solidFill>
                  <a:srgbClr val="231F20"/>
                </a:solidFill>
                <a:latin typeface="Arial Narrow"/>
                <a:cs typeface="Arial Narrow"/>
              </a:rPr>
              <a:t>The food handler has a sore throat with a fever</a:t>
            </a:r>
          </a:p>
          <a:p>
            <a:pPr marL="0" lvl="1" eaLnBrk="0" fontAlgn="base" hangingPunct="0">
              <a:spcBef>
                <a:spcPct val="0"/>
              </a:spcBef>
              <a:spcAft>
                <a:spcPct val="0"/>
              </a:spcAft>
              <a:defRPr/>
            </a:pPr>
            <a:endParaRPr lang="en-US" sz="2200" dirty="0">
              <a:solidFill>
                <a:srgbClr val="231F20"/>
              </a:solidFill>
              <a:latin typeface="Arial Narrow"/>
              <a:cs typeface="Arial Narrow"/>
            </a:endParaRPr>
          </a:p>
          <a:p>
            <a:pPr fontAlgn="base">
              <a:spcBef>
                <a:spcPct val="0"/>
              </a:spcBef>
              <a:spcAft>
                <a:spcPct val="0"/>
              </a:spcAft>
              <a:defRPr/>
            </a:pPr>
            <a:r>
              <a:rPr lang="en-US" sz="2400" b="1" dirty="0">
                <a:solidFill>
                  <a:srgbClr val="005CAB"/>
                </a:solidFill>
              </a:rPr>
              <a:t>Then:</a:t>
            </a:r>
          </a:p>
          <a:p>
            <a:pPr marL="347472" lvl="1" indent="-419100" fontAlgn="base">
              <a:spcBef>
                <a:spcPts val="900"/>
              </a:spcBef>
              <a:spcAft>
                <a:spcPct val="0"/>
              </a:spcAft>
              <a:buClr>
                <a:srgbClr val="005CAB"/>
              </a:buClr>
              <a:buSzPct val="75000"/>
              <a:buFont typeface="Wingdings" pitchFamily="2" charset="2"/>
              <a:buChar char="l"/>
              <a:defRPr/>
            </a:pPr>
            <a:r>
              <a:rPr lang="en-US" sz="2200" b="1" dirty="0">
                <a:solidFill>
                  <a:srgbClr val="005CAB"/>
                </a:solidFill>
                <a:latin typeface="Arial Narrow"/>
                <a:cs typeface="Arial Narrow"/>
              </a:rPr>
              <a:t>Restrict</a:t>
            </a:r>
            <a:r>
              <a:rPr lang="en-US" sz="2200" dirty="0">
                <a:solidFill>
                  <a:srgbClr val="000000"/>
                </a:solidFill>
                <a:latin typeface="Arial Narrow"/>
                <a:cs typeface="Arial Narrow"/>
              </a:rPr>
              <a:t> </a:t>
            </a:r>
            <a:r>
              <a:rPr lang="en-US" sz="2200" dirty="0">
                <a:solidFill>
                  <a:srgbClr val="231F20"/>
                </a:solidFill>
                <a:latin typeface="Arial Narrow"/>
                <a:cs typeface="Arial Narrow"/>
              </a:rPr>
              <a:t>the food handler from working with or around food</a:t>
            </a:r>
          </a:p>
          <a:p>
            <a:pPr marL="347472" lvl="1" indent="-419100" fontAlgn="base">
              <a:spcBef>
                <a:spcPts val="900"/>
              </a:spcBef>
              <a:spcAft>
                <a:spcPct val="0"/>
              </a:spcAft>
              <a:buClr>
                <a:srgbClr val="005CAB"/>
              </a:buClr>
              <a:buSzPct val="75000"/>
              <a:buFont typeface="Wingdings" pitchFamily="2" charset="2"/>
              <a:buChar char="l"/>
              <a:defRPr/>
            </a:pPr>
            <a:r>
              <a:rPr lang="en-US" sz="2200" b="1" dirty="0">
                <a:solidFill>
                  <a:srgbClr val="005CAB"/>
                </a:solidFill>
                <a:latin typeface="Arial Narrow"/>
                <a:cs typeface="Arial Narrow"/>
              </a:rPr>
              <a:t>Exclude</a:t>
            </a:r>
            <a:r>
              <a:rPr lang="en-US" sz="2200" dirty="0">
                <a:solidFill>
                  <a:srgbClr val="231F20"/>
                </a:solidFill>
                <a:latin typeface="Arial Narrow"/>
                <a:cs typeface="Arial Narrow"/>
              </a:rPr>
              <a:t> the food handler from the operation if you primarily serve a high-risk population</a:t>
            </a:r>
          </a:p>
          <a:p>
            <a:pPr marL="347472" lvl="1" indent="-419100" fontAlgn="base">
              <a:spcBef>
                <a:spcPts val="900"/>
              </a:spcBef>
              <a:spcAft>
                <a:spcPct val="0"/>
              </a:spcAft>
              <a:buClr>
                <a:srgbClr val="005CAB"/>
              </a:buClr>
              <a:buSzPct val="75000"/>
              <a:buFont typeface="Wingdings" pitchFamily="2" charset="2"/>
              <a:buChar char="l"/>
              <a:defRPr/>
            </a:pPr>
            <a:r>
              <a:rPr lang="en-US" sz="2200" dirty="0">
                <a:solidFill>
                  <a:srgbClr val="231F20"/>
                </a:solidFill>
                <a:latin typeface="Arial Narrow"/>
                <a:cs typeface="Arial Narrow"/>
              </a:rPr>
              <a:t>A written release from a medical practitioner is required before returning to work</a:t>
            </a:r>
          </a:p>
        </p:txBody>
      </p:sp>
      <p:sp>
        <p:nvSpPr>
          <p:cNvPr id="104453" name="Text Box 7"/>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3-18</a:t>
            </a:r>
          </a:p>
        </p:txBody>
      </p:sp>
      <p:pic>
        <p:nvPicPr>
          <p:cNvPr id="3" name="Picture 2" descr="6e_c03_12_sorethroat.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3355" y="1243013"/>
            <a:ext cx="2103120" cy="1807464"/>
          </a:xfrm>
          <a:prstGeom prst="rect">
            <a:avLst/>
          </a:prstGeom>
        </p:spPr>
      </p:pic>
    </p:spTree>
    <p:extLst>
      <p:ext uri="{BB962C8B-B14F-4D97-AF65-F5344CB8AC3E}">
        <p14:creationId xmlns:p14="http://schemas.microsoft.com/office/powerpoint/2010/main" val="25998140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Handling Staff Illnesses</a:t>
            </a:r>
          </a:p>
        </p:txBody>
      </p:sp>
      <p:sp>
        <p:nvSpPr>
          <p:cNvPr id="105478" name="Text Box 9"/>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3-19</a:t>
            </a:r>
          </a:p>
        </p:txBody>
      </p:sp>
      <p:pic>
        <p:nvPicPr>
          <p:cNvPr id="2" name="Picture 1" descr="6e_c03_19.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3355" y="1243013"/>
            <a:ext cx="2103120" cy="1051560"/>
          </a:xfrm>
          <a:prstGeom prst="rect">
            <a:avLst/>
          </a:prstGeom>
        </p:spPr>
      </p:pic>
      <p:sp>
        <p:nvSpPr>
          <p:cNvPr id="10" name="Rectangle 3"/>
          <p:cNvSpPr>
            <a:spLocks noChangeArrowheads="1"/>
          </p:cNvSpPr>
          <p:nvPr/>
        </p:nvSpPr>
        <p:spPr bwMode="auto">
          <a:xfrm>
            <a:off x="393192" y="1143000"/>
            <a:ext cx="6151555" cy="4721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lvl="1" eaLnBrk="0" fontAlgn="base" hangingPunct="0">
              <a:spcAft>
                <a:spcPct val="0"/>
              </a:spcAft>
              <a:defRPr/>
            </a:pPr>
            <a:r>
              <a:rPr lang="en-US" sz="2400" b="1" dirty="0">
                <a:solidFill>
                  <a:srgbClr val="005CAB"/>
                </a:solidFill>
                <a:latin typeface="Arial Narrow"/>
              </a:rPr>
              <a:t>If:</a:t>
            </a:r>
          </a:p>
          <a:p>
            <a:pPr marL="0" lvl="1" eaLnBrk="0" fontAlgn="base" hangingPunct="0">
              <a:spcBef>
                <a:spcPts val="900"/>
              </a:spcBef>
              <a:spcAft>
                <a:spcPct val="0"/>
              </a:spcAft>
              <a:buClr>
                <a:srgbClr val="2D2D8A"/>
              </a:buClr>
              <a:defRPr/>
            </a:pPr>
            <a:r>
              <a:rPr lang="en-US" sz="2200" dirty="0">
                <a:solidFill>
                  <a:srgbClr val="231F20"/>
                </a:solidFill>
                <a:latin typeface="Arial Narrow"/>
                <a:cs typeface="Arial Narrow"/>
              </a:rPr>
              <a:t>The food handler has at least one of these symptoms</a:t>
            </a:r>
          </a:p>
          <a:p>
            <a:pPr marL="342900" lvl="1" indent="-342900" eaLnBrk="0" fontAlgn="base" hangingPunct="0">
              <a:spcBef>
                <a:spcPts val="900"/>
              </a:spcBef>
              <a:spcAft>
                <a:spcPct val="0"/>
              </a:spcAft>
              <a:buClr>
                <a:srgbClr val="2D2D8A"/>
              </a:buClr>
              <a:buFont typeface="Lucida Grande"/>
              <a:buChar char="●"/>
              <a:defRPr/>
            </a:pPr>
            <a:r>
              <a:rPr lang="en-US" sz="2200" dirty="0">
                <a:solidFill>
                  <a:srgbClr val="000000"/>
                </a:solidFill>
                <a:latin typeface="Arial Narrow"/>
                <a:cs typeface="Arial Narrow"/>
              </a:rPr>
              <a:t>Vomiting</a:t>
            </a:r>
          </a:p>
          <a:p>
            <a:pPr marL="342900" lvl="1" indent="-342900" eaLnBrk="0" fontAlgn="base" hangingPunct="0">
              <a:spcBef>
                <a:spcPts val="900"/>
              </a:spcBef>
              <a:spcAft>
                <a:spcPct val="0"/>
              </a:spcAft>
              <a:buClr>
                <a:srgbClr val="2D2D8A"/>
              </a:buClr>
              <a:buFont typeface="Lucida Grande"/>
              <a:buChar char="●"/>
              <a:defRPr/>
            </a:pPr>
            <a:r>
              <a:rPr lang="en-US" sz="2200" dirty="0">
                <a:solidFill>
                  <a:srgbClr val="000000"/>
                </a:solidFill>
                <a:latin typeface="Arial Narrow"/>
                <a:cs typeface="Arial Narrow"/>
              </a:rPr>
              <a:t>Diarrhea</a:t>
            </a:r>
            <a:endParaRPr lang="en-US" sz="2200" b="1" dirty="0">
              <a:solidFill>
                <a:srgbClr val="231F20"/>
              </a:solidFill>
              <a:latin typeface="Arial Narrow"/>
              <a:cs typeface="Arial Narrow"/>
            </a:endParaRPr>
          </a:p>
          <a:p>
            <a:pPr marL="0" lvl="1" eaLnBrk="0" fontAlgn="base" hangingPunct="0">
              <a:spcAft>
                <a:spcPct val="0"/>
              </a:spcAft>
              <a:defRPr/>
            </a:pPr>
            <a:endParaRPr lang="en-US" sz="2200" dirty="0">
              <a:solidFill>
                <a:srgbClr val="231F20"/>
              </a:solidFill>
              <a:latin typeface="Arial Narrow"/>
              <a:cs typeface="Arial Narrow"/>
            </a:endParaRPr>
          </a:p>
          <a:p>
            <a:pPr marL="0" lvl="1" eaLnBrk="0" fontAlgn="base" hangingPunct="0">
              <a:spcAft>
                <a:spcPct val="0"/>
              </a:spcAft>
              <a:defRPr/>
            </a:pPr>
            <a:r>
              <a:rPr lang="en-US" sz="2400" b="1" dirty="0">
                <a:solidFill>
                  <a:srgbClr val="005CAB"/>
                </a:solidFill>
              </a:rPr>
              <a:t>Then:</a:t>
            </a:r>
          </a:p>
          <a:p>
            <a:pPr fontAlgn="base">
              <a:spcBef>
                <a:spcPts val="900"/>
              </a:spcBef>
              <a:spcAft>
                <a:spcPct val="0"/>
              </a:spcAft>
              <a:buClr>
                <a:srgbClr val="2D2D8A"/>
              </a:buClr>
            </a:pPr>
            <a:r>
              <a:rPr lang="en-US" sz="2200" b="1" dirty="0">
                <a:solidFill>
                  <a:srgbClr val="005CAB"/>
                </a:solidFill>
                <a:latin typeface="Arial Narrow"/>
                <a:cs typeface="Arial Narrow"/>
              </a:rPr>
              <a:t>Exclude</a:t>
            </a:r>
            <a:r>
              <a:rPr lang="en-US" sz="2200" dirty="0">
                <a:solidFill>
                  <a:srgbClr val="000000"/>
                </a:solidFill>
                <a:latin typeface="Arial Narrow"/>
                <a:cs typeface="Arial Narrow"/>
              </a:rPr>
              <a:t> the food handler from the operation</a:t>
            </a:r>
          </a:p>
          <a:p>
            <a:pPr marL="342900" indent="-342900" fontAlgn="base">
              <a:spcBef>
                <a:spcPts val="900"/>
              </a:spcBef>
              <a:spcAft>
                <a:spcPct val="0"/>
              </a:spcAft>
              <a:buClr>
                <a:srgbClr val="2D2D8A"/>
              </a:buClr>
              <a:buFont typeface="Lucida Grande"/>
              <a:buChar char="●"/>
            </a:pPr>
            <a:r>
              <a:rPr lang="en-US" sz="2200" dirty="0">
                <a:solidFill>
                  <a:srgbClr val="000000"/>
                </a:solidFill>
                <a:latin typeface="Arial Narrow"/>
                <a:cs typeface="Arial Narrow"/>
              </a:rPr>
              <a:t>Before returning to work, food handlers who vomited </a:t>
            </a:r>
            <a:br>
              <a:rPr lang="en-US" sz="2200" dirty="0">
                <a:solidFill>
                  <a:srgbClr val="000000"/>
                </a:solidFill>
                <a:latin typeface="Arial Narrow"/>
                <a:cs typeface="Arial Narrow"/>
              </a:rPr>
            </a:br>
            <a:r>
              <a:rPr lang="en-US" sz="2200" dirty="0">
                <a:solidFill>
                  <a:srgbClr val="000000"/>
                </a:solidFill>
                <a:latin typeface="Arial Narrow"/>
                <a:cs typeface="Arial Narrow"/>
              </a:rPr>
              <a:t>or had diarrhea must meet one of these requirements</a:t>
            </a:r>
          </a:p>
          <a:p>
            <a:pPr marL="800100" lvl="1" indent="-342900" fontAlgn="base">
              <a:spcBef>
                <a:spcPts val="900"/>
              </a:spcBef>
              <a:spcAft>
                <a:spcPct val="0"/>
              </a:spcAft>
              <a:buClr>
                <a:srgbClr val="2D2D8A"/>
              </a:buClr>
              <a:buFont typeface="Lucida Grande"/>
              <a:buChar char="●"/>
            </a:pPr>
            <a:r>
              <a:rPr lang="en-US" sz="2200" dirty="0">
                <a:solidFill>
                  <a:srgbClr val="000000"/>
                </a:solidFill>
                <a:latin typeface="Arial Narrow"/>
                <a:cs typeface="Arial Narrow"/>
              </a:rPr>
              <a:t>Have had no symptoms for at least 24 hours</a:t>
            </a:r>
          </a:p>
          <a:p>
            <a:pPr marL="800100" lvl="1" indent="-342900" fontAlgn="base">
              <a:spcBef>
                <a:spcPts val="900"/>
              </a:spcBef>
              <a:spcAft>
                <a:spcPct val="0"/>
              </a:spcAft>
              <a:buClr>
                <a:srgbClr val="2D2D8A"/>
              </a:buClr>
              <a:buFont typeface="Lucida Grande"/>
              <a:buChar char="●"/>
            </a:pPr>
            <a:r>
              <a:rPr lang="en-US" sz="2200" dirty="0">
                <a:solidFill>
                  <a:srgbClr val="000000"/>
                </a:solidFill>
                <a:latin typeface="Arial Narrow"/>
                <a:cs typeface="Arial Narrow"/>
              </a:rPr>
              <a:t>Have a written release from a medical practitioner</a:t>
            </a:r>
          </a:p>
        </p:txBody>
      </p:sp>
    </p:spTree>
    <p:extLst>
      <p:ext uri="{BB962C8B-B14F-4D97-AF65-F5344CB8AC3E}">
        <p14:creationId xmlns:p14="http://schemas.microsoft.com/office/powerpoint/2010/main" val="6970479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390525" y="158750"/>
            <a:ext cx="8307388" cy="519112"/>
          </a:xfrm>
        </p:spPr>
        <p:txBody>
          <a:bodyPr/>
          <a:lstStyle/>
          <a:p>
            <a:pPr eaLnBrk="1" hangingPunct="1">
              <a:defRPr/>
            </a:pPr>
            <a:r>
              <a:rPr lang="en-US" dirty="0">
                <a:latin typeface="Arial Narrow" charset="0"/>
                <a:cs typeface="+mj-cs"/>
              </a:rPr>
              <a:t>The Safe Food </a:t>
            </a:r>
            <a:r>
              <a:rPr lang="en-US" dirty="0" smtClean="0">
                <a:latin typeface="Arial Narrow" charset="0"/>
                <a:cs typeface="+mj-cs"/>
              </a:rPr>
              <a:t>Handler</a:t>
            </a:r>
            <a:endParaRPr lang="en-US" dirty="0">
              <a:latin typeface="Arial Narrow" charset="0"/>
              <a:cs typeface="+mj-cs"/>
            </a:endParaRPr>
          </a:p>
        </p:txBody>
      </p:sp>
      <p:sp>
        <p:nvSpPr>
          <p:cNvPr id="88067" name="Rectangle 3"/>
          <p:cNvSpPr>
            <a:spLocks noGrp="1" noChangeArrowheads="1"/>
          </p:cNvSpPr>
          <p:nvPr>
            <p:ph type="body" idx="1"/>
          </p:nvPr>
        </p:nvSpPr>
        <p:spPr>
          <a:xfrm>
            <a:off x="390525" y="1143000"/>
            <a:ext cx="8235950" cy="3789362"/>
          </a:xfrm>
        </p:spPr>
        <p:txBody>
          <a:bodyPr/>
          <a:lstStyle/>
          <a:p>
            <a:pPr marL="0" indent="0" eaLnBrk="1" hangingPunct="1">
              <a:defRPr/>
            </a:pPr>
            <a:r>
              <a:rPr lang="en-US" dirty="0">
                <a:latin typeface="Arial Narrow" charset="0"/>
                <a:cs typeface="+mn-cs"/>
              </a:rPr>
              <a:t>Objectives:</a:t>
            </a:r>
          </a:p>
          <a:p>
            <a:pPr marL="347472" lvl="1" indent="-347472" eaLnBrk="1" hangingPunct="1">
              <a:lnSpc>
                <a:spcPct val="100000"/>
              </a:lnSpc>
              <a:spcBef>
                <a:spcPts val="900"/>
              </a:spcBef>
              <a:defRPr/>
            </a:pPr>
            <a:r>
              <a:rPr lang="en-US" dirty="0">
                <a:solidFill>
                  <a:srgbClr val="000000"/>
                </a:solidFill>
                <a:latin typeface="Arial Narrow" charset="0"/>
              </a:rPr>
              <a:t>Avoiding personal behaviors that can contaminate food</a:t>
            </a:r>
            <a:endParaRPr lang="en-US" dirty="0">
              <a:latin typeface="Arial Narrow" charset="0"/>
            </a:endParaRPr>
          </a:p>
          <a:p>
            <a:pPr marL="347472" lvl="1" indent="-347472" eaLnBrk="1" hangingPunct="1">
              <a:lnSpc>
                <a:spcPct val="100000"/>
              </a:lnSpc>
              <a:spcBef>
                <a:spcPts val="900"/>
              </a:spcBef>
              <a:defRPr/>
            </a:pPr>
            <a:r>
              <a:rPr lang="en-US" dirty="0">
                <a:solidFill>
                  <a:srgbClr val="000000"/>
                </a:solidFill>
                <a:latin typeface="Arial Narrow" charset="0"/>
              </a:rPr>
              <a:t>Washing and caring for hands</a:t>
            </a:r>
          </a:p>
          <a:p>
            <a:pPr marL="347472" lvl="1" indent="-347472" eaLnBrk="1" hangingPunct="1">
              <a:lnSpc>
                <a:spcPct val="100000"/>
              </a:lnSpc>
              <a:spcBef>
                <a:spcPts val="900"/>
              </a:spcBef>
              <a:defRPr/>
            </a:pPr>
            <a:r>
              <a:rPr lang="en-US" dirty="0">
                <a:solidFill>
                  <a:srgbClr val="000000"/>
                </a:solidFill>
                <a:latin typeface="Arial Narrow" charset="0"/>
              </a:rPr>
              <a:t>Dressing for work and handling </a:t>
            </a:r>
            <a:r>
              <a:rPr lang="en-US" dirty="0" smtClean="0">
                <a:solidFill>
                  <a:srgbClr val="000000"/>
                </a:solidFill>
                <a:latin typeface="Arial Narrow" charset="0"/>
              </a:rPr>
              <a:t>work </a:t>
            </a:r>
            <a:r>
              <a:rPr lang="en-US" dirty="0">
                <a:solidFill>
                  <a:srgbClr val="000000"/>
                </a:solidFill>
                <a:latin typeface="Arial Narrow" charset="0"/>
              </a:rPr>
              <a:t>clothes</a:t>
            </a:r>
          </a:p>
          <a:p>
            <a:pPr marL="347472" lvl="1" indent="-347472" eaLnBrk="1" hangingPunct="1">
              <a:lnSpc>
                <a:spcPct val="100000"/>
              </a:lnSpc>
              <a:spcBef>
                <a:spcPts val="900"/>
              </a:spcBef>
              <a:defRPr/>
            </a:pPr>
            <a:r>
              <a:rPr lang="en-US" dirty="0">
                <a:solidFill>
                  <a:srgbClr val="000000"/>
                </a:solidFill>
                <a:latin typeface="Arial Narrow" charset="0"/>
              </a:rPr>
              <a:t>Limiting where staff can eat, drink, smoke, and chew gum or tobacco</a:t>
            </a:r>
          </a:p>
          <a:p>
            <a:pPr marL="347472" lvl="1" indent="-347472" eaLnBrk="1" hangingPunct="1">
              <a:lnSpc>
                <a:spcPct val="100000"/>
              </a:lnSpc>
              <a:spcBef>
                <a:spcPts val="900"/>
              </a:spcBef>
              <a:defRPr/>
            </a:pPr>
            <a:r>
              <a:rPr lang="en-US" dirty="0">
                <a:solidFill>
                  <a:srgbClr val="000000"/>
                </a:solidFill>
                <a:latin typeface="Arial Narrow" charset="0"/>
              </a:rPr>
              <a:t>Preventing staff who may be carrying pathogens from working with or around food, or from working in the operation</a:t>
            </a:r>
          </a:p>
        </p:txBody>
      </p:sp>
      <p:sp>
        <p:nvSpPr>
          <p:cNvPr id="88068" name="Text Box 7"/>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3-2</a:t>
            </a:r>
          </a:p>
        </p:txBody>
      </p:sp>
    </p:spTree>
    <p:extLst>
      <p:ext uri="{BB962C8B-B14F-4D97-AF65-F5344CB8AC3E}">
        <p14:creationId xmlns:p14="http://schemas.microsoft.com/office/powerpoint/2010/main" val="23930084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393192" y="158750"/>
            <a:ext cx="8242300" cy="519112"/>
          </a:xfrm>
        </p:spPr>
        <p:txBody>
          <a:bodyPr/>
          <a:lstStyle/>
          <a:p>
            <a:pPr eaLnBrk="1" hangingPunct="1">
              <a:defRPr/>
            </a:pPr>
            <a:r>
              <a:rPr lang="en-US" dirty="0">
                <a:latin typeface="Arial Narrow" charset="0"/>
                <a:cs typeface="+mj-cs"/>
              </a:rPr>
              <a:t>Handling Staff Illnesses</a:t>
            </a:r>
          </a:p>
        </p:txBody>
      </p:sp>
      <p:sp>
        <p:nvSpPr>
          <p:cNvPr id="106501" name="Rectangle 6"/>
          <p:cNvSpPr>
            <a:spLocks noChangeArrowheads="1"/>
          </p:cNvSpPr>
          <p:nvPr/>
        </p:nvSpPr>
        <p:spPr bwMode="auto">
          <a:xfrm>
            <a:off x="393192" y="1143000"/>
            <a:ext cx="6687990" cy="43704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fontAlgn="base" hangingPunct="0">
              <a:spcBef>
                <a:spcPct val="0"/>
              </a:spcBef>
              <a:spcAft>
                <a:spcPct val="0"/>
              </a:spcAft>
              <a:defRPr/>
            </a:pPr>
            <a:r>
              <a:rPr lang="en-US" sz="2400" b="1" dirty="0">
                <a:solidFill>
                  <a:srgbClr val="005CAB"/>
                </a:solidFill>
                <a:latin typeface="Arial Narrow"/>
              </a:rPr>
              <a:t>If:</a:t>
            </a:r>
          </a:p>
          <a:p>
            <a:pPr marL="0" lvl="1" eaLnBrk="0" fontAlgn="base" hangingPunct="0">
              <a:spcBef>
                <a:spcPts val="900"/>
              </a:spcBef>
              <a:spcAft>
                <a:spcPct val="0"/>
              </a:spcAft>
              <a:defRPr/>
            </a:pPr>
            <a:r>
              <a:rPr lang="en-US" sz="2200" dirty="0">
                <a:solidFill>
                  <a:srgbClr val="000000"/>
                </a:solidFill>
                <a:latin typeface="Arial Narrow"/>
                <a:cs typeface="Arial Narrow"/>
              </a:rPr>
              <a:t>The food handler has jaundice</a:t>
            </a:r>
          </a:p>
          <a:p>
            <a:pPr marL="0" lvl="1" eaLnBrk="0" fontAlgn="base" hangingPunct="0">
              <a:spcBef>
                <a:spcPct val="0"/>
              </a:spcBef>
              <a:spcAft>
                <a:spcPct val="0"/>
              </a:spcAft>
              <a:defRPr/>
            </a:pPr>
            <a:endParaRPr lang="en-US" sz="2400" b="1" dirty="0">
              <a:solidFill>
                <a:srgbClr val="005CAB"/>
              </a:solidFill>
              <a:latin typeface="Arial Narrow"/>
            </a:endParaRPr>
          </a:p>
          <a:p>
            <a:pPr eaLnBrk="0" fontAlgn="base" hangingPunct="0">
              <a:spcBef>
                <a:spcPct val="0"/>
              </a:spcBef>
              <a:spcAft>
                <a:spcPct val="0"/>
              </a:spcAft>
              <a:defRPr/>
            </a:pPr>
            <a:r>
              <a:rPr lang="en-US" sz="2400" b="1" dirty="0">
                <a:solidFill>
                  <a:srgbClr val="005CAB"/>
                </a:solidFill>
                <a:latin typeface="Arial Narrow"/>
              </a:rPr>
              <a:t>Then:</a:t>
            </a:r>
          </a:p>
          <a:p>
            <a:pPr marL="347472" lvl="1" indent="-342900" fontAlgn="base">
              <a:spcBef>
                <a:spcPts val="900"/>
              </a:spcBef>
              <a:spcAft>
                <a:spcPct val="0"/>
              </a:spcAft>
              <a:buClr>
                <a:srgbClr val="005CAB"/>
              </a:buClr>
              <a:buSzPct val="100000"/>
              <a:buFont typeface="Lucida Grande"/>
              <a:buChar char="●"/>
              <a:defRPr/>
            </a:pPr>
            <a:r>
              <a:rPr lang="en-US" sz="2200" dirty="0">
                <a:solidFill>
                  <a:srgbClr val="231F20"/>
                </a:solidFill>
                <a:latin typeface="Arial Narrow"/>
                <a:cs typeface="Arial Narrow"/>
              </a:rPr>
              <a:t>Food handlers with jaundice must be reported to the regulatory authority</a:t>
            </a:r>
          </a:p>
          <a:p>
            <a:pPr marL="347472" lvl="1" indent="-342900" fontAlgn="base">
              <a:spcBef>
                <a:spcPts val="900"/>
              </a:spcBef>
              <a:spcAft>
                <a:spcPct val="0"/>
              </a:spcAft>
              <a:buClr>
                <a:srgbClr val="005CAB"/>
              </a:buClr>
              <a:buSzPct val="100000"/>
              <a:buFont typeface="Lucida Grande"/>
              <a:buChar char="●"/>
              <a:defRPr/>
            </a:pPr>
            <a:r>
              <a:rPr lang="en-US" sz="2200" b="1" dirty="0">
                <a:solidFill>
                  <a:srgbClr val="005CAB"/>
                </a:solidFill>
                <a:latin typeface="Arial Narrow"/>
                <a:cs typeface="Arial Narrow"/>
              </a:rPr>
              <a:t>Exclude</a:t>
            </a:r>
            <a:r>
              <a:rPr lang="en-US" sz="2200" dirty="0">
                <a:solidFill>
                  <a:srgbClr val="000000"/>
                </a:solidFill>
                <a:latin typeface="Arial Narrow"/>
                <a:cs typeface="Arial Narrow"/>
              </a:rPr>
              <a:t> </a:t>
            </a:r>
            <a:r>
              <a:rPr lang="en-US" sz="2200" dirty="0">
                <a:solidFill>
                  <a:srgbClr val="231F20"/>
                </a:solidFill>
                <a:latin typeface="Arial Narrow"/>
                <a:cs typeface="Arial Narrow"/>
              </a:rPr>
              <a:t>food handlers who’ve had jaundice for less than </a:t>
            </a:r>
            <a:br>
              <a:rPr lang="en-US" sz="2200" dirty="0">
                <a:solidFill>
                  <a:srgbClr val="231F20"/>
                </a:solidFill>
                <a:latin typeface="Arial Narrow"/>
                <a:cs typeface="Arial Narrow"/>
              </a:rPr>
            </a:br>
            <a:r>
              <a:rPr lang="en-US" sz="2200" dirty="0">
                <a:solidFill>
                  <a:srgbClr val="231F20"/>
                </a:solidFill>
                <a:latin typeface="Arial Narrow"/>
                <a:cs typeface="Arial Narrow"/>
              </a:rPr>
              <a:t>7 days from the operation</a:t>
            </a:r>
          </a:p>
          <a:p>
            <a:pPr marL="347472" lvl="1" indent="-342900" fontAlgn="base">
              <a:spcBef>
                <a:spcPts val="900"/>
              </a:spcBef>
              <a:spcAft>
                <a:spcPct val="0"/>
              </a:spcAft>
              <a:buClr>
                <a:srgbClr val="005CAB"/>
              </a:buClr>
              <a:buSzPct val="100000"/>
              <a:buFont typeface="Lucida Grande"/>
              <a:buChar char="●"/>
              <a:defRPr/>
            </a:pPr>
            <a:r>
              <a:rPr lang="en-US" sz="2200" dirty="0">
                <a:solidFill>
                  <a:srgbClr val="231F20"/>
                </a:solidFill>
                <a:latin typeface="Arial Narrow"/>
                <a:cs typeface="Arial Narrow"/>
              </a:rPr>
              <a:t>Food handlers must have a written release from a </a:t>
            </a:r>
            <a:br>
              <a:rPr lang="en-US" sz="2200" dirty="0">
                <a:solidFill>
                  <a:srgbClr val="231F20"/>
                </a:solidFill>
                <a:latin typeface="Arial Narrow"/>
                <a:cs typeface="Arial Narrow"/>
              </a:rPr>
            </a:br>
            <a:r>
              <a:rPr lang="en-US" sz="2200" dirty="0">
                <a:solidFill>
                  <a:srgbClr val="231F20"/>
                </a:solidFill>
                <a:latin typeface="Arial Narrow"/>
                <a:cs typeface="Arial Narrow"/>
              </a:rPr>
              <a:t>medical practitioner and approval from the regulatory authority before returning to work</a:t>
            </a:r>
            <a:endParaRPr lang="en-US" sz="2400" dirty="0">
              <a:solidFill>
                <a:srgbClr val="005CAB"/>
              </a:solidFill>
              <a:latin typeface="Arial Narrow"/>
              <a:cs typeface="Arial Narrow"/>
            </a:endParaRPr>
          </a:p>
        </p:txBody>
      </p:sp>
      <p:sp>
        <p:nvSpPr>
          <p:cNvPr id="106502" name="Text Box 7"/>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3-20</a:t>
            </a:r>
          </a:p>
        </p:txBody>
      </p:sp>
    </p:spTree>
    <p:extLst>
      <p:ext uri="{BB962C8B-B14F-4D97-AF65-F5344CB8AC3E}">
        <p14:creationId xmlns:p14="http://schemas.microsoft.com/office/powerpoint/2010/main" val="16946106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3"/>
          <p:cNvSpPr>
            <a:spLocks noChangeArrowheads="1"/>
          </p:cNvSpPr>
          <p:nvPr/>
        </p:nvSpPr>
        <p:spPr bwMode="auto">
          <a:xfrm>
            <a:off x="457200" y="2590800"/>
            <a:ext cx="45720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fontAlgn="base" hangingPunct="0">
              <a:spcBef>
                <a:spcPct val="50000"/>
              </a:spcBef>
              <a:spcAft>
                <a:spcPct val="25000"/>
              </a:spcAft>
              <a:buClr>
                <a:srgbClr val="000000"/>
              </a:buClr>
              <a:buFont typeface="Symbol" charset="0"/>
              <a:buNone/>
              <a:defRPr/>
            </a:pPr>
            <a:endParaRPr lang="en-US" sz="2000" b="1" dirty="0">
              <a:solidFill>
                <a:srgbClr val="CC0000"/>
              </a:solidFill>
            </a:endParaRPr>
          </a:p>
          <a:p>
            <a:pPr eaLnBrk="0" fontAlgn="base" hangingPunct="0">
              <a:spcBef>
                <a:spcPct val="50000"/>
              </a:spcBef>
              <a:spcAft>
                <a:spcPct val="25000"/>
              </a:spcAft>
              <a:buClr>
                <a:srgbClr val="000000"/>
              </a:buClr>
              <a:buFont typeface="Symbol" charset="0"/>
              <a:buNone/>
              <a:defRPr/>
            </a:pPr>
            <a:endParaRPr lang="en-US" sz="2000" dirty="0">
              <a:solidFill>
                <a:srgbClr val="CC0000"/>
              </a:solidFill>
            </a:endParaRPr>
          </a:p>
        </p:txBody>
      </p:sp>
      <p:sp>
        <p:nvSpPr>
          <p:cNvPr id="107525" name="Rectangle 9"/>
          <p:cNvSpPr>
            <a:spLocks noChangeArrowheads="1"/>
          </p:cNvSpPr>
          <p:nvPr/>
        </p:nvSpPr>
        <p:spPr bwMode="auto">
          <a:xfrm>
            <a:off x="393192" y="1143000"/>
            <a:ext cx="8240713" cy="507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fontAlgn="base" hangingPunct="0">
              <a:spcBef>
                <a:spcPct val="0"/>
              </a:spcBef>
              <a:spcAft>
                <a:spcPct val="0"/>
              </a:spcAft>
              <a:defRPr/>
            </a:pPr>
            <a:r>
              <a:rPr lang="en-US" sz="2400" b="1" dirty="0">
                <a:solidFill>
                  <a:srgbClr val="005CAB"/>
                </a:solidFill>
                <a:latin typeface="Arial Narrow"/>
              </a:rPr>
              <a:t>If:</a:t>
            </a:r>
          </a:p>
          <a:p>
            <a:pPr marL="0" lvl="1" fontAlgn="base">
              <a:spcBef>
                <a:spcPts val="900"/>
              </a:spcBef>
              <a:spcAft>
                <a:spcPct val="0"/>
              </a:spcAft>
              <a:buClr>
                <a:srgbClr val="0093D3"/>
              </a:buClr>
              <a:buSzPct val="75000"/>
              <a:defRPr/>
            </a:pPr>
            <a:r>
              <a:rPr lang="en-US" sz="2200" dirty="0">
                <a:solidFill>
                  <a:srgbClr val="231F20"/>
                </a:solidFill>
                <a:latin typeface="Arial Narrow"/>
                <a:cs typeface="Arial Narrow"/>
              </a:rPr>
              <a:t>The food handler has been diagnosed with a foodborne illness </a:t>
            </a:r>
            <a:br>
              <a:rPr lang="en-US" sz="2200" dirty="0">
                <a:solidFill>
                  <a:srgbClr val="231F20"/>
                </a:solidFill>
                <a:latin typeface="Arial Narrow"/>
                <a:cs typeface="Arial Narrow"/>
              </a:rPr>
            </a:br>
            <a:r>
              <a:rPr lang="en-US" sz="2200" dirty="0">
                <a:solidFill>
                  <a:srgbClr val="231F20"/>
                </a:solidFill>
                <a:latin typeface="Arial Narrow"/>
                <a:cs typeface="Arial Narrow"/>
              </a:rPr>
              <a:t>caused by one of these pathogens and has symptoms</a:t>
            </a:r>
          </a:p>
          <a:p>
            <a:pPr marL="342900" lvl="2" indent="-342900" fontAlgn="base">
              <a:spcBef>
                <a:spcPts val="300"/>
              </a:spcBef>
              <a:spcAft>
                <a:spcPct val="0"/>
              </a:spcAft>
              <a:buClr>
                <a:srgbClr val="005CAB"/>
              </a:buClr>
              <a:buSzPct val="100000"/>
              <a:buFont typeface="Lucida Grande"/>
              <a:buChar char="●"/>
              <a:defRPr/>
            </a:pPr>
            <a:r>
              <a:rPr lang="en-US" sz="2200" dirty="0">
                <a:solidFill>
                  <a:srgbClr val="231F20"/>
                </a:solidFill>
                <a:latin typeface="Arial Narrow"/>
                <a:cs typeface="Arial Narrow"/>
              </a:rPr>
              <a:t>Hepatitis A </a:t>
            </a:r>
          </a:p>
          <a:p>
            <a:pPr marL="342900" lvl="2" indent="-342900" fontAlgn="base">
              <a:spcBef>
                <a:spcPts val="300"/>
              </a:spcBef>
              <a:spcAft>
                <a:spcPct val="0"/>
              </a:spcAft>
              <a:buClr>
                <a:srgbClr val="005CAB"/>
              </a:buClr>
              <a:buSzPct val="100000"/>
              <a:buFont typeface="Lucida Grande"/>
              <a:buChar char="●"/>
              <a:defRPr/>
            </a:pPr>
            <a:r>
              <a:rPr lang="en-US" sz="2200" i="1" dirty="0">
                <a:solidFill>
                  <a:srgbClr val="231F20"/>
                </a:solidFill>
                <a:latin typeface="Arial Narrow"/>
                <a:cs typeface="Arial Narrow"/>
              </a:rPr>
              <a:t>Salmonella</a:t>
            </a:r>
            <a:r>
              <a:rPr lang="en-US" sz="2200" dirty="0">
                <a:solidFill>
                  <a:srgbClr val="231F20"/>
                </a:solidFill>
                <a:latin typeface="Arial Narrow"/>
                <a:cs typeface="Arial Narrow"/>
              </a:rPr>
              <a:t> Typhi</a:t>
            </a:r>
          </a:p>
          <a:p>
            <a:pPr marL="342900" lvl="2" indent="-342900" fontAlgn="base">
              <a:spcBef>
                <a:spcPts val="300"/>
              </a:spcBef>
              <a:spcAft>
                <a:spcPct val="0"/>
              </a:spcAft>
              <a:buClr>
                <a:srgbClr val="005CAB"/>
              </a:buClr>
              <a:buSzPct val="100000"/>
              <a:buFont typeface="Lucida Grande"/>
              <a:buChar char="●"/>
              <a:defRPr/>
            </a:pPr>
            <a:r>
              <a:rPr lang="en-US" sz="2200" dirty="0">
                <a:solidFill>
                  <a:srgbClr val="231F20"/>
                </a:solidFill>
                <a:latin typeface="Arial Narrow"/>
                <a:cs typeface="Arial Narrow"/>
              </a:rPr>
              <a:t>Enterohemorrhagic and shiga toxin-producing  </a:t>
            </a:r>
            <a:r>
              <a:rPr lang="en-US" sz="2200" i="1" dirty="0">
                <a:solidFill>
                  <a:srgbClr val="231F20"/>
                </a:solidFill>
                <a:latin typeface="Arial Narrow"/>
                <a:cs typeface="Arial Narrow"/>
              </a:rPr>
              <a:t>E. coli</a:t>
            </a:r>
          </a:p>
          <a:p>
            <a:pPr marL="342900" lvl="2" indent="-342900" fontAlgn="base">
              <a:spcBef>
                <a:spcPts val="300"/>
              </a:spcBef>
              <a:spcAft>
                <a:spcPct val="0"/>
              </a:spcAft>
              <a:buClr>
                <a:srgbClr val="005CAB"/>
              </a:buClr>
              <a:buSzPct val="100000"/>
              <a:buFont typeface="Lucida Grande"/>
              <a:buChar char="●"/>
              <a:defRPr/>
            </a:pPr>
            <a:r>
              <a:rPr lang="en-US" sz="2200" dirty="0">
                <a:solidFill>
                  <a:srgbClr val="231F20"/>
                </a:solidFill>
                <a:latin typeface="Arial Narrow"/>
                <a:cs typeface="Arial Narrow"/>
              </a:rPr>
              <a:t>Norovirus</a:t>
            </a:r>
          </a:p>
          <a:p>
            <a:pPr marL="342900" lvl="2" indent="-342900" fontAlgn="base">
              <a:spcBef>
                <a:spcPts val="300"/>
              </a:spcBef>
              <a:spcAft>
                <a:spcPct val="0"/>
              </a:spcAft>
              <a:buClr>
                <a:srgbClr val="005CAB"/>
              </a:buClr>
              <a:buSzPct val="100000"/>
              <a:buFont typeface="Lucida Grande"/>
              <a:buChar char="●"/>
              <a:defRPr/>
            </a:pPr>
            <a:r>
              <a:rPr lang="en-US" sz="2200" i="1" dirty="0">
                <a:solidFill>
                  <a:srgbClr val="231F20"/>
                </a:solidFill>
                <a:latin typeface="Arial Narrow"/>
                <a:cs typeface="Arial Narrow"/>
              </a:rPr>
              <a:t>Shigella</a:t>
            </a:r>
            <a:r>
              <a:rPr lang="en-US" sz="2200" dirty="0">
                <a:solidFill>
                  <a:srgbClr val="000000"/>
                </a:solidFill>
                <a:latin typeface="Arial Narrow"/>
                <a:cs typeface="Arial Narrow"/>
              </a:rPr>
              <a:t> </a:t>
            </a:r>
            <a:r>
              <a:rPr lang="en-US" sz="2200" dirty="0">
                <a:solidFill>
                  <a:srgbClr val="231F20"/>
                </a:solidFill>
                <a:latin typeface="Arial Narrow"/>
                <a:cs typeface="Arial Narrow"/>
              </a:rPr>
              <a:t>spp</a:t>
            </a:r>
            <a:r>
              <a:rPr lang="en-US" sz="2200" dirty="0">
                <a:solidFill>
                  <a:srgbClr val="000000"/>
                </a:solidFill>
                <a:latin typeface="Arial Narrow"/>
                <a:cs typeface="Arial Narrow"/>
              </a:rPr>
              <a:t>.</a:t>
            </a:r>
          </a:p>
          <a:p>
            <a:pPr marL="342900" lvl="2" indent="-342900" fontAlgn="base">
              <a:spcAft>
                <a:spcPct val="0"/>
              </a:spcAft>
              <a:buClr>
                <a:srgbClr val="005CAB"/>
              </a:buClr>
              <a:buSzPct val="100000"/>
              <a:buFont typeface="Lucida Grande"/>
              <a:buChar char="●"/>
              <a:defRPr/>
            </a:pPr>
            <a:endParaRPr lang="en-US" sz="2400" b="1" dirty="0">
              <a:solidFill>
                <a:srgbClr val="005CAB"/>
              </a:solidFill>
              <a:latin typeface="Arial Narrow"/>
            </a:endParaRPr>
          </a:p>
          <a:p>
            <a:pPr eaLnBrk="0" fontAlgn="base" hangingPunct="0">
              <a:spcBef>
                <a:spcPct val="0"/>
              </a:spcBef>
              <a:spcAft>
                <a:spcPct val="0"/>
              </a:spcAft>
              <a:defRPr/>
            </a:pPr>
            <a:r>
              <a:rPr lang="en-US" sz="2400" b="1" dirty="0">
                <a:solidFill>
                  <a:srgbClr val="005CAB"/>
                </a:solidFill>
                <a:latin typeface="Arial Narrow"/>
              </a:rPr>
              <a:t>Then:</a:t>
            </a:r>
          </a:p>
          <a:p>
            <a:pPr marL="347472" lvl="1" indent="-347472" fontAlgn="base">
              <a:spcBef>
                <a:spcPts val="600"/>
              </a:spcBef>
              <a:spcAft>
                <a:spcPct val="0"/>
              </a:spcAft>
              <a:buClr>
                <a:srgbClr val="005CAB"/>
              </a:buClr>
              <a:buSzPct val="75000"/>
              <a:buFont typeface="Wingdings" charset="0"/>
              <a:buChar char="l"/>
            </a:pPr>
            <a:r>
              <a:rPr lang="en-US" sz="2200" b="1" dirty="0">
                <a:solidFill>
                  <a:srgbClr val="005CAB"/>
                </a:solidFill>
                <a:latin typeface="Arial Narrow"/>
                <a:cs typeface="Arial Narrow"/>
              </a:rPr>
              <a:t>Exclude</a:t>
            </a:r>
            <a:r>
              <a:rPr lang="en-US" sz="2200" dirty="0">
                <a:solidFill>
                  <a:srgbClr val="000000"/>
                </a:solidFill>
                <a:latin typeface="Arial Narrow"/>
                <a:cs typeface="Arial Narrow"/>
              </a:rPr>
              <a:t> </a:t>
            </a:r>
            <a:r>
              <a:rPr lang="en-US" sz="2200" dirty="0">
                <a:solidFill>
                  <a:srgbClr val="231F20"/>
                </a:solidFill>
                <a:latin typeface="Arial Narrow"/>
                <a:cs typeface="Arial Narrow"/>
              </a:rPr>
              <a:t>the food handler from the operation</a:t>
            </a:r>
          </a:p>
          <a:p>
            <a:pPr marL="347472" lvl="1" indent="-347472" fontAlgn="base">
              <a:spcBef>
                <a:spcPts val="600"/>
              </a:spcBef>
              <a:spcAft>
                <a:spcPct val="0"/>
              </a:spcAft>
              <a:buClr>
                <a:srgbClr val="005CAB"/>
              </a:buClr>
              <a:buSzPct val="75000"/>
              <a:buFont typeface="Wingdings" charset="0"/>
              <a:buChar char="l"/>
            </a:pPr>
            <a:r>
              <a:rPr lang="en-US" sz="2200" dirty="0">
                <a:solidFill>
                  <a:srgbClr val="231F20"/>
                </a:solidFill>
                <a:latin typeface="Arial Narrow"/>
                <a:cs typeface="Arial Narrow"/>
              </a:rPr>
              <a:t>Work with the food handler</a:t>
            </a:r>
            <a:r>
              <a:rPr lang="ja-JP" altLang="en-US" sz="2200" dirty="0">
                <a:solidFill>
                  <a:srgbClr val="231F20"/>
                </a:solidFill>
                <a:latin typeface="Arial Narrow"/>
                <a:cs typeface="Arial Narrow"/>
              </a:rPr>
              <a:t>’</a:t>
            </a:r>
            <a:r>
              <a:rPr lang="en-US" altLang="ja-JP" sz="2200" dirty="0">
                <a:solidFill>
                  <a:srgbClr val="231F20"/>
                </a:solidFill>
                <a:latin typeface="Arial Narrow"/>
                <a:cs typeface="Arial Narrow"/>
              </a:rPr>
              <a:t>s medical practitioner and/or the local regulatory authority to decide when the person can go back to work</a:t>
            </a:r>
            <a:endParaRPr lang="en-US" sz="2400" b="1" dirty="0">
              <a:solidFill>
                <a:srgbClr val="009DDC"/>
              </a:solidFill>
            </a:endParaRPr>
          </a:p>
        </p:txBody>
      </p:sp>
      <p:sp>
        <p:nvSpPr>
          <p:cNvPr id="107526" name="Rectangle 11"/>
          <p:cNvSpPr>
            <a:spLocks noGrp="1" noChangeArrowheads="1"/>
          </p:cNvSpPr>
          <p:nvPr>
            <p:ph type="title"/>
          </p:nvPr>
        </p:nvSpPr>
        <p:spPr>
          <a:xfrm>
            <a:off x="393192" y="158750"/>
            <a:ext cx="8242300" cy="519112"/>
          </a:xfrm>
        </p:spPr>
        <p:txBody>
          <a:bodyPr/>
          <a:lstStyle/>
          <a:p>
            <a:pPr eaLnBrk="1" hangingPunct="1">
              <a:defRPr/>
            </a:pPr>
            <a:r>
              <a:rPr lang="en-US" dirty="0">
                <a:latin typeface="Arial Narrow" charset="0"/>
                <a:cs typeface="+mj-cs"/>
              </a:rPr>
              <a:t>Handling Staff Illnesses</a:t>
            </a:r>
          </a:p>
        </p:txBody>
      </p:sp>
      <p:sp>
        <p:nvSpPr>
          <p:cNvPr id="107527" name="Text Box 12"/>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3-21</a:t>
            </a:r>
          </a:p>
        </p:txBody>
      </p:sp>
    </p:spTree>
    <p:extLst>
      <p:ext uri="{BB962C8B-B14F-4D97-AF65-F5344CB8AC3E}">
        <p14:creationId xmlns:p14="http://schemas.microsoft.com/office/powerpoint/2010/main" val="261326463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010837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3"/>
          <p:cNvSpPr>
            <a:spLocks noGrp="1" noChangeArrowheads="1"/>
          </p:cNvSpPr>
          <p:nvPr>
            <p:ph type="body" idx="1"/>
          </p:nvPr>
        </p:nvSpPr>
        <p:spPr>
          <a:xfrm>
            <a:off x="393192" y="1143000"/>
            <a:ext cx="7772400" cy="4983163"/>
          </a:xfrm>
        </p:spPr>
        <p:txBody>
          <a:bodyPr/>
          <a:lstStyle/>
          <a:p>
            <a:pPr marL="0" indent="0" eaLnBrk="1" hangingPunct="1">
              <a:defRPr/>
            </a:pPr>
            <a:r>
              <a:rPr lang="en-US" dirty="0">
                <a:latin typeface="Arial Narrow" charset="0"/>
                <a:cs typeface="+mn-cs"/>
              </a:rPr>
              <a:t>Objectives:</a:t>
            </a:r>
          </a:p>
          <a:p>
            <a:pPr marL="347472" lvl="1" indent="-347472" eaLnBrk="1" hangingPunct="1">
              <a:lnSpc>
                <a:spcPct val="100000"/>
              </a:lnSpc>
              <a:spcBef>
                <a:spcPts val="900"/>
              </a:spcBef>
              <a:defRPr/>
            </a:pPr>
            <a:r>
              <a:rPr lang="en-US" dirty="0">
                <a:latin typeface="Arial Narrow" charset="0"/>
              </a:rPr>
              <a:t>How to prevent cross-contamination</a:t>
            </a:r>
          </a:p>
          <a:p>
            <a:pPr marL="347472" lvl="1" indent="-347472" eaLnBrk="1" hangingPunct="1">
              <a:lnSpc>
                <a:spcPct val="100000"/>
              </a:lnSpc>
              <a:spcBef>
                <a:spcPts val="900"/>
              </a:spcBef>
              <a:defRPr/>
            </a:pPr>
            <a:r>
              <a:rPr lang="en-US" dirty="0">
                <a:latin typeface="Arial Narrow" charset="0"/>
              </a:rPr>
              <a:t>How to prevent time-temperature abuse</a:t>
            </a:r>
          </a:p>
          <a:p>
            <a:pPr marL="347472" lvl="1" indent="-347472" eaLnBrk="1" hangingPunct="1">
              <a:lnSpc>
                <a:spcPct val="100000"/>
              </a:lnSpc>
              <a:spcBef>
                <a:spcPts val="900"/>
              </a:spcBef>
              <a:defRPr/>
            </a:pPr>
            <a:r>
              <a:rPr lang="en-US" dirty="0">
                <a:latin typeface="Arial Narrow" charset="0"/>
              </a:rPr>
              <a:t>How to use the correct kinds of thermometers to take temperatures</a:t>
            </a:r>
          </a:p>
          <a:p>
            <a:pPr marL="571500" lvl="1" indent="-457200" eaLnBrk="1" hangingPunct="1">
              <a:defRPr/>
            </a:pPr>
            <a:endParaRPr lang="en-US" dirty="0">
              <a:latin typeface="Arial Narrow" charset="0"/>
            </a:endParaRPr>
          </a:p>
        </p:txBody>
      </p:sp>
      <p:sp>
        <p:nvSpPr>
          <p:cNvPr id="108547" name="Rectangle 4"/>
          <p:cNvSpPr>
            <a:spLocks noChangeArrowheads="1"/>
          </p:cNvSpPr>
          <p:nvPr/>
        </p:nvSpPr>
        <p:spPr bwMode="auto">
          <a:xfrm>
            <a:off x="1066800" y="5775325"/>
            <a:ext cx="64008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fontAlgn="base">
              <a:spcBef>
                <a:spcPct val="50000"/>
              </a:spcBef>
              <a:spcAft>
                <a:spcPct val="25000"/>
              </a:spcAft>
              <a:tabLst>
                <a:tab pos="228600" algn="l"/>
              </a:tabLst>
              <a:defRPr/>
            </a:pPr>
            <a:endParaRPr lang="en-US" sz="2000" dirty="0">
              <a:solidFill>
                <a:srgbClr val="000000"/>
              </a:solidFill>
              <a:cs typeface="Times New Roman" charset="0"/>
            </a:endParaRPr>
          </a:p>
          <a:p>
            <a:pPr fontAlgn="base">
              <a:spcBef>
                <a:spcPct val="50000"/>
              </a:spcBef>
              <a:spcAft>
                <a:spcPct val="25000"/>
              </a:spcAft>
              <a:tabLst>
                <a:tab pos="228600" algn="l"/>
              </a:tabLst>
              <a:defRPr/>
            </a:pPr>
            <a:endParaRPr lang="en-US" sz="2000" dirty="0">
              <a:solidFill>
                <a:srgbClr val="000000"/>
              </a:solidFill>
              <a:cs typeface="Times New Roman" charset="0"/>
            </a:endParaRPr>
          </a:p>
        </p:txBody>
      </p:sp>
      <p:sp>
        <p:nvSpPr>
          <p:cNvPr id="108548" name="Text Box 7"/>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4-2</a:t>
            </a:r>
          </a:p>
        </p:txBody>
      </p:sp>
      <p:sp>
        <p:nvSpPr>
          <p:cNvPr id="108549" name="Rectangle 11"/>
          <p:cNvSpPr>
            <a:spLocks noGrp="1" noChangeArrowheads="1"/>
          </p:cNvSpPr>
          <p:nvPr>
            <p:ph type="title"/>
          </p:nvPr>
        </p:nvSpPr>
        <p:spPr>
          <a:xfrm>
            <a:off x="393192" y="158750"/>
            <a:ext cx="8242300" cy="519112"/>
          </a:xfrm>
        </p:spPr>
        <p:txBody>
          <a:bodyPr/>
          <a:lstStyle/>
          <a:p>
            <a:pPr eaLnBrk="1" hangingPunct="1">
              <a:defRPr/>
            </a:pPr>
            <a:r>
              <a:rPr lang="en-US" dirty="0">
                <a:latin typeface="Arial Narrow" charset="0"/>
                <a:cs typeface="+mj-cs"/>
              </a:rPr>
              <a:t>The Flow of Food</a:t>
            </a:r>
          </a:p>
        </p:txBody>
      </p:sp>
    </p:spTree>
    <p:extLst>
      <p:ext uri="{BB962C8B-B14F-4D97-AF65-F5344CB8AC3E}">
        <p14:creationId xmlns:p14="http://schemas.microsoft.com/office/powerpoint/2010/main" val="366143935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3"/>
          <p:cNvSpPr>
            <a:spLocks noGrp="1" noChangeArrowheads="1"/>
          </p:cNvSpPr>
          <p:nvPr>
            <p:ph type="body" idx="1"/>
          </p:nvPr>
        </p:nvSpPr>
        <p:spPr>
          <a:xfrm>
            <a:off x="393192" y="1143000"/>
            <a:ext cx="6118225" cy="3820319"/>
          </a:xfrm>
        </p:spPr>
        <p:txBody>
          <a:bodyPr/>
          <a:lstStyle/>
          <a:p>
            <a:pPr marL="0" indent="0" eaLnBrk="1" hangingPunct="1">
              <a:defRPr/>
            </a:pPr>
            <a:r>
              <a:rPr lang="en-US" dirty="0">
                <a:latin typeface="Arial Narrow" charset="0"/>
                <a:cs typeface="+mn-cs"/>
              </a:rPr>
              <a:t>To keep food safe throughout the flow of food:</a:t>
            </a:r>
          </a:p>
          <a:p>
            <a:pPr marL="347472" lvl="1" indent="-347472" eaLnBrk="1" hangingPunct="1">
              <a:lnSpc>
                <a:spcPct val="100000"/>
              </a:lnSpc>
              <a:spcBef>
                <a:spcPts val="900"/>
              </a:spcBef>
              <a:defRPr/>
            </a:pPr>
            <a:r>
              <a:rPr lang="en-US" dirty="0">
                <a:latin typeface="Arial Narrow" charset="0"/>
              </a:rPr>
              <a:t>Prevent cross-contamination</a:t>
            </a:r>
          </a:p>
          <a:p>
            <a:pPr marL="347472" lvl="1" indent="-347472" eaLnBrk="1" hangingPunct="1">
              <a:lnSpc>
                <a:spcPct val="100000"/>
              </a:lnSpc>
              <a:spcBef>
                <a:spcPts val="900"/>
              </a:spcBef>
              <a:defRPr/>
            </a:pPr>
            <a:r>
              <a:rPr lang="en-US" dirty="0">
                <a:latin typeface="Arial Narrow" charset="0"/>
              </a:rPr>
              <a:t>Prevent time-temperature </a:t>
            </a:r>
            <a:r>
              <a:rPr lang="en-US" dirty="0" smtClean="0">
                <a:latin typeface="Arial Narrow" charset="0"/>
              </a:rPr>
              <a:t>abuse</a:t>
            </a:r>
            <a:endParaRPr lang="en-US" dirty="0">
              <a:latin typeface="Arial Narrow" charset="0"/>
            </a:endParaRPr>
          </a:p>
          <a:p>
            <a:pPr marL="571500" lvl="1" indent="-457200" eaLnBrk="1" hangingPunct="1">
              <a:defRPr/>
            </a:pPr>
            <a:endParaRPr lang="en-US" dirty="0">
              <a:latin typeface="Arial Narrow" charset="0"/>
            </a:endParaRPr>
          </a:p>
        </p:txBody>
      </p:sp>
      <p:sp>
        <p:nvSpPr>
          <p:cNvPr id="109572" name="Text Box 7"/>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4-3</a:t>
            </a:r>
          </a:p>
        </p:txBody>
      </p:sp>
      <p:sp>
        <p:nvSpPr>
          <p:cNvPr id="109573" name="Rectangle 11"/>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The Flow of Food</a:t>
            </a:r>
          </a:p>
        </p:txBody>
      </p:sp>
      <p:pic>
        <p:nvPicPr>
          <p:cNvPr id="2" name="Picture 1" descr="6e_c04_02_Flow of Food_01.jpg"/>
          <p:cNvPicPr>
            <a:picLocks noChangeAspect="1"/>
          </p:cNvPicPr>
          <p:nvPr/>
        </p:nvPicPr>
        <p:blipFill rotWithShape="1">
          <a:blip r:embed="rId3" cstate="print">
            <a:extLst>
              <a:ext uri="{28A0092B-C50C-407E-A947-70E740481C1C}">
                <a14:useLocalDpi xmlns:a14="http://schemas.microsoft.com/office/drawing/2010/main" val="0"/>
              </a:ext>
            </a:extLst>
          </a:blip>
          <a:srcRect r="63386" b="-273"/>
          <a:stretch/>
        </p:blipFill>
        <p:spPr>
          <a:xfrm>
            <a:off x="6951198" y="1214589"/>
            <a:ext cx="1673689" cy="4673712"/>
          </a:xfrm>
          <a:prstGeom prst="rect">
            <a:avLst/>
          </a:prstGeom>
        </p:spPr>
      </p:pic>
    </p:spTree>
    <p:extLst>
      <p:ext uri="{BB962C8B-B14F-4D97-AF65-F5344CB8AC3E}">
        <p14:creationId xmlns:p14="http://schemas.microsoft.com/office/powerpoint/2010/main" val="419240413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3"/>
          <p:cNvSpPr>
            <a:spLocks noGrp="1" noChangeArrowheads="1"/>
          </p:cNvSpPr>
          <p:nvPr>
            <p:ph type="body" idx="1"/>
          </p:nvPr>
        </p:nvSpPr>
        <p:spPr>
          <a:xfrm>
            <a:off x="393192" y="1143000"/>
            <a:ext cx="5891994" cy="3820319"/>
          </a:xfrm>
        </p:spPr>
        <p:txBody>
          <a:bodyPr/>
          <a:lstStyle/>
          <a:p>
            <a:pPr marL="0" indent="0" eaLnBrk="1" hangingPunct="1">
              <a:defRPr/>
            </a:pPr>
            <a:r>
              <a:rPr lang="en-US" dirty="0">
                <a:latin typeface="Arial Narrow" charset="0"/>
                <a:cs typeface="+mn-cs"/>
              </a:rPr>
              <a:t>Separate </a:t>
            </a:r>
            <a:r>
              <a:rPr lang="en-US" dirty="0" smtClean="0">
                <a:latin typeface="Arial Narrow" charset="0"/>
                <a:cs typeface="+mn-cs"/>
              </a:rPr>
              <a:t>equipment:</a:t>
            </a:r>
            <a:endParaRPr lang="en-US" dirty="0">
              <a:latin typeface="Arial Narrow" charset="0"/>
              <a:cs typeface="+mn-cs"/>
            </a:endParaRPr>
          </a:p>
          <a:p>
            <a:pPr marL="347472" lvl="1" indent="-347472" eaLnBrk="1" hangingPunct="1">
              <a:lnSpc>
                <a:spcPct val="100000"/>
              </a:lnSpc>
              <a:spcBef>
                <a:spcPts val="900"/>
              </a:spcBef>
              <a:defRPr/>
            </a:pPr>
            <a:r>
              <a:rPr lang="en-US" dirty="0">
                <a:solidFill>
                  <a:srgbClr val="000000"/>
                </a:solidFill>
                <a:latin typeface="Arial Narrow" charset="0"/>
              </a:rPr>
              <a:t>Use separate equipment for each type of food</a:t>
            </a:r>
          </a:p>
          <a:p>
            <a:pPr marL="0" indent="0" eaLnBrk="1" hangingPunct="1">
              <a:defRPr/>
            </a:pPr>
            <a:r>
              <a:rPr lang="en-US" dirty="0">
                <a:latin typeface="Arial Narrow" charset="0"/>
                <a:cs typeface="+mn-cs"/>
              </a:rPr>
              <a:t>Clean and </a:t>
            </a:r>
            <a:r>
              <a:rPr lang="en-US" dirty="0" smtClean="0">
                <a:latin typeface="Arial Narrow" charset="0"/>
                <a:cs typeface="+mn-cs"/>
              </a:rPr>
              <a:t>sanitize:</a:t>
            </a:r>
            <a:endParaRPr lang="en-US" dirty="0">
              <a:latin typeface="Arial Narrow" charset="0"/>
              <a:cs typeface="+mn-cs"/>
            </a:endParaRPr>
          </a:p>
          <a:p>
            <a:pPr marL="347472" lvl="1" indent="-347472" eaLnBrk="1" hangingPunct="1">
              <a:lnSpc>
                <a:spcPct val="100000"/>
              </a:lnSpc>
              <a:spcBef>
                <a:spcPts val="900"/>
              </a:spcBef>
              <a:defRPr/>
            </a:pPr>
            <a:r>
              <a:rPr lang="en-US" dirty="0">
                <a:solidFill>
                  <a:srgbClr val="000000"/>
                </a:solidFill>
                <a:latin typeface="Arial Narrow" charset="0"/>
              </a:rPr>
              <a:t>Clean and sanitize all work surfaces, equipment, and utensils after each task</a:t>
            </a:r>
          </a:p>
          <a:p>
            <a:pPr marL="0" indent="0" eaLnBrk="1" hangingPunct="1">
              <a:defRPr/>
            </a:pPr>
            <a:endParaRPr lang="en-US" dirty="0">
              <a:solidFill>
                <a:srgbClr val="000000"/>
              </a:solidFill>
              <a:latin typeface="Arial Narrow" charset="0"/>
              <a:cs typeface="+mn-cs"/>
            </a:endParaRPr>
          </a:p>
        </p:txBody>
      </p:sp>
      <p:sp>
        <p:nvSpPr>
          <p:cNvPr id="110595" name="Text Box 6"/>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4-4</a:t>
            </a:r>
          </a:p>
        </p:txBody>
      </p:sp>
      <p:sp>
        <p:nvSpPr>
          <p:cNvPr id="110596" name="Rectangle 8"/>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Preventing Cross-Contamination</a:t>
            </a:r>
          </a:p>
        </p:txBody>
      </p:sp>
      <p:pic>
        <p:nvPicPr>
          <p:cNvPr id="2" name="Picture 1" descr="6e_c04_03_cuttingproduce_FNL.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7864" y="1243013"/>
            <a:ext cx="2097024" cy="1246632"/>
          </a:xfrm>
          <a:prstGeom prst="rect">
            <a:avLst/>
          </a:prstGeom>
        </p:spPr>
      </p:pic>
    </p:spTree>
    <p:extLst>
      <p:ext uri="{BB962C8B-B14F-4D97-AF65-F5344CB8AC3E}">
        <p14:creationId xmlns:p14="http://schemas.microsoft.com/office/powerpoint/2010/main" val="48422663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3"/>
          <p:cNvSpPr>
            <a:spLocks noGrp="1" noChangeArrowheads="1"/>
          </p:cNvSpPr>
          <p:nvPr>
            <p:ph type="body" idx="1"/>
          </p:nvPr>
        </p:nvSpPr>
        <p:spPr>
          <a:xfrm>
            <a:off x="393192" y="1143000"/>
            <a:ext cx="5089525" cy="3756025"/>
          </a:xfrm>
        </p:spPr>
        <p:txBody>
          <a:bodyPr/>
          <a:lstStyle/>
          <a:p>
            <a:pPr marL="0" indent="0" eaLnBrk="1" hangingPunct="1">
              <a:defRPr/>
            </a:pPr>
            <a:r>
              <a:rPr lang="en-US" dirty="0">
                <a:latin typeface="Arial Narrow" charset="0"/>
                <a:cs typeface="+mn-cs"/>
              </a:rPr>
              <a:t>Prep food at different </a:t>
            </a:r>
            <a:r>
              <a:rPr lang="en-US" dirty="0" smtClean="0">
                <a:latin typeface="Arial Narrow" charset="0"/>
                <a:cs typeface="+mn-cs"/>
              </a:rPr>
              <a:t>times:</a:t>
            </a:r>
            <a:endParaRPr lang="en-US" dirty="0">
              <a:latin typeface="Arial Narrow" charset="0"/>
              <a:cs typeface="+mn-cs"/>
            </a:endParaRPr>
          </a:p>
          <a:p>
            <a:pPr marL="347472" lvl="1" indent="-347472" eaLnBrk="1" hangingPunct="1">
              <a:lnSpc>
                <a:spcPct val="100000"/>
              </a:lnSpc>
              <a:spcBef>
                <a:spcPts val="900"/>
              </a:spcBef>
              <a:defRPr/>
            </a:pPr>
            <a:r>
              <a:rPr lang="en-US" dirty="0">
                <a:solidFill>
                  <a:srgbClr val="000000"/>
                </a:solidFill>
                <a:latin typeface="Arial Narrow" charset="0"/>
              </a:rPr>
              <a:t>Prepare raw meat, fish, and poultry at different times than ready-to-eat food (when using the same prep table)</a:t>
            </a:r>
          </a:p>
          <a:p>
            <a:pPr marL="0" indent="0" eaLnBrk="1" hangingPunct="1">
              <a:defRPr/>
            </a:pPr>
            <a:r>
              <a:rPr lang="en-US" dirty="0">
                <a:latin typeface="Arial Narrow" charset="0"/>
                <a:cs typeface="+mn-cs"/>
              </a:rPr>
              <a:t>Buy prepared </a:t>
            </a:r>
            <a:r>
              <a:rPr lang="en-US" dirty="0" smtClean="0">
                <a:latin typeface="Arial Narrow" charset="0"/>
                <a:cs typeface="+mn-cs"/>
              </a:rPr>
              <a:t>food:</a:t>
            </a:r>
            <a:endParaRPr lang="en-US" dirty="0">
              <a:latin typeface="Arial Narrow" charset="0"/>
              <a:cs typeface="+mn-cs"/>
            </a:endParaRPr>
          </a:p>
          <a:p>
            <a:pPr marL="347472" lvl="1" indent="-347472" eaLnBrk="1" hangingPunct="1">
              <a:lnSpc>
                <a:spcPct val="100000"/>
              </a:lnSpc>
              <a:spcBef>
                <a:spcPts val="900"/>
              </a:spcBef>
              <a:defRPr/>
            </a:pPr>
            <a:r>
              <a:rPr lang="en-US" dirty="0">
                <a:latin typeface="Arial Narrow" charset="0"/>
              </a:rPr>
              <a:t>Buy food items that </a:t>
            </a:r>
            <a:r>
              <a:rPr lang="en-US" dirty="0" smtClean="0">
                <a:latin typeface="Arial Narrow" charset="0"/>
              </a:rPr>
              <a:t>don</a:t>
            </a:r>
            <a:r>
              <a:rPr lang="en-US" dirty="0">
                <a:latin typeface="Arial Narrow" charset="0"/>
              </a:rPr>
              <a:t>’</a:t>
            </a:r>
            <a:r>
              <a:rPr lang="en-US" dirty="0" smtClean="0">
                <a:latin typeface="Arial Narrow" charset="0"/>
              </a:rPr>
              <a:t>t </a:t>
            </a:r>
            <a:r>
              <a:rPr lang="en-US" dirty="0">
                <a:latin typeface="Arial Narrow" charset="0"/>
              </a:rPr>
              <a:t>require much prepping or </a:t>
            </a:r>
            <a:r>
              <a:rPr lang="en-US" dirty="0" smtClean="0">
                <a:latin typeface="Arial Narrow" charset="0"/>
              </a:rPr>
              <a:t>handling</a:t>
            </a:r>
            <a:endParaRPr lang="en-US" dirty="0">
              <a:latin typeface="Arial Narrow" charset="0"/>
            </a:endParaRPr>
          </a:p>
        </p:txBody>
      </p:sp>
      <p:sp>
        <p:nvSpPr>
          <p:cNvPr id="111620" name="Text Box 9"/>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4-5</a:t>
            </a:r>
          </a:p>
        </p:txBody>
      </p:sp>
      <p:sp>
        <p:nvSpPr>
          <p:cNvPr id="111621" name="Rectangle 11"/>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Preventing Cross-Contamination</a:t>
            </a:r>
          </a:p>
        </p:txBody>
      </p:sp>
      <p:pic>
        <p:nvPicPr>
          <p:cNvPr id="2" name="Picture 1" descr="6e_c04_03_preprepped.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4816" y="1243013"/>
            <a:ext cx="2100072" cy="1524000"/>
          </a:xfrm>
          <a:prstGeom prst="rect">
            <a:avLst/>
          </a:prstGeom>
        </p:spPr>
      </p:pic>
    </p:spTree>
    <p:extLst>
      <p:ext uri="{BB962C8B-B14F-4D97-AF65-F5344CB8AC3E}">
        <p14:creationId xmlns:p14="http://schemas.microsoft.com/office/powerpoint/2010/main" val="306361228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3"/>
          <p:cNvSpPr>
            <a:spLocks noGrp="1" noChangeArrowheads="1"/>
          </p:cNvSpPr>
          <p:nvPr>
            <p:ph type="body" idx="1"/>
          </p:nvPr>
        </p:nvSpPr>
        <p:spPr>
          <a:xfrm>
            <a:off x="393192" y="1143000"/>
            <a:ext cx="5408613" cy="5232400"/>
          </a:xfrm>
        </p:spPr>
        <p:txBody>
          <a:bodyPr/>
          <a:lstStyle/>
          <a:p>
            <a:pPr marL="0" indent="0" eaLnBrk="1" hangingPunct="1">
              <a:defRPr/>
            </a:pPr>
            <a:r>
              <a:rPr lang="en-US" dirty="0" smtClean="0">
                <a:latin typeface="Arial Narrow" charset="0"/>
                <a:cs typeface="+mn-cs"/>
              </a:rPr>
              <a:t>Time-temperature control:</a:t>
            </a:r>
            <a:endParaRPr lang="en-US" dirty="0">
              <a:latin typeface="Arial Narrow" charset="0"/>
              <a:cs typeface="+mn-cs"/>
            </a:endParaRPr>
          </a:p>
          <a:p>
            <a:pPr marL="347472" lvl="1" indent="-347472" eaLnBrk="1" hangingPunct="1">
              <a:lnSpc>
                <a:spcPct val="100000"/>
              </a:lnSpc>
              <a:spcBef>
                <a:spcPts val="900"/>
              </a:spcBef>
              <a:defRPr/>
            </a:pPr>
            <a:r>
              <a:rPr lang="en-US" dirty="0">
                <a:solidFill>
                  <a:srgbClr val="000000"/>
                </a:solidFill>
                <a:latin typeface="Arial Narrow" charset="0"/>
              </a:rPr>
              <a:t>Food held in the range of 41</a:t>
            </a:r>
            <a:r>
              <a:rPr lang="en-US" dirty="0">
                <a:latin typeface="Courier New" charset="0"/>
                <a:cs typeface="Courier New" charset="0"/>
              </a:rPr>
              <a:t>°</a:t>
            </a:r>
            <a:r>
              <a:rPr lang="en-US" dirty="0">
                <a:solidFill>
                  <a:srgbClr val="000000"/>
                </a:solidFill>
                <a:latin typeface="Arial Narrow" charset="0"/>
              </a:rPr>
              <a:t>F and 135</a:t>
            </a:r>
            <a:r>
              <a:rPr lang="en-US" dirty="0" smtClean="0">
                <a:latin typeface="Courier New" charset="0"/>
                <a:cs typeface="Courier New" charset="0"/>
              </a:rPr>
              <a:t>°</a:t>
            </a:r>
            <a:r>
              <a:rPr lang="en-US" dirty="0" smtClean="0">
                <a:solidFill>
                  <a:srgbClr val="000000"/>
                </a:solidFill>
                <a:latin typeface="Arial Narrow" charset="0"/>
              </a:rPr>
              <a:t>F </a:t>
            </a:r>
            <a:r>
              <a:rPr lang="en-US" dirty="0">
                <a:solidFill>
                  <a:srgbClr val="000000"/>
                </a:solidFill>
                <a:latin typeface="Arial Narrow" charset="0"/>
              </a:rPr>
              <a:t>(5</a:t>
            </a:r>
            <a:r>
              <a:rPr lang="en-US" dirty="0">
                <a:latin typeface="Courier New" charset="0"/>
                <a:cs typeface="Courier New" charset="0"/>
              </a:rPr>
              <a:t>°</a:t>
            </a:r>
            <a:r>
              <a:rPr lang="en-US" dirty="0">
                <a:solidFill>
                  <a:srgbClr val="000000"/>
                </a:solidFill>
                <a:latin typeface="Arial Narrow" charset="0"/>
              </a:rPr>
              <a:t>C and 57</a:t>
            </a:r>
            <a:r>
              <a:rPr lang="en-US" dirty="0">
                <a:latin typeface="Courier New" charset="0"/>
                <a:cs typeface="Courier New" charset="0"/>
              </a:rPr>
              <a:t>°</a:t>
            </a:r>
            <a:r>
              <a:rPr lang="en-US" dirty="0">
                <a:solidFill>
                  <a:srgbClr val="000000"/>
                </a:solidFill>
                <a:latin typeface="Arial Narrow" charset="0"/>
              </a:rPr>
              <a:t>C) has been time-temperature abused </a:t>
            </a:r>
          </a:p>
          <a:p>
            <a:pPr marL="347472" lvl="1" indent="-347472" eaLnBrk="1" hangingPunct="1">
              <a:lnSpc>
                <a:spcPct val="100000"/>
              </a:lnSpc>
              <a:spcBef>
                <a:spcPts val="900"/>
              </a:spcBef>
              <a:defRPr/>
            </a:pPr>
            <a:r>
              <a:rPr lang="en-US" dirty="0">
                <a:solidFill>
                  <a:srgbClr val="000000"/>
                </a:solidFill>
                <a:latin typeface="Arial Narrow" charset="0"/>
              </a:rPr>
              <a:t>Food has been time-temperature abused whenever it is handled in the following ways</a:t>
            </a:r>
          </a:p>
          <a:p>
            <a:pPr marL="694944" lvl="2" indent="-347472" eaLnBrk="1" hangingPunct="1">
              <a:lnSpc>
                <a:spcPct val="100000"/>
              </a:lnSpc>
              <a:spcBef>
                <a:spcPts val="900"/>
              </a:spcBef>
              <a:defRPr/>
            </a:pPr>
            <a:r>
              <a:rPr lang="en-US" dirty="0">
                <a:solidFill>
                  <a:srgbClr val="000000"/>
                </a:solidFill>
                <a:latin typeface="Arial Narrow" charset="0"/>
              </a:rPr>
              <a:t>Cooked to the wrong internal temperature</a:t>
            </a:r>
          </a:p>
          <a:p>
            <a:pPr marL="694944" lvl="2" indent="-347472" eaLnBrk="1" hangingPunct="1">
              <a:lnSpc>
                <a:spcPct val="100000"/>
              </a:lnSpc>
              <a:spcBef>
                <a:spcPts val="900"/>
              </a:spcBef>
              <a:defRPr/>
            </a:pPr>
            <a:r>
              <a:rPr lang="en-US" dirty="0">
                <a:solidFill>
                  <a:srgbClr val="000000"/>
                </a:solidFill>
                <a:latin typeface="Arial Narrow" charset="0"/>
              </a:rPr>
              <a:t>Held at the wrong temperature</a:t>
            </a:r>
          </a:p>
          <a:p>
            <a:pPr marL="694944" lvl="2" indent="-347472" eaLnBrk="1" hangingPunct="1">
              <a:lnSpc>
                <a:spcPct val="100000"/>
              </a:lnSpc>
              <a:spcBef>
                <a:spcPts val="900"/>
              </a:spcBef>
              <a:defRPr/>
            </a:pPr>
            <a:r>
              <a:rPr lang="en-US" dirty="0">
                <a:solidFill>
                  <a:srgbClr val="000000"/>
                </a:solidFill>
                <a:latin typeface="Arial Narrow" charset="0"/>
              </a:rPr>
              <a:t>Cooked or reheated incorrectly</a:t>
            </a:r>
          </a:p>
        </p:txBody>
      </p:sp>
      <p:sp>
        <p:nvSpPr>
          <p:cNvPr id="112643" name="Text Box 8"/>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4-6</a:t>
            </a:r>
          </a:p>
        </p:txBody>
      </p:sp>
      <p:sp>
        <p:nvSpPr>
          <p:cNvPr id="112644" name="Rectangle 10"/>
          <p:cNvSpPr>
            <a:spLocks noGrp="1" noChangeArrowheads="1"/>
          </p:cNvSpPr>
          <p:nvPr>
            <p:ph type="title"/>
          </p:nvPr>
        </p:nvSpPr>
        <p:spPr>
          <a:xfrm>
            <a:off x="393192" y="158750"/>
            <a:ext cx="8240713" cy="519112"/>
          </a:xfrm>
        </p:spPr>
        <p:txBody>
          <a:bodyPr/>
          <a:lstStyle/>
          <a:p>
            <a:pPr eaLnBrk="1" hangingPunct="1">
              <a:defRPr/>
            </a:pPr>
            <a:r>
              <a:rPr lang="en-US" dirty="0">
                <a:latin typeface="Arial Narrow" charset="0"/>
                <a:cs typeface="+mj-cs"/>
              </a:rPr>
              <a:t>Preventing Time-Temperature Abuse</a:t>
            </a:r>
          </a:p>
        </p:txBody>
      </p:sp>
      <p:pic>
        <p:nvPicPr>
          <p:cNvPr id="6" name="Picture 5" descr="6e_c04_04_Temperature_Lg.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91767" y="1243013"/>
            <a:ext cx="2743200" cy="3529584"/>
          </a:xfrm>
          <a:prstGeom prst="rect">
            <a:avLst/>
          </a:prstGeom>
        </p:spPr>
      </p:pic>
    </p:spTree>
    <p:extLst>
      <p:ext uri="{BB962C8B-B14F-4D97-AF65-F5344CB8AC3E}">
        <p14:creationId xmlns:p14="http://schemas.microsoft.com/office/powerpoint/2010/main" val="391194854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3"/>
          <p:cNvSpPr>
            <a:spLocks noGrp="1" noChangeArrowheads="1"/>
          </p:cNvSpPr>
          <p:nvPr>
            <p:ph type="body" idx="1"/>
          </p:nvPr>
        </p:nvSpPr>
        <p:spPr>
          <a:xfrm>
            <a:off x="393192" y="1143000"/>
            <a:ext cx="5008562" cy="5232400"/>
          </a:xfrm>
        </p:spPr>
        <p:txBody>
          <a:bodyPr/>
          <a:lstStyle/>
          <a:p>
            <a:pPr marL="0" indent="0" eaLnBrk="1" hangingPunct="1">
              <a:defRPr/>
            </a:pPr>
            <a:r>
              <a:rPr lang="en-US" dirty="0">
                <a:latin typeface="Arial Narrow" charset="0"/>
                <a:cs typeface="+mn-cs"/>
              </a:rPr>
              <a:t>Avoid time-temperature </a:t>
            </a:r>
            <a:r>
              <a:rPr lang="en-US" dirty="0" smtClean="0">
                <a:latin typeface="Arial Narrow" charset="0"/>
                <a:cs typeface="+mn-cs"/>
              </a:rPr>
              <a:t>abuse:</a:t>
            </a:r>
            <a:endParaRPr lang="en-US" dirty="0">
              <a:latin typeface="Arial Narrow" charset="0"/>
              <a:cs typeface="+mn-cs"/>
            </a:endParaRPr>
          </a:p>
          <a:p>
            <a:pPr marL="347472" lvl="1" indent="-347472" eaLnBrk="1" hangingPunct="1">
              <a:lnSpc>
                <a:spcPct val="100000"/>
              </a:lnSpc>
              <a:spcBef>
                <a:spcPts val="900"/>
              </a:spcBef>
              <a:defRPr/>
            </a:pPr>
            <a:r>
              <a:rPr lang="en-US" dirty="0">
                <a:solidFill>
                  <a:srgbClr val="000000"/>
                </a:solidFill>
                <a:latin typeface="Arial Narrow" charset="0"/>
              </a:rPr>
              <a:t>Monitor time and temperature</a:t>
            </a:r>
          </a:p>
          <a:p>
            <a:pPr marL="347472" lvl="1" indent="-347472" eaLnBrk="1" hangingPunct="1">
              <a:lnSpc>
                <a:spcPct val="100000"/>
              </a:lnSpc>
              <a:spcBef>
                <a:spcPts val="900"/>
              </a:spcBef>
              <a:defRPr/>
            </a:pPr>
            <a:r>
              <a:rPr lang="en-US" dirty="0">
                <a:solidFill>
                  <a:srgbClr val="000000"/>
                </a:solidFill>
                <a:latin typeface="Arial Narrow" charset="0"/>
              </a:rPr>
              <a:t>Make sure the correct kinds of thermometers are </a:t>
            </a:r>
            <a:r>
              <a:rPr lang="en-US" dirty="0" smtClean="0">
                <a:solidFill>
                  <a:srgbClr val="000000"/>
                </a:solidFill>
                <a:latin typeface="Arial Narrow" charset="0"/>
              </a:rPr>
              <a:t>available</a:t>
            </a:r>
            <a:endParaRPr lang="en-US" dirty="0">
              <a:solidFill>
                <a:srgbClr val="000000"/>
              </a:solidFill>
              <a:latin typeface="Arial Narrow" charset="0"/>
            </a:endParaRPr>
          </a:p>
          <a:p>
            <a:pPr marL="347472" lvl="1" indent="-347472" eaLnBrk="1" hangingPunct="1">
              <a:lnSpc>
                <a:spcPct val="100000"/>
              </a:lnSpc>
              <a:spcBef>
                <a:spcPts val="900"/>
              </a:spcBef>
              <a:defRPr/>
            </a:pPr>
            <a:r>
              <a:rPr lang="en-US" dirty="0">
                <a:solidFill>
                  <a:srgbClr val="000000"/>
                </a:solidFill>
                <a:latin typeface="Arial Narrow" charset="0"/>
              </a:rPr>
              <a:t>Regularly record temperatures and the times they are taken</a:t>
            </a:r>
          </a:p>
          <a:p>
            <a:pPr marL="347472" lvl="1" indent="-347472" eaLnBrk="1" hangingPunct="1">
              <a:lnSpc>
                <a:spcPct val="100000"/>
              </a:lnSpc>
              <a:spcBef>
                <a:spcPts val="900"/>
              </a:spcBef>
              <a:defRPr/>
            </a:pPr>
            <a:r>
              <a:rPr lang="en-US" dirty="0">
                <a:solidFill>
                  <a:srgbClr val="000000"/>
                </a:solidFill>
                <a:latin typeface="Arial Narrow" charset="0"/>
              </a:rPr>
              <a:t>Minimize the time that food spends in the temperature danger zone</a:t>
            </a:r>
          </a:p>
          <a:p>
            <a:pPr marL="347472" lvl="1" indent="-347472" eaLnBrk="1" hangingPunct="1">
              <a:lnSpc>
                <a:spcPct val="100000"/>
              </a:lnSpc>
              <a:spcBef>
                <a:spcPts val="900"/>
              </a:spcBef>
              <a:defRPr/>
            </a:pPr>
            <a:r>
              <a:rPr lang="en-US" dirty="0">
                <a:solidFill>
                  <a:srgbClr val="000000"/>
                </a:solidFill>
                <a:latin typeface="Arial Narrow" charset="0"/>
              </a:rPr>
              <a:t>Take corrective actions if time-temperature standards are not met</a:t>
            </a:r>
          </a:p>
        </p:txBody>
      </p:sp>
      <p:sp>
        <p:nvSpPr>
          <p:cNvPr id="113668" name="Text Box 8"/>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4-7</a:t>
            </a:r>
          </a:p>
        </p:txBody>
      </p:sp>
      <p:sp>
        <p:nvSpPr>
          <p:cNvPr id="113669" name="Rectangle 10"/>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Preventing Time-Temperature Abuse</a:t>
            </a:r>
          </a:p>
        </p:txBody>
      </p:sp>
      <p:pic>
        <p:nvPicPr>
          <p:cNvPr id="2" name="Picture 1" descr="6e_c04_04_recording.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1768" y="1243013"/>
            <a:ext cx="2103120" cy="1737360"/>
          </a:xfrm>
          <a:prstGeom prst="rect">
            <a:avLst/>
          </a:prstGeom>
        </p:spPr>
      </p:pic>
    </p:spTree>
    <p:extLst>
      <p:ext uri="{BB962C8B-B14F-4D97-AF65-F5344CB8AC3E}">
        <p14:creationId xmlns:p14="http://schemas.microsoft.com/office/powerpoint/2010/main" val="293988176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3"/>
          <p:cNvSpPr>
            <a:spLocks noGrp="1" noChangeArrowheads="1"/>
          </p:cNvSpPr>
          <p:nvPr>
            <p:ph type="body" idx="1"/>
          </p:nvPr>
        </p:nvSpPr>
        <p:spPr>
          <a:xfrm>
            <a:off x="393192" y="1143000"/>
            <a:ext cx="6400800" cy="431800"/>
          </a:xfrm>
        </p:spPr>
        <p:txBody>
          <a:bodyPr/>
          <a:lstStyle/>
          <a:p>
            <a:pPr eaLnBrk="1" hangingPunct="1">
              <a:defRPr/>
            </a:pPr>
            <a:r>
              <a:rPr lang="en-US" dirty="0">
                <a:latin typeface="Arial Narrow" charset="0"/>
                <a:cs typeface="+mn-cs"/>
              </a:rPr>
              <a:t>Bimetallic </a:t>
            </a:r>
            <a:r>
              <a:rPr lang="en-US" dirty="0" smtClean="0">
                <a:latin typeface="Arial Narrow" charset="0"/>
                <a:cs typeface="+mn-cs"/>
              </a:rPr>
              <a:t>stemmed thermometer</a:t>
            </a:r>
            <a:endParaRPr lang="en-US" dirty="0">
              <a:latin typeface="Arial Narrow" charset="0"/>
              <a:cs typeface="+mn-cs"/>
            </a:endParaRPr>
          </a:p>
        </p:txBody>
      </p:sp>
      <p:sp>
        <p:nvSpPr>
          <p:cNvPr id="114691" name="Rectangle 25"/>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Monitoring Time and Temperature</a:t>
            </a:r>
          </a:p>
        </p:txBody>
      </p:sp>
      <p:sp>
        <p:nvSpPr>
          <p:cNvPr id="114692" name="Text Box 27"/>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4-8</a:t>
            </a:r>
          </a:p>
        </p:txBody>
      </p:sp>
      <p:pic>
        <p:nvPicPr>
          <p:cNvPr id="7" name="Picture 6" descr="6e_c04_06_thermometer_Lg.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01846" y="1243013"/>
            <a:ext cx="2743200" cy="4114800"/>
          </a:xfrm>
          <a:prstGeom prst="rect">
            <a:avLst/>
          </a:prstGeom>
        </p:spPr>
      </p:pic>
    </p:spTree>
    <p:extLst>
      <p:ext uri="{BB962C8B-B14F-4D97-AF65-F5344CB8AC3E}">
        <p14:creationId xmlns:p14="http://schemas.microsoft.com/office/powerpoint/2010/main" val="33498467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390525" y="158750"/>
            <a:ext cx="8235950" cy="519112"/>
          </a:xfrm>
        </p:spPr>
        <p:txBody>
          <a:bodyPr/>
          <a:lstStyle/>
          <a:p>
            <a:pPr eaLnBrk="1" hangingPunct="1">
              <a:defRPr/>
            </a:pPr>
            <a:r>
              <a:rPr lang="en-US" dirty="0">
                <a:latin typeface="Arial Narrow" charset="0"/>
                <a:cs typeface="+mj-cs"/>
              </a:rPr>
              <a:t>How Food Handlers Can Contaminate Food</a:t>
            </a:r>
          </a:p>
        </p:txBody>
      </p:sp>
      <p:sp>
        <p:nvSpPr>
          <p:cNvPr id="89091" name="Rectangle 3"/>
          <p:cNvSpPr>
            <a:spLocks noGrp="1" noChangeArrowheads="1"/>
          </p:cNvSpPr>
          <p:nvPr>
            <p:ph type="body" idx="1"/>
          </p:nvPr>
        </p:nvSpPr>
        <p:spPr>
          <a:xfrm>
            <a:off x="390524" y="1143000"/>
            <a:ext cx="4787167" cy="5257800"/>
          </a:xfrm>
        </p:spPr>
        <p:txBody>
          <a:bodyPr/>
          <a:lstStyle/>
          <a:p>
            <a:pPr marL="0" indent="0" eaLnBrk="1" hangingPunct="1">
              <a:defRPr/>
            </a:pPr>
            <a:r>
              <a:rPr lang="en-US" dirty="0" smtClean="0">
                <a:latin typeface="Arial Narrow" charset="0"/>
                <a:cs typeface="+mn-cs"/>
              </a:rPr>
              <a:t>Food handlers </a:t>
            </a:r>
            <a:r>
              <a:rPr lang="en-US" dirty="0">
                <a:latin typeface="Arial Narrow" charset="0"/>
                <a:cs typeface="+mn-cs"/>
              </a:rPr>
              <a:t>can contaminate food when they:</a:t>
            </a:r>
          </a:p>
          <a:p>
            <a:pPr marL="342900" lvl="1" indent="-342900" eaLnBrk="1" hangingPunct="1">
              <a:lnSpc>
                <a:spcPct val="100000"/>
              </a:lnSpc>
              <a:spcBef>
                <a:spcPts val="900"/>
              </a:spcBef>
              <a:defRPr/>
            </a:pPr>
            <a:r>
              <a:rPr lang="en-US" dirty="0">
                <a:solidFill>
                  <a:srgbClr val="000000"/>
                </a:solidFill>
                <a:latin typeface="Arial Narrow"/>
                <a:cs typeface="Arial Narrow"/>
              </a:rPr>
              <a:t>Have a foodborne illness</a:t>
            </a:r>
            <a:r>
              <a:rPr lang="en-US" dirty="0">
                <a:latin typeface="Arial Narrow"/>
                <a:cs typeface="Arial Narrow"/>
              </a:rPr>
              <a:t> </a:t>
            </a:r>
          </a:p>
          <a:p>
            <a:pPr marL="342900" lvl="1" indent="-342900" eaLnBrk="1" hangingPunct="1">
              <a:lnSpc>
                <a:spcPct val="100000"/>
              </a:lnSpc>
              <a:spcBef>
                <a:spcPts val="900"/>
              </a:spcBef>
              <a:defRPr/>
            </a:pPr>
            <a:r>
              <a:rPr lang="en-US" dirty="0">
                <a:solidFill>
                  <a:srgbClr val="000000"/>
                </a:solidFill>
                <a:latin typeface="Arial Narrow"/>
                <a:cs typeface="Arial Narrow"/>
              </a:rPr>
              <a:t>Have wounds that contain a pathogen</a:t>
            </a:r>
          </a:p>
          <a:p>
            <a:pPr marL="342900" lvl="1" indent="-342900" eaLnBrk="1" hangingPunct="1">
              <a:lnSpc>
                <a:spcPct val="100000"/>
              </a:lnSpc>
              <a:spcBef>
                <a:spcPts val="900"/>
              </a:spcBef>
              <a:defRPr/>
            </a:pPr>
            <a:r>
              <a:rPr lang="en-US" dirty="0">
                <a:solidFill>
                  <a:srgbClr val="000000"/>
                </a:solidFill>
                <a:latin typeface="Arial Narrow"/>
                <a:cs typeface="Arial Narrow"/>
              </a:rPr>
              <a:t>Sneeze or cough</a:t>
            </a:r>
          </a:p>
          <a:p>
            <a:pPr marL="342900" lvl="1" indent="-342900" eaLnBrk="1" hangingPunct="1">
              <a:lnSpc>
                <a:spcPct val="100000"/>
              </a:lnSpc>
              <a:spcBef>
                <a:spcPts val="900"/>
              </a:spcBef>
              <a:defRPr/>
            </a:pPr>
            <a:r>
              <a:rPr lang="en-US" dirty="0">
                <a:solidFill>
                  <a:srgbClr val="000000"/>
                </a:solidFill>
                <a:latin typeface="Arial Narrow"/>
                <a:cs typeface="Arial Narrow"/>
              </a:rPr>
              <a:t>Have contact with a person who is </a:t>
            </a:r>
            <a:r>
              <a:rPr lang="en-US" dirty="0" smtClean="0">
                <a:solidFill>
                  <a:srgbClr val="000000"/>
                </a:solidFill>
                <a:latin typeface="Arial Narrow"/>
                <a:cs typeface="Arial Narrow"/>
              </a:rPr>
              <a:t>sick</a:t>
            </a:r>
            <a:endParaRPr lang="en-US" dirty="0">
              <a:solidFill>
                <a:srgbClr val="000000"/>
              </a:solidFill>
              <a:latin typeface="Arial Narrow"/>
              <a:cs typeface="Arial Narrow"/>
            </a:endParaRPr>
          </a:p>
          <a:p>
            <a:pPr marL="342900" lvl="1" indent="-342900" eaLnBrk="1" hangingPunct="1">
              <a:lnSpc>
                <a:spcPct val="100000"/>
              </a:lnSpc>
              <a:spcBef>
                <a:spcPts val="900"/>
              </a:spcBef>
              <a:defRPr/>
            </a:pPr>
            <a:r>
              <a:rPr lang="en-US" dirty="0">
                <a:solidFill>
                  <a:srgbClr val="000000"/>
                </a:solidFill>
                <a:latin typeface="Arial Narrow"/>
                <a:cs typeface="Arial Narrow"/>
              </a:rPr>
              <a:t>Touch anything that may contaminate their hands and </a:t>
            </a:r>
            <a:r>
              <a:rPr lang="en-US" dirty="0" smtClean="0">
                <a:solidFill>
                  <a:srgbClr val="000000"/>
                </a:solidFill>
                <a:latin typeface="Arial Narrow"/>
                <a:cs typeface="Arial Narrow"/>
              </a:rPr>
              <a:t>don</a:t>
            </a:r>
            <a:r>
              <a:rPr lang="en-US" dirty="0">
                <a:solidFill>
                  <a:srgbClr val="000000"/>
                </a:solidFill>
                <a:latin typeface="Arial Narrow"/>
                <a:cs typeface="Arial Narrow"/>
              </a:rPr>
              <a:t>’</a:t>
            </a:r>
            <a:r>
              <a:rPr lang="en-US" dirty="0" smtClean="0">
                <a:solidFill>
                  <a:srgbClr val="000000"/>
                </a:solidFill>
                <a:latin typeface="Arial Narrow"/>
                <a:cs typeface="Arial Narrow"/>
              </a:rPr>
              <a:t>t </a:t>
            </a:r>
            <a:r>
              <a:rPr lang="en-US" dirty="0">
                <a:solidFill>
                  <a:srgbClr val="000000"/>
                </a:solidFill>
                <a:latin typeface="Arial Narrow"/>
                <a:cs typeface="Arial Narrow"/>
              </a:rPr>
              <a:t>wash them</a:t>
            </a:r>
          </a:p>
          <a:p>
            <a:pPr marL="342900" lvl="1" indent="-342900" eaLnBrk="1" hangingPunct="1">
              <a:lnSpc>
                <a:spcPct val="100000"/>
              </a:lnSpc>
              <a:spcBef>
                <a:spcPts val="900"/>
              </a:spcBef>
              <a:defRPr/>
            </a:pPr>
            <a:r>
              <a:rPr lang="en-US" dirty="0">
                <a:solidFill>
                  <a:srgbClr val="000000"/>
                </a:solidFill>
                <a:latin typeface="Arial Narrow"/>
                <a:cs typeface="Arial Narrow"/>
              </a:rPr>
              <a:t>Have symptoms such as diarrhea, vomiting, or jaundice—a yellowing of the eyes or skin</a:t>
            </a:r>
          </a:p>
        </p:txBody>
      </p:sp>
      <p:sp>
        <p:nvSpPr>
          <p:cNvPr id="89093" name="Text Box 7"/>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3-3</a:t>
            </a:r>
          </a:p>
        </p:txBody>
      </p:sp>
      <p:pic>
        <p:nvPicPr>
          <p:cNvPr id="2" name="Picture 1" descr="6e_c03_02_smoking.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3355" y="1243013"/>
            <a:ext cx="2103120" cy="1825752"/>
          </a:xfrm>
          <a:prstGeom prst="rect">
            <a:avLst/>
          </a:prstGeom>
        </p:spPr>
      </p:pic>
    </p:spTree>
    <p:extLst>
      <p:ext uri="{BB962C8B-B14F-4D97-AF65-F5344CB8AC3E}">
        <p14:creationId xmlns:p14="http://schemas.microsoft.com/office/powerpoint/2010/main" val="32674750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3"/>
          <p:cNvSpPr>
            <a:spLocks noGrp="1" noChangeArrowheads="1"/>
          </p:cNvSpPr>
          <p:nvPr>
            <p:ph type="body" idx="1"/>
          </p:nvPr>
        </p:nvSpPr>
        <p:spPr>
          <a:xfrm>
            <a:off x="393192" y="1143000"/>
            <a:ext cx="5944470" cy="4711005"/>
          </a:xfrm>
        </p:spPr>
        <p:txBody>
          <a:bodyPr/>
          <a:lstStyle/>
          <a:p>
            <a:pPr marL="0" indent="0" eaLnBrk="1" hangingPunct="1">
              <a:defRPr/>
            </a:pPr>
            <a:r>
              <a:rPr lang="en-US" dirty="0">
                <a:latin typeface="Arial Narrow" charset="0"/>
                <a:cs typeface="+mn-cs"/>
              </a:rPr>
              <a:t>Thermocouples and </a:t>
            </a:r>
            <a:r>
              <a:rPr lang="en-US" dirty="0" smtClean="0">
                <a:latin typeface="Arial Narrow" charset="0"/>
                <a:cs typeface="+mn-cs"/>
              </a:rPr>
              <a:t>thermistors:</a:t>
            </a:r>
            <a:endParaRPr lang="en-US" sz="2000" i="1" dirty="0">
              <a:latin typeface="Arial Narrow" charset="0"/>
              <a:cs typeface="+mn-cs"/>
            </a:endParaRPr>
          </a:p>
          <a:p>
            <a:pPr marL="347472" lvl="1" indent="-347472" eaLnBrk="1" hangingPunct="1">
              <a:lnSpc>
                <a:spcPct val="100000"/>
              </a:lnSpc>
              <a:spcBef>
                <a:spcPts val="900"/>
              </a:spcBef>
              <a:defRPr/>
            </a:pPr>
            <a:r>
              <a:rPr lang="en-US" dirty="0">
                <a:solidFill>
                  <a:srgbClr val="000000"/>
                </a:solidFill>
                <a:latin typeface="Arial Narrow" charset="0"/>
              </a:rPr>
              <a:t>Measure temperature through a metal probe</a:t>
            </a:r>
          </a:p>
          <a:p>
            <a:pPr marL="347472" lvl="1" indent="-347472" eaLnBrk="1" hangingPunct="1">
              <a:lnSpc>
                <a:spcPct val="100000"/>
              </a:lnSpc>
              <a:spcBef>
                <a:spcPts val="900"/>
              </a:spcBef>
              <a:defRPr/>
            </a:pPr>
            <a:r>
              <a:rPr lang="en-US" dirty="0">
                <a:solidFill>
                  <a:srgbClr val="000000"/>
                </a:solidFill>
                <a:latin typeface="Arial Narrow" charset="0"/>
              </a:rPr>
              <a:t>Display temperatures digitally</a:t>
            </a:r>
          </a:p>
          <a:p>
            <a:pPr marL="347472" lvl="1" indent="-347472" eaLnBrk="1" hangingPunct="1">
              <a:lnSpc>
                <a:spcPct val="100000"/>
              </a:lnSpc>
              <a:spcBef>
                <a:spcPts val="900"/>
              </a:spcBef>
              <a:defRPr/>
            </a:pPr>
            <a:r>
              <a:rPr lang="en-US" dirty="0">
                <a:solidFill>
                  <a:srgbClr val="000000"/>
                </a:solidFill>
                <a:latin typeface="Arial Narrow" charset="0"/>
              </a:rPr>
              <a:t>Come with interchangeable probes</a:t>
            </a:r>
          </a:p>
          <a:p>
            <a:pPr marL="694944" lvl="2" indent="-347472" eaLnBrk="1" hangingPunct="1">
              <a:lnSpc>
                <a:spcPct val="100000"/>
              </a:lnSpc>
              <a:spcBef>
                <a:spcPts val="900"/>
              </a:spcBef>
              <a:defRPr/>
            </a:pPr>
            <a:r>
              <a:rPr lang="en-US" dirty="0">
                <a:solidFill>
                  <a:srgbClr val="000000"/>
                </a:solidFill>
                <a:latin typeface="Arial Narrow" charset="0"/>
              </a:rPr>
              <a:t>Immersion probe</a:t>
            </a:r>
          </a:p>
          <a:p>
            <a:pPr marL="694944" lvl="2" indent="-347472" eaLnBrk="1" hangingPunct="1">
              <a:lnSpc>
                <a:spcPct val="100000"/>
              </a:lnSpc>
              <a:spcBef>
                <a:spcPts val="900"/>
              </a:spcBef>
              <a:defRPr/>
            </a:pPr>
            <a:r>
              <a:rPr lang="en-US" dirty="0">
                <a:solidFill>
                  <a:srgbClr val="000000"/>
                </a:solidFill>
                <a:latin typeface="Arial Narrow" charset="0"/>
              </a:rPr>
              <a:t>Surface probe</a:t>
            </a:r>
          </a:p>
          <a:p>
            <a:pPr marL="694944" lvl="2" indent="-347472" eaLnBrk="1" hangingPunct="1">
              <a:lnSpc>
                <a:spcPct val="100000"/>
              </a:lnSpc>
              <a:spcBef>
                <a:spcPts val="900"/>
              </a:spcBef>
              <a:defRPr/>
            </a:pPr>
            <a:r>
              <a:rPr lang="en-US" dirty="0">
                <a:solidFill>
                  <a:srgbClr val="000000"/>
                </a:solidFill>
                <a:latin typeface="Arial Narrow" charset="0"/>
              </a:rPr>
              <a:t>Penetration probe</a:t>
            </a:r>
          </a:p>
          <a:p>
            <a:pPr marL="694944" lvl="2" indent="-347472" eaLnBrk="1" hangingPunct="1">
              <a:lnSpc>
                <a:spcPct val="100000"/>
              </a:lnSpc>
              <a:spcBef>
                <a:spcPts val="900"/>
              </a:spcBef>
              <a:defRPr/>
            </a:pPr>
            <a:r>
              <a:rPr lang="en-US" dirty="0">
                <a:solidFill>
                  <a:srgbClr val="000000"/>
                </a:solidFill>
                <a:latin typeface="Arial Narrow" charset="0"/>
              </a:rPr>
              <a:t>Air probe</a:t>
            </a:r>
          </a:p>
          <a:p>
            <a:pPr marL="347472" lvl="1" indent="-347472" eaLnBrk="1" hangingPunct="1">
              <a:lnSpc>
                <a:spcPct val="100000"/>
              </a:lnSpc>
              <a:spcBef>
                <a:spcPts val="900"/>
              </a:spcBef>
              <a:defRPr/>
            </a:pPr>
            <a:r>
              <a:rPr lang="en-US" dirty="0">
                <a:solidFill>
                  <a:srgbClr val="000000"/>
                </a:solidFill>
                <a:latin typeface="Arial Narrow" charset="0"/>
              </a:rPr>
              <a:t>Have a sensing area on the tip of their probe</a:t>
            </a:r>
          </a:p>
        </p:txBody>
      </p:sp>
      <p:sp>
        <p:nvSpPr>
          <p:cNvPr id="115716" name="Text Box 12"/>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4-9</a:t>
            </a:r>
          </a:p>
        </p:txBody>
      </p:sp>
      <p:sp>
        <p:nvSpPr>
          <p:cNvPr id="115717" name="Rectangle 14"/>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Monitoring Time and Temperature</a:t>
            </a:r>
          </a:p>
        </p:txBody>
      </p:sp>
      <p:pic>
        <p:nvPicPr>
          <p:cNvPr id="2" name="Picture 1" descr="6e_c04_07_thermocouples.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4816" y="1243013"/>
            <a:ext cx="2100072" cy="1822704"/>
          </a:xfrm>
          <a:prstGeom prst="rect">
            <a:avLst/>
          </a:prstGeom>
        </p:spPr>
      </p:pic>
    </p:spTree>
    <p:extLst>
      <p:ext uri="{BB962C8B-B14F-4D97-AF65-F5344CB8AC3E}">
        <p14:creationId xmlns:p14="http://schemas.microsoft.com/office/powerpoint/2010/main" val="270940597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3"/>
          <p:cNvSpPr>
            <a:spLocks noGrp="1" noChangeArrowheads="1"/>
          </p:cNvSpPr>
          <p:nvPr>
            <p:ph type="body" idx="1"/>
          </p:nvPr>
        </p:nvSpPr>
        <p:spPr>
          <a:xfrm>
            <a:off x="393192" y="1143000"/>
            <a:ext cx="5086350" cy="4983163"/>
          </a:xfrm>
        </p:spPr>
        <p:txBody>
          <a:bodyPr/>
          <a:lstStyle/>
          <a:p>
            <a:pPr marL="0" indent="0" eaLnBrk="1" hangingPunct="1">
              <a:defRPr/>
            </a:pPr>
            <a:r>
              <a:rPr lang="en-US" dirty="0">
                <a:latin typeface="Arial Narrow" charset="0"/>
                <a:cs typeface="+mn-cs"/>
              </a:rPr>
              <a:t>Infrared </a:t>
            </a:r>
            <a:r>
              <a:rPr lang="en-US" dirty="0" smtClean="0">
                <a:latin typeface="Arial Narrow" charset="0"/>
                <a:cs typeface="+mn-cs"/>
              </a:rPr>
              <a:t>(laser</a:t>
            </a:r>
            <a:r>
              <a:rPr lang="en-US" dirty="0">
                <a:latin typeface="Arial Narrow" charset="0"/>
                <a:cs typeface="+mn-cs"/>
              </a:rPr>
              <a:t>) </a:t>
            </a:r>
            <a:r>
              <a:rPr lang="en-US" dirty="0" smtClean="0">
                <a:latin typeface="Arial Narrow" charset="0"/>
                <a:cs typeface="+mn-cs"/>
              </a:rPr>
              <a:t>thermometers:</a:t>
            </a:r>
            <a:endParaRPr lang="en-US" dirty="0">
              <a:latin typeface="Arial Narrow" charset="0"/>
              <a:cs typeface="+mn-cs"/>
            </a:endParaRPr>
          </a:p>
          <a:p>
            <a:pPr marL="347472" lvl="1" indent="-347472" eaLnBrk="1" hangingPunct="1">
              <a:lnSpc>
                <a:spcPct val="100000"/>
              </a:lnSpc>
              <a:spcBef>
                <a:spcPts val="900"/>
              </a:spcBef>
              <a:defRPr/>
            </a:pPr>
            <a:r>
              <a:rPr lang="en-US" dirty="0">
                <a:latin typeface="Arial Narrow" charset="0"/>
              </a:rPr>
              <a:t>Used to measure the surface temperature of food and equipment</a:t>
            </a:r>
          </a:p>
          <a:p>
            <a:pPr marL="347472" lvl="1" indent="-347472" eaLnBrk="1" hangingPunct="1">
              <a:lnSpc>
                <a:spcPct val="100000"/>
              </a:lnSpc>
              <a:spcBef>
                <a:spcPts val="900"/>
              </a:spcBef>
              <a:defRPr/>
            </a:pPr>
            <a:r>
              <a:rPr lang="en-US" dirty="0">
                <a:latin typeface="Arial Narrow" charset="0"/>
              </a:rPr>
              <a:t>Hold as close to the food or equipment as possible </a:t>
            </a:r>
          </a:p>
          <a:p>
            <a:pPr marL="347472" lvl="1" indent="-347472" eaLnBrk="1" hangingPunct="1">
              <a:lnSpc>
                <a:spcPct val="100000"/>
              </a:lnSpc>
              <a:spcBef>
                <a:spcPts val="900"/>
              </a:spcBef>
              <a:defRPr/>
            </a:pPr>
            <a:r>
              <a:rPr lang="en-US" dirty="0">
                <a:latin typeface="Arial Narrow" charset="0"/>
              </a:rPr>
              <a:t>Remove anything between the thermometer and the food, food package, or equipment</a:t>
            </a:r>
          </a:p>
          <a:p>
            <a:pPr marL="347472" lvl="1" indent="-347472" eaLnBrk="1" hangingPunct="1">
              <a:lnSpc>
                <a:spcPct val="100000"/>
              </a:lnSpc>
              <a:spcBef>
                <a:spcPts val="900"/>
              </a:spcBef>
              <a:defRPr/>
            </a:pPr>
            <a:r>
              <a:rPr lang="en-US" dirty="0">
                <a:latin typeface="Arial Narrow" charset="0"/>
              </a:rPr>
              <a:t>Follow manufacturers</a:t>
            </a:r>
            <a:r>
              <a:rPr lang="ja-JP" altLang="en-US" dirty="0">
                <a:latin typeface="Arial Narrow" charset="0"/>
              </a:rPr>
              <a:t>’</a:t>
            </a:r>
            <a:r>
              <a:rPr lang="en-US" dirty="0">
                <a:latin typeface="Arial Narrow" charset="0"/>
              </a:rPr>
              <a:t> guidelines</a:t>
            </a:r>
            <a:r>
              <a:rPr lang="en-US" sz="2000" dirty="0">
                <a:latin typeface="Arial Narrow" charset="0"/>
              </a:rPr>
              <a:t> </a:t>
            </a:r>
          </a:p>
        </p:txBody>
      </p:sp>
      <p:sp>
        <p:nvSpPr>
          <p:cNvPr id="116740" name="Text Box 12"/>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4-10</a:t>
            </a:r>
          </a:p>
        </p:txBody>
      </p:sp>
      <p:sp>
        <p:nvSpPr>
          <p:cNvPr id="116741" name="Rectangle 14"/>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Monitoring Time and Temperature</a:t>
            </a:r>
          </a:p>
        </p:txBody>
      </p:sp>
      <p:pic>
        <p:nvPicPr>
          <p:cNvPr id="6" name="Picture 5" descr="6e_c04_08_infrared thermometer.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1768" y="1136650"/>
            <a:ext cx="2103120" cy="1975104"/>
          </a:xfrm>
          <a:prstGeom prst="rect">
            <a:avLst/>
          </a:prstGeom>
        </p:spPr>
      </p:pic>
    </p:spTree>
    <p:extLst>
      <p:ext uri="{BB962C8B-B14F-4D97-AF65-F5344CB8AC3E}">
        <p14:creationId xmlns:p14="http://schemas.microsoft.com/office/powerpoint/2010/main" val="345054118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body" idx="1"/>
          </p:nvPr>
        </p:nvSpPr>
        <p:spPr>
          <a:xfrm>
            <a:off x="393192" y="1143000"/>
            <a:ext cx="5724069" cy="4910433"/>
          </a:xfrm>
        </p:spPr>
        <p:txBody>
          <a:bodyPr/>
          <a:lstStyle/>
          <a:p>
            <a:pPr marL="0" lvl="1" indent="0" eaLnBrk="1" hangingPunct="1">
              <a:buFont typeface="Wingdings" pitchFamily="2" charset="2"/>
              <a:buNone/>
              <a:defRPr/>
            </a:pPr>
            <a:r>
              <a:rPr lang="en-US" sz="2400" b="1" dirty="0" smtClean="0">
                <a:solidFill>
                  <a:srgbClr val="005CAB"/>
                </a:solidFill>
                <a:ea typeface="+mn-ea"/>
                <a:cs typeface="+mn-cs"/>
              </a:rPr>
              <a:t>Time-temperature indicators </a:t>
            </a:r>
            <a:r>
              <a:rPr lang="en-US" sz="2400" b="1" dirty="0">
                <a:solidFill>
                  <a:srgbClr val="005CAB"/>
                </a:solidFill>
                <a:ea typeface="+mn-ea"/>
                <a:cs typeface="+mn-cs"/>
              </a:rPr>
              <a:t>(TTI</a:t>
            </a:r>
            <a:r>
              <a:rPr lang="en-US" sz="2400" b="1" dirty="0" smtClean="0">
                <a:solidFill>
                  <a:srgbClr val="005CAB"/>
                </a:solidFill>
                <a:ea typeface="+mn-ea"/>
                <a:cs typeface="+mn-cs"/>
              </a:rPr>
              <a:t>):</a:t>
            </a:r>
            <a:endParaRPr lang="en-US" sz="2400" b="1" dirty="0">
              <a:solidFill>
                <a:srgbClr val="005CAB"/>
              </a:solidFill>
              <a:ea typeface="+mn-ea"/>
              <a:cs typeface="+mn-cs"/>
            </a:endParaRPr>
          </a:p>
          <a:p>
            <a:pPr marL="347472" lvl="1" indent="-347472" eaLnBrk="1" hangingPunct="1">
              <a:lnSpc>
                <a:spcPct val="100000"/>
              </a:lnSpc>
              <a:spcBef>
                <a:spcPts val="900"/>
              </a:spcBef>
              <a:buFont typeface="Wingdings" pitchFamily="2" charset="2"/>
              <a:buChar char="l"/>
              <a:defRPr/>
            </a:pPr>
            <a:r>
              <a:rPr lang="en-US" dirty="0"/>
              <a:t>Monitor both time and temperature</a:t>
            </a:r>
          </a:p>
          <a:p>
            <a:pPr marL="347472" lvl="1" indent="-347472" eaLnBrk="1" hangingPunct="1">
              <a:lnSpc>
                <a:spcPct val="100000"/>
              </a:lnSpc>
              <a:spcBef>
                <a:spcPts val="900"/>
              </a:spcBef>
              <a:buFont typeface="Wingdings" pitchFamily="2" charset="2"/>
              <a:buChar char="l"/>
              <a:defRPr/>
            </a:pPr>
            <a:r>
              <a:rPr lang="en-US" dirty="0"/>
              <a:t>Are attached to packages by the supplier</a:t>
            </a:r>
          </a:p>
          <a:p>
            <a:pPr marL="347472" lvl="1" indent="-347472" eaLnBrk="1" hangingPunct="1">
              <a:lnSpc>
                <a:spcPct val="100000"/>
              </a:lnSpc>
              <a:spcBef>
                <a:spcPts val="900"/>
              </a:spcBef>
              <a:buFont typeface="Wingdings" pitchFamily="2" charset="2"/>
              <a:buChar char="l"/>
              <a:defRPr/>
            </a:pPr>
            <a:r>
              <a:rPr lang="en-US" dirty="0"/>
              <a:t>A color change appears on the device when </a:t>
            </a:r>
            <a:r>
              <a:rPr lang="en-US" dirty="0" smtClean="0"/>
              <a:t/>
            </a:r>
            <a:br>
              <a:rPr lang="en-US" dirty="0" smtClean="0"/>
            </a:br>
            <a:r>
              <a:rPr lang="en-US" dirty="0" smtClean="0"/>
              <a:t>time</a:t>
            </a:r>
            <a:r>
              <a:rPr lang="en-US" dirty="0"/>
              <a:t>-temperature abuse has occurred </a:t>
            </a:r>
          </a:p>
          <a:p>
            <a:pPr marL="0" indent="0" eaLnBrk="1" hangingPunct="1">
              <a:buFont typeface="Wingdings" pitchFamily="2" charset="2"/>
              <a:buNone/>
              <a:defRPr/>
            </a:pPr>
            <a:r>
              <a:rPr lang="en-US" dirty="0" smtClean="0">
                <a:ea typeface="+mn-ea"/>
                <a:cs typeface="+mn-cs"/>
              </a:rPr>
              <a:t>Maximum registering tape:</a:t>
            </a:r>
          </a:p>
          <a:p>
            <a:pPr marL="347472" lvl="1" indent="-347472" eaLnBrk="1" hangingPunct="1">
              <a:lnSpc>
                <a:spcPct val="100000"/>
              </a:lnSpc>
              <a:spcBef>
                <a:spcPts val="900"/>
              </a:spcBef>
              <a:buFont typeface="Wingdings" pitchFamily="2" charset="2"/>
              <a:buChar char="l"/>
              <a:defRPr/>
            </a:pPr>
            <a:r>
              <a:rPr lang="en-US" dirty="0" smtClean="0"/>
              <a:t>Indicates the highest temperature reached </a:t>
            </a:r>
            <a:br>
              <a:rPr lang="en-US" dirty="0" smtClean="0"/>
            </a:br>
            <a:r>
              <a:rPr lang="en-US" dirty="0" smtClean="0"/>
              <a:t>during use </a:t>
            </a:r>
          </a:p>
          <a:p>
            <a:pPr marL="347472" lvl="1" indent="-347472" eaLnBrk="1" hangingPunct="1">
              <a:lnSpc>
                <a:spcPct val="100000"/>
              </a:lnSpc>
              <a:spcBef>
                <a:spcPts val="900"/>
              </a:spcBef>
              <a:buFont typeface="Wingdings" pitchFamily="2" charset="2"/>
              <a:buChar char="l"/>
              <a:defRPr/>
            </a:pPr>
            <a:r>
              <a:rPr lang="en-US" dirty="0" smtClean="0"/>
              <a:t>Used where temperature readings cannot </a:t>
            </a:r>
            <a:br>
              <a:rPr lang="en-US" dirty="0" smtClean="0"/>
            </a:br>
            <a:r>
              <a:rPr lang="en-US" dirty="0" smtClean="0"/>
              <a:t>be continuously observed</a:t>
            </a:r>
          </a:p>
          <a:p>
            <a:pPr marL="571500" lvl="1" indent="-457200" eaLnBrk="1" hangingPunct="1">
              <a:buFont typeface="Wingdings" pitchFamily="2" charset="2"/>
              <a:buChar char="l"/>
              <a:defRPr/>
            </a:pPr>
            <a:endParaRPr lang="en-US" dirty="0" smtClean="0"/>
          </a:p>
        </p:txBody>
      </p:sp>
      <p:sp>
        <p:nvSpPr>
          <p:cNvPr id="117764" name="Text Box 13"/>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4-11</a:t>
            </a:r>
          </a:p>
        </p:txBody>
      </p:sp>
      <p:sp>
        <p:nvSpPr>
          <p:cNvPr id="117765" name="Rectangle 15"/>
          <p:cNvSpPr>
            <a:spLocks noGrp="1" noChangeArrowheads="1"/>
          </p:cNvSpPr>
          <p:nvPr>
            <p:ph type="title"/>
          </p:nvPr>
        </p:nvSpPr>
        <p:spPr>
          <a:xfrm>
            <a:off x="393192" y="158750"/>
            <a:ext cx="8240713" cy="519112"/>
          </a:xfrm>
        </p:spPr>
        <p:txBody>
          <a:bodyPr/>
          <a:lstStyle/>
          <a:p>
            <a:pPr eaLnBrk="1" hangingPunct="1">
              <a:defRPr/>
            </a:pPr>
            <a:r>
              <a:rPr lang="en-US" dirty="0">
                <a:latin typeface="Arial Narrow" charset="0"/>
                <a:cs typeface="+mj-cs"/>
              </a:rPr>
              <a:t>Monitoring Time and Temperature</a:t>
            </a:r>
          </a:p>
        </p:txBody>
      </p:sp>
      <p:pic>
        <p:nvPicPr>
          <p:cNvPr id="2" name="Picture 1" descr="6e_c04_08_time temp indicator.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18720" y="1243013"/>
            <a:ext cx="2106168" cy="1661160"/>
          </a:xfrm>
          <a:prstGeom prst="rect">
            <a:avLst/>
          </a:prstGeom>
        </p:spPr>
      </p:pic>
    </p:spTree>
    <p:extLst>
      <p:ext uri="{BB962C8B-B14F-4D97-AF65-F5344CB8AC3E}">
        <p14:creationId xmlns:p14="http://schemas.microsoft.com/office/powerpoint/2010/main" val="95758731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3"/>
          <p:cNvSpPr>
            <a:spLocks noGrp="1" noChangeArrowheads="1"/>
          </p:cNvSpPr>
          <p:nvPr>
            <p:ph type="body" idx="1"/>
          </p:nvPr>
        </p:nvSpPr>
        <p:spPr>
          <a:xfrm>
            <a:off x="393192" y="1143000"/>
            <a:ext cx="5118100" cy="4148455"/>
          </a:xfrm>
        </p:spPr>
        <p:txBody>
          <a:bodyPr/>
          <a:lstStyle/>
          <a:p>
            <a:pPr eaLnBrk="1" hangingPunct="1">
              <a:lnSpc>
                <a:spcPct val="80000"/>
              </a:lnSpc>
              <a:defRPr/>
            </a:pPr>
            <a:r>
              <a:rPr lang="en-US" dirty="0">
                <a:latin typeface="Arial Narrow" charset="0"/>
                <a:cs typeface="+mn-cs"/>
              </a:rPr>
              <a:t>When using thermometers:</a:t>
            </a:r>
          </a:p>
          <a:p>
            <a:pPr marL="347472" lvl="1" indent="-347472" eaLnBrk="1" hangingPunct="1">
              <a:lnSpc>
                <a:spcPct val="100000"/>
              </a:lnSpc>
              <a:spcBef>
                <a:spcPts val="900"/>
              </a:spcBef>
              <a:defRPr/>
            </a:pPr>
            <a:r>
              <a:rPr lang="en-US" dirty="0">
                <a:latin typeface="Arial Narrow" charset="0"/>
              </a:rPr>
              <a:t>Wash, rinse, sanitize, and air-dry thermometers before and after using them</a:t>
            </a:r>
          </a:p>
          <a:p>
            <a:pPr marL="347472" lvl="1" indent="-347472" eaLnBrk="1" hangingPunct="1">
              <a:lnSpc>
                <a:spcPct val="100000"/>
              </a:lnSpc>
              <a:spcBef>
                <a:spcPts val="900"/>
              </a:spcBef>
              <a:defRPr/>
            </a:pPr>
            <a:r>
              <a:rPr lang="en-US" dirty="0">
                <a:latin typeface="Arial Narrow" charset="0"/>
              </a:rPr>
              <a:t>Calibrate them before each shift to </a:t>
            </a:r>
            <a:r>
              <a:rPr lang="en-US" dirty="0" smtClean="0">
                <a:latin typeface="Arial Narrow" charset="0"/>
              </a:rPr>
              <a:t/>
            </a:r>
            <a:br>
              <a:rPr lang="en-US" dirty="0" smtClean="0">
                <a:latin typeface="Arial Narrow" charset="0"/>
              </a:rPr>
            </a:br>
            <a:r>
              <a:rPr lang="en-US" dirty="0" smtClean="0">
                <a:latin typeface="Arial Narrow" charset="0"/>
              </a:rPr>
              <a:t>ensure </a:t>
            </a:r>
            <a:r>
              <a:rPr lang="en-US" dirty="0">
                <a:latin typeface="Arial Narrow" charset="0"/>
              </a:rPr>
              <a:t>accuracy</a:t>
            </a:r>
          </a:p>
          <a:p>
            <a:pPr marL="347472" lvl="1" indent="-347472" eaLnBrk="1" hangingPunct="1">
              <a:lnSpc>
                <a:spcPct val="100000"/>
              </a:lnSpc>
              <a:spcBef>
                <a:spcPts val="900"/>
              </a:spcBef>
              <a:defRPr/>
            </a:pPr>
            <a:r>
              <a:rPr lang="en-US" dirty="0">
                <a:latin typeface="Arial Narrow" charset="0"/>
              </a:rPr>
              <a:t>Make sure thermometers used to measure the temperature of food are accurate </a:t>
            </a:r>
            <a:r>
              <a:rPr lang="en-US" dirty="0" smtClean="0">
                <a:latin typeface="Arial Narrow" charset="0"/>
              </a:rPr>
              <a:t>to </a:t>
            </a:r>
            <a:br>
              <a:rPr lang="en-US" dirty="0" smtClean="0">
                <a:latin typeface="Arial Narrow" charset="0"/>
              </a:rPr>
            </a:br>
            <a:r>
              <a:rPr lang="en-US" dirty="0" smtClean="0">
                <a:latin typeface="Arial Narrow" charset="0"/>
              </a:rPr>
              <a:t>+</a:t>
            </a:r>
            <a:r>
              <a:rPr lang="en-US" dirty="0">
                <a:latin typeface="Arial Narrow" charset="0"/>
              </a:rPr>
              <a:t>/- 2°F or +/- 1°C </a:t>
            </a:r>
          </a:p>
          <a:p>
            <a:pPr marL="347472" lvl="1" indent="-347472" eaLnBrk="1" hangingPunct="1">
              <a:lnSpc>
                <a:spcPct val="100000"/>
              </a:lnSpc>
              <a:spcBef>
                <a:spcPts val="900"/>
              </a:spcBef>
              <a:defRPr/>
            </a:pPr>
            <a:r>
              <a:rPr lang="en-US" dirty="0">
                <a:latin typeface="Arial Narrow" charset="0"/>
              </a:rPr>
              <a:t>Only use glass thermometers if they are enclosed in a shatterproof casing </a:t>
            </a:r>
          </a:p>
        </p:txBody>
      </p:sp>
      <p:sp>
        <p:nvSpPr>
          <p:cNvPr id="118787" name="Rectangle 4"/>
          <p:cNvSpPr>
            <a:spLocks noChangeArrowheads="1"/>
          </p:cNvSpPr>
          <p:nvPr/>
        </p:nvSpPr>
        <p:spPr bwMode="auto">
          <a:xfrm>
            <a:off x="6400800" y="1625600"/>
            <a:ext cx="914400" cy="889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fontAlgn="base">
              <a:spcBef>
                <a:spcPct val="0"/>
              </a:spcBef>
              <a:spcAft>
                <a:spcPct val="0"/>
              </a:spcAft>
              <a:defRPr/>
            </a:pPr>
            <a:endParaRPr lang="en-US" sz="3200" b="1" dirty="0">
              <a:solidFill>
                <a:srgbClr val="FFFFFF"/>
              </a:solidFill>
            </a:endParaRPr>
          </a:p>
        </p:txBody>
      </p:sp>
      <p:sp>
        <p:nvSpPr>
          <p:cNvPr id="118789" name="Text Box 6"/>
          <p:cNvSpPr txBox="1">
            <a:spLocks noChangeArrowheads="1"/>
          </p:cNvSpPr>
          <p:nvPr/>
        </p:nvSpPr>
        <p:spPr bwMode="auto">
          <a:xfrm>
            <a:off x="-3175" y="6583363"/>
            <a:ext cx="490538"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algn="r" eaLnBrk="1" fontAlgn="base" hangingPunct="1">
              <a:spcBef>
                <a:spcPct val="0"/>
              </a:spcBef>
              <a:spcAft>
                <a:spcPct val="0"/>
              </a:spcAft>
              <a:defRPr/>
            </a:pPr>
            <a:r>
              <a:rPr lang="en-US" sz="1200" b="0" dirty="0" smtClean="0">
                <a:solidFill>
                  <a:srgbClr val="000000"/>
                </a:solidFill>
              </a:rPr>
              <a:t>4-12</a:t>
            </a:r>
          </a:p>
        </p:txBody>
      </p:sp>
      <p:sp>
        <p:nvSpPr>
          <p:cNvPr id="118790" name="Rectangle 8"/>
          <p:cNvSpPr>
            <a:spLocks noGrp="1" noChangeArrowheads="1"/>
          </p:cNvSpPr>
          <p:nvPr>
            <p:ph type="title"/>
          </p:nvPr>
        </p:nvSpPr>
        <p:spPr>
          <a:xfrm>
            <a:off x="393192" y="158750"/>
            <a:ext cx="8240713" cy="519112"/>
          </a:xfrm>
        </p:spPr>
        <p:txBody>
          <a:bodyPr/>
          <a:lstStyle/>
          <a:p>
            <a:pPr eaLnBrk="1" hangingPunct="1">
              <a:defRPr/>
            </a:pPr>
            <a:r>
              <a:rPr lang="en-US" dirty="0">
                <a:latin typeface="Arial Narrow" charset="0"/>
                <a:cs typeface="+mj-cs"/>
              </a:rPr>
              <a:t>General Thermometer Guidelines</a:t>
            </a:r>
          </a:p>
        </p:txBody>
      </p:sp>
      <p:pic>
        <p:nvPicPr>
          <p:cNvPr id="2" name="Picture 1" descr="6e_c04_09_checking temp.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1768" y="1243013"/>
            <a:ext cx="2103120" cy="1905000"/>
          </a:xfrm>
          <a:prstGeom prst="rect">
            <a:avLst/>
          </a:prstGeom>
        </p:spPr>
      </p:pic>
    </p:spTree>
    <p:extLst>
      <p:ext uri="{BB962C8B-B14F-4D97-AF65-F5344CB8AC3E}">
        <p14:creationId xmlns:p14="http://schemas.microsoft.com/office/powerpoint/2010/main" val="301035695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3"/>
          <p:cNvSpPr>
            <a:spLocks noGrp="1" noChangeArrowheads="1"/>
          </p:cNvSpPr>
          <p:nvPr>
            <p:ph type="body" idx="1"/>
          </p:nvPr>
        </p:nvSpPr>
        <p:spPr>
          <a:xfrm>
            <a:off x="393192" y="1143000"/>
            <a:ext cx="5408613" cy="3810000"/>
          </a:xfrm>
        </p:spPr>
        <p:txBody>
          <a:bodyPr/>
          <a:lstStyle/>
          <a:p>
            <a:pPr eaLnBrk="1" hangingPunct="1">
              <a:lnSpc>
                <a:spcPct val="80000"/>
              </a:lnSpc>
              <a:defRPr/>
            </a:pPr>
            <a:r>
              <a:rPr lang="en-US" dirty="0">
                <a:latin typeface="Arial Narrow" charset="0"/>
                <a:cs typeface="+mn-cs"/>
              </a:rPr>
              <a:t>When using thermometers: </a:t>
            </a:r>
            <a:endParaRPr lang="en-US" i="1" dirty="0" smtClean="0">
              <a:latin typeface="Arial Narrow" charset="0"/>
              <a:cs typeface="+mn-cs"/>
            </a:endParaRPr>
          </a:p>
          <a:p>
            <a:pPr marL="347472" lvl="1" indent="-347472" eaLnBrk="1" hangingPunct="1">
              <a:lnSpc>
                <a:spcPct val="100000"/>
              </a:lnSpc>
              <a:spcBef>
                <a:spcPts val="900"/>
              </a:spcBef>
              <a:defRPr/>
            </a:pPr>
            <a:r>
              <a:rPr lang="en-US" dirty="0" smtClean="0">
                <a:latin typeface="Arial Narrow" charset="0"/>
              </a:rPr>
              <a:t>Insert the thermometer stem or </a:t>
            </a:r>
            <a:br>
              <a:rPr lang="en-US" dirty="0" smtClean="0">
                <a:latin typeface="Arial Narrow" charset="0"/>
              </a:rPr>
            </a:br>
            <a:r>
              <a:rPr lang="en-US" dirty="0" smtClean="0">
                <a:latin typeface="Arial Narrow" charset="0"/>
              </a:rPr>
              <a:t>probe into thickest part of the product </a:t>
            </a:r>
            <a:br>
              <a:rPr lang="en-US" dirty="0" smtClean="0">
                <a:latin typeface="Arial Narrow" charset="0"/>
              </a:rPr>
            </a:br>
            <a:r>
              <a:rPr lang="en-US" dirty="0" smtClean="0">
                <a:latin typeface="Arial Narrow" charset="0"/>
              </a:rPr>
              <a:t>(usually the center)</a:t>
            </a:r>
          </a:p>
          <a:p>
            <a:pPr marL="347472" lvl="1" indent="-347472" eaLnBrk="1" hangingPunct="1">
              <a:lnSpc>
                <a:spcPct val="100000"/>
              </a:lnSpc>
              <a:spcBef>
                <a:spcPts val="900"/>
              </a:spcBef>
              <a:defRPr/>
            </a:pPr>
            <a:r>
              <a:rPr lang="en-US" dirty="0" smtClean="0">
                <a:latin typeface="Arial Narrow" charset="0"/>
              </a:rPr>
              <a:t>Take </a:t>
            </a:r>
            <a:r>
              <a:rPr lang="en-US" dirty="0">
                <a:latin typeface="Arial Narrow" charset="0"/>
              </a:rPr>
              <a:t>more than one reading in different spots</a:t>
            </a:r>
          </a:p>
          <a:p>
            <a:pPr marL="347472" lvl="1" indent="-347472" eaLnBrk="1" hangingPunct="1">
              <a:lnSpc>
                <a:spcPct val="100000"/>
              </a:lnSpc>
              <a:spcBef>
                <a:spcPts val="900"/>
              </a:spcBef>
              <a:defRPr/>
            </a:pPr>
            <a:r>
              <a:rPr lang="en-US" dirty="0">
                <a:latin typeface="Arial Narrow" charset="0"/>
              </a:rPr>
              <a:t>Wait for the thermometer reading to steady before recording the temperature</a:t>
            </a:r>
          </a:p>
        </p:txBody>
      </p:sp>
      <p:sp>
        <p:nvSpPr>
          <p:cNvPr id="119811" name="Rectangle 4"/>
          <p:cNvSpPr>
            <a:spLocks noChangeArrowheads="1"/>
          </p:cNvSpPr>
          <p:nvPr/>
        </p:nvSpPr>
        <p:spPr bwMode="auto">
          <a:xfrm>
            <a:off x="6400800" y="1625600"/>
            <a:ext cx="914400" cy="889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fontAlgn="base">
              <a:spcBef>
                <a:spcPct val="0"/>
              </a:spcBef>
              <a:spcAft>
                <a:spcPct val="0"/>
              </a:spcAft>
              <a:defRPr/>
            </a:pPr>
            <a:endParaRPr lang="en-US" sz="3200" b="1" dirty="0">
              <a:solidFill>
                <a:srgbClr val="FFFFFF"/>
              </a:solidFill>
            </a:endParaRPr>
          </a:p>
        </p:txBody>
      </p:sp>
      <p:sp>
        <p:nvSpPr>
          <p:cNvPr id="119813" name="Text Box 6"/>
          <p:cNvSpPr txBox="1">
            <a:spLocks noChangeArrowheads="1"/>
          </p:cNvSpPr>
          <p:nvPr/>
        </p:nvSpPr>
        <p:spPr bwMode="auto">
          <a:xfrm>
            <a:off x="-3175" y="6583363"/>
            <a:ext cx="490538"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algn="r" eaLnBrk="1" fontAlgn="base" hangingPunct="1">
              <a:spcBef>
                <a:spcPct val="0"/>
              </a:spcBef>
              <a:spcAft>
                <a:spcPct val="0"/>
              </a:spcAft>
              <a:defRPr/>
            </a:pPr>
            <a:r>
              <a:rPr lang="en-US" sz="1200" b="0" dirty="0" smtClean="0">
                <a:solidFill>
                  <a:srgbClr val="000000"/>
                </a:solidFill>
              </a:rPr>
              <a:t>4-13</a:t>
            </a:r>
          </a:p>
        </p:txBody>
      </p:sp>
      <p:sp>
        <p:nvSpPr>
          <p:cNvPr id="119814" name="Rectangle 8"/>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General Thermometer Guidelines</a:t>
            </a:r>
          </a:p>
        </p:txBody>
      </p:sp>
      <p:pic>
        <p:nvPicPr>
          <p:cNvPr id="7" name="Picture 6" descr="6e_c04_09_checking temp.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1768" y="1243013"/>
            <a:ext cx="2103120" cy="1905000"/>
          </a:xfrm>
          <a:prstGeom prst="rect">
            <a:avLst/>
          </a:prstGeom>
        </p:spPr>
      </p:pic>
    </p:spTree>
    <p:extLst>
      <p:ext uri="{BB962C8B-B14F-4D97-AF65-F5344CB8AC3E}">
        <p14:creationId xmlns:p14="http://schemas.microsoft.com/office/powerpoint/2010/main" val="36386911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818182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3"/>
          <p:cNvSpPr>
            <a:spLocks noGrp="1" noChangeArrowheads="1"/>
          </p:cNvSpPr>
          <p:nvPr>
            <p:ph type="body" idx="1"/>
          </p:nvPr>
        </p:nvSpPr>
        <p:spPr>
          <a:xfrm>
            <a:off x="393192" y="1143000"/>
            <a:ext cx="6555683" cy="3810000"/>
          </a:xfrm>
        </p:spPr>
        <p:txBody>
          <a:bodyPr/>
          <a:lstStyle/>
          <a:p>
            <a:pPr marL="0" indent="0" eaLnBrk="1" hangingPunct="1">
              <a:defRPr/>
            </a:pPr>
            <a:r>
              <a:rPr lang="en-US" dirty="0">
                <a:latin typeface="Arial Narrow" charset="0"/>
                <a:cs typeface="+mn-cs"/>
              </a:rPr>
              <a:t>Objectives:</a:t>
            </a:r>
          </a:p>
          <a:p>
            <a:pPr marL="347472" lvl="1" indent="-347472" eaLnBrk="1" hangingPunct="1">
              <a:lnSpc>
                <a:spcPct val="100000"/>
              </a:lnSpc>
              <a:spcBef>
                <a:spcPts val="900"/>
              </a:spcBef>
              <a:defRPr/>
            </a:pPr>
            <a:r>
              <a:rPr lang="en-US" dirty="0">
                <a:solidFill>
                  <a:srgbClr val="000000"/>
                </a:solidFill>
                <a:latin typeface="Arial Narrow" charset="0"/>
              </a:rPr>
              <a:t>Purchase food from approved, reputable suppliers</a:t>
            </a:r>
          </a:p>
          <a:p>
            <a:pPr marL="347472" lvl="1" indent="-347472" eaLnBrk="1" hangingPunct="1">
              <a:lnSpc>
                <a:spcPct val="100000"/>
              </a:lnSpc>
              <a:spcBef>
                <a:spcPts val="900"/>
              </a:spcBef>
              <a:defRPr/>
            </a:pPr>
            <a:r>
              <a:rPr lang="en-US" dirty="0">
                <a:solidFill>
                  <a:srgbClr val="000000"/>
                </a:solidFill>
                <a:latin typeface="Arial Narrow" charset="0"/>
              </a:rPr>
              <a:t>Use criteria to accept or reject food during receiving</a:t>
            </a:r>
          </a:p>
          <a:p>
            <a:pPr marL="347472" lvl="1" indent="-347472" eaLnBrk="1" hangingPunct="1">
              <a:lnSpc>
                <a:spcPct val="100000"/>
              </a:lnSpc>
              <a:spcBef>
                <a:spcPts val="900"/>
              </a:spcBef>
              <a:defRPr/>
            </a:pPr>
            <a:r>
              <a:rPr lang="en-US" dirty="0">
                <a:solidFill>
                  <a:srgbClr val="000000"/>
                </a:solidFill>
                <a:latin typeface="Arial Narrow" charset="0"/>
              </a:rPr>
              <a:t>Label and date food</a:t>
            </a:r>
          </a:p>
          <a:p>
            <a:pPr marL="347472" lvl="1" indent="-347472" eaLnBrk="1" hangingPunct="1">
              <a:lnSpc>
                <a:spcPct val="100000"/>
              </a:lnSpc>
              <a:spcBef>
                <a:spcPts val="900"/>
              </a:spcBef>
              <a:defRPr/>
            </a:pPr>
            <a:r>
              <a:rPr lang="en-US" dirty="0">
                <a:solidFill>
                  <a:srgbClr val="000000"/>
                </a:solidFill>
                <a:latin typeface="Arial Narrow" charset="0"/>
              </a:rPr>
              <a:t>Store food and nonfood items to prevent time-temperature abuse and contamination</a:t>
            </a:r>
          </a:p>
        </p:txBody>
      </p:sp>
      <p:sp>
        <p:nvSpPr>
          <p:cNvPr id="120835"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5-2</a:t>
            </a:r>
          </a:p>
        </p:txBody>
      </p:sp>
      <p:sp>
        <p:nvSpPr>
          <p:cNvPr id="120836" name="Rectangle 8"/>
          <p:cNvSpPr>
            <a:spLocks noGrp="1" noChangeArrowheads="1"/>
          </p:cNvSpPr>
          <p:nvPr>
            <p:ph type="title"/>
          </p:nvPr>
        </p:nvSpPr>
        <p:spPr>
          <a:xfrm>
            <a:off x="393192" y="158750"/>
            <a:ext cx="8240713" cy="519112"/>
          </a:xfrm>
        </p:spPr>
        <p:txBody>
          <a:bodyPr/>
          <a:lstStyle/>
          <a:p>
            <a:pPr eaLnBrk="1" hangingPunct="1">
              <a:defRPr/>
            </a:pPr>
            <a:r>
              <a:rPr lang="en-US" dirty="0">
                <a:latin typeface="Arial Narrow" charset="0"/>
                <a:cs typeface="+mj-cs"/>
              </a:rPr>
              <a:t>The Flow of Food: Purchasing, Receiving, and Storage</a:t>
            </a:r>
          </a:p>
        </p:txBody>
      </p:sp>
    </p:spTree>
    <p:extLst>
      <p:ext uri="{BB962C8B-B14F-4D97-AF65-F5344CB8AC3E}">
        <p14:creationId xmlns:p14="http://schemas.microsoft.com/office/powerpoint/2010/main" val="178980112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3"/>
          <p:cNvSpPr>
            <a:spLocks noGrp="1" noChangeArrowheads="1"/>
          </p:cNvSpPr>
          <p:nvPr>
            <p:ph type="body" idx="1"/>
          </p:nvPr>
        </p:nvSpPr>
        <p:spPr>
          <a:xfrm>
            <a:off x="393192" y="1143000"/>
            <a:ext cx="7323138" cy="4658523"/>
          </a:xfrm>
        </p:spPr>
        <p:txBody>
          <a:bodyPr/>
          <a:lstStyle/>
          <a:p>
            <a:pPr marL="0" indent="0" eaLnBrk="1" hangingPunct="1">
              <a:defRPr/>
            </a:pPr>
            <a:r>
              <a:rPr lang="en-US" dirty="0">
                <a:latin typeface="Arial Narrow" charset="0"/>
                <a:cs typeface="+mn-cs"/>
              </a:rPr>
              <a:t>Purchase food from approved, reputable </a:t>
            </a:r>
            <a:r>
              <a:rPr lang="en-US" dirty="0" smtClean="0">
                <a:latin typeface="Arial Narrow" charset="0"/>
                <a:cs typeface="+mn-cs"/>
              </a:rPr>
              <a:t>suppliers:</a:t>
            </a:r>
            <a:endParaRPr lang="en-US" dirty="0">
              <a:solidFill>
                <a:srgbClr val="000000"/>
              </a:solidFill>
              <a:latin typeface="Arial Narrow" charset="0"/>
              <a:cs typeface="+mn-cs"/>
            </a:endParaRPr>
          </a:p>
          <a:p>
            <a:pPr marL="347472" lvl="1" indent="-347472" eaLnBrk="1" hangingPunct="1">
              <a:lnSpc>
                <a:spcPct val="100000"/>
              </a:lnSpc>
              <a:spcBef>
                <a:spcPts val="900"/>
              </a:spcBef>
              <a:defRPr/>
            </a:pPr>
            <a:r>
              <a:rPr lang="en-US" dirty="0">
                <a:solidFill>
                  <a:srgbClr val="000000"/>
                </a:solidFill>
                <a:latin typeface="Arial Narrow" charset="0"/>
              </a:rPr>
              <a:t>Have been inspected</a:t>
            </a:r>
          </a:p>
          <a:p>
            <a:pPr marL="347472" lvl="1" indent="-347472" eaLnBrk="1" hangingPunct="1">
              <a:lnSpc>
                <a:spcPct val="100000"/>
              </a:lnSpc>
              <a:spcBef>
                <a:spcPts val="900"/>
              </a:spcBef>
              <a:defRPr/>
            </a:pPr>
            <a:r>
              <a:rPr lang="en-US" dirty="0">
                <a:solidFill>
                  <a:srgbClr val="000000"/>
                </a:solidFill>
                <a:latin typeface="Arial Narrow" charset="0"/>
              </a:rPr>
              <a:t>Meet all applicable local, state, and federal laws</a:t>
            </a:r>
            <a:endParaRPr lang="en-US" dirty="0">
              <a:latin typeface="Arial Narrow" charset="0"/>
            </a:endParaRPr>
          </a:p>
          <a:p>
            <a:pPr marL="0" indent="0" eaLnBrk="1" hangingPunct="1">
              <a:defRPr/>
            </a:pPr>
            <a:r>
              <a:rPr lang="en-US" dirty="0">
                <a:latin typeface="Arial Narrow" charset="0"/>
                <a:cs typeface="+mn-cs"/>
              </a:rPr>
              <a:t>Arrange </a:t>
            </a:r>
            <a:r>
              <a:rPr lang="en-US" dirty="0" smtClean="0">
                <a:latin typeface="Arial Narrow" charset="0"/>
                <a:cs typeface="+mn-cs"/>
              </a:rPr>
              <a:t>deliveries so they </a:t>
            </a:r>
            <a:r>
              <a:rPr lang="en-US" dirty="0">
                <a:latin typeface="Arial Narrow" charset="0"/>
                <a:cs typeface="+mn-cs"/>
              </a:rPr>
              <a:t>arrive:</a:t>
            </a:r>
          </a:p>
          <a:p>
            <a:pPr marL="347472" lvl="1" indent="-347472" eaLnBrk="1" hangingPunct="1">
              <a:lnSpc>
                <a:spcPct val="100000"/>
              </a:lnSpc>
              <a:spcBef>
                <a:spcPts val="900"/>
              </a:spcBef>
              <a:defRPr/>
            </a:pPr>
            <a:r>
              <a:rPr lang="en-US" dirty="0">
                <a:solidFill>
                  <a:srgbClr val="000000"/>
                </a:solidFill>
                <a:latin typeface="Arial Narrow" charset="0"/>
              </a:rPr>
              <a:t>When staff has enough time to do inspections</a:t>
            </a:r>
          </a:p>
          <a:p>
            <a:pPr marL="347472" lvl="1" indent="-347472" eaLnBrk="1" hangingPunct="1">
              <a:lnSpc>
                <a:spcPct val="100000"/>
              </a:lnSpc>
              <a:spcBef>
                <a:spcPts val="900"/>
              </a:spcBef>
              <a:defRPr/>
            </a:pPr>
            <a:r>
              <a:rPr lang="en-US" dirty="0">
                <a:solidFill>
                  <a:srgbClr val="000000"/>
                </a:solidFill>
                <a:latin typeface="Arial Narrow" charset="0"/>
              </a:rPr>
              <a:t>When they can be correctly received</a:t>
            </a:r>
          </a:p>
        </p:txBody>
      </p:sp>
      <p:sp>
        <p:nvSpPr>
          <p:cNvPr id="121859"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5-3</a:t>
            </a:r>
          </a:p>
        </p:txBody>
      </p:sp>
      <p:sp>
        <p:nvSpPr>
          <p:cNvPr id="121860" name="Rectangle 8"/>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General Purchasing and Receiving Principles</a:t>
            </a:r>
          </a:p>
        </p:txBody>
      </p:sp>
    </p:spTree>
    <p:extLst>
      <p:ext uri="{BB962C8B-B14F-4D97-AF65-F5344CB8AC3E}">
        <p14:creationId xmlns:p14="http://schemas.microsoft.com/office/powerpoint/2010/main" val="319579982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3"/>
          <p:cNvSpPr>
            <a:spLocks noGrp="1" noChangeArrowheads="1"/>
          </p:cNvSpPr>
          <p:nvPr>
            <p:ph type="body" idx="1"/>
          </p:nvPr>
        </p:nvSpPr>
        <p:spPr>
          <a:xfrm>
            <a:off x="393192" y="1143000"/>
            <a:ext cx="7323140" cy="4731820"/>
          </a:xfrm>
        </p:spPr>
        <p:txBody>
          <a:bodyPr/>
          <a:lstStyle/>
          <a:p>
            <a:pPr marL="0" indent="0" eaLnBrk="1" hangingPunct="1">
              <a:buFont typeface="Wingdings" pitchFamily="2" charset="2"/>
              <a:buNone/>
              <a:defRPr/>
            </a:pPr>
            <a:r>
              <a:rPr lang="en-US" dirty="0" smtClean="0">
                <a:ea typeface="+mn-ea"/>
                <a:cs typeface="+mn-cs"/>
              </a:rPr>
              <a:t>Receiving principles:</a:t>
            </a:r>
          </a:p>
          <a:p>
            <a:pPr marL="347472" lvl="1" indent="-347472" eaLnBrk="1" hangingPunct="1">
              <a:lnSpc>
                <a:spcPct val="100000"/>
              </a:lnSpc>
              <a:spcBef>
                <a:spcPts val="900"/>
              </a:spcBef>
              <a:buFont typeface="Wingdings" pitchFamily="2" charset="2"/>
              <a:buChar char="l"/>
              <a:defRPr/>
            </a:pPr>
            <a:r>
              <a:rPr lang="en-US" dirty="0" smtClean="0">
                <a:solidFill>
                  <a:srgbClr val="000000"/>
                </a:solidFill>
              </a:rPr>
              <a:t>Make specific staff responsible for receiving</a:t>
            </a:r>
          </a:p>
          <a:p>
            <a:pPr marL="694944" lvl="2" indent="-347472" eaLnBrk="1" hangingPunct="1">
              <a:lnSpc>
                <a:spcPct val="100000"/>
              </a:lnSpc>
              <a:spcBef>
                <a:spcPts val="900"/>
              </a:spcBef>
              <a:buFont typeface="Courier New" pitchFamily="49" charset="0"/>
              <a:buChar char="o"/>
              <a:defRPr/>
            </a:pPr>
            <a:r>
              <a:rPr lang="en-US" dirty="0" smtClean="0">
                <a:solidFill>
                  <a:srgbClr val="000000"/>
                </a:solidFill>
              </a:rPr>
              <a:t>Train them to follow food safety guidelines</a:t>
            </a:r>
          </a:p>
          <a:p>
            <a:pPr marL="694944" lvl="2" indent="-347472" eaLnBrk="1" hangingPunct="1">
              <a:lnSpc>
                <a:spcPct val="100000"/>
              </a:lnSpc>
              <a:spcBef>
                <a:spcPts val="900"/>
              </a:spcBef>
              <a:buFont typeface="Courier New" pitchFamily="49" charset="0"/>
              <a:buChar char="o"/>
              <a:defRPr/>
            </a:pPr>
            <a:r>
              <a:rPr lang="en-US" dirty="0" smtClean="0">
                <a:solidFill>
                  <a:srgbClr val="000000"/>
                </a:solidFill>
              </a:rPr>
              <a:t>Provide them with the correct tools</a:t>
            </a:r>
          </a:p>
          <a:p>
            <a:pPr marL="347472" lvl="1" indent="-347472" eaLnBrk="1" hangingPunct="1">
              <a:lnSpc>
                <a:spcPct val="100000"/>
              </a:lnSpc>
              <a:spcBef>
                <a:spcPts val="900"/>
              </a:spcBef>
              <a:buFont typeface="Wingdings" pitchFamily="2" charset="2"/>
              <a:buChar char="l"/>
              <a:defRPr/>
            </a:pPr>
            <a:r>
              <a:rPr lang="en-US" dirty="0" smtClean="0">
                <a:solidFill>
                  <a:srgbClr val="000000"/>
                </a:solidFill>
              </a:rPr>
              <a:t>Have enough trained staff available to </a:t>
            </a:r>
            <a:br>
              <a:rPr lang="en-US" dirty="0" smtClean="0">
                <a:solidFill>
                  <a:srgbClr val="000000"/>
                </a:solidFill>
              </a:rPr>
            </a:br>
            <a:r>
              <a:rPr lang="en-US" dirty="0" smtClean="0">
                <a:solidFill>
                  <a:srgbClr val="000000"/>
                </a:solidFill>
              </a:rPr>
              <a:t>receive food promptly</a:t>
            </a:r>
          </a:p>
          <a:p>
            <a:pPr marL="694944" lvl="2" indent="-347472" eaLnBrk="1" hangingPunct="1">
              <a:lnSpc>
                <a:spcPct val="100000"/>
              </a:lnSpc>
              <a:spcBef>
                <a:spcPts val="900"/>
              </a:spcBef>
              <a:buFont typeface="Courier New" pitchFamily="49" charset="0"/>
              <a:buChar char="o"/>
              <a:defRPr/>
            </a:pPr>
            <a:r>
              <a:rPr lang="en-US" dirty="0">
                <a:solidFill>
                  <a:srgbClr val="000000"/>
                </a:solidFill>
              </a:rPr>
              <a:t>I</a:t>
            </a:r>
            <a:r>
              <a:rPr lang="en-US" dirty="0" smtClean="0">
                <a:solidFill>
                  <a:srgbClr val="000000"/>
                </a:solidFill>
              </a:rPr>
              <a:t>nspect delivery trucks for signs of contamination</a:t>
            </a:r>
          </a:p>
          <a:p>
            <a:pPr marL="694944" lvl="2" indent="-347472" eaLnBrk="1" hangingPunct="1">
              <a:lnSpc>
                <a:spcPct val="100000"/>
              </a:lnSpc>
              <a:spcBef>
                <a:spcPts val="900"/>
              </a:spcBef>
              <a:buFont typeface="Courier New" pitchFamily="49" charset="0"/>
              <a:buChar char="o"/>
              <a:defRPr/>
            </a:pPr>
            <a:r>
              <a:rPr lang="en-US" dirty="0" smtClean="0">
                <a:solidFill>
                  <a:srgbClr val="000000"/>
                </a:solidFill>
              </a:rPr>
              <a:t>Visually check food items and check temperatures  </a:t>
            </a:r>
          </a:p>
          <a:p>
            <a:pPr marL="347472" lvl="1" indent="-347472" eaLnBrk="1" hangingPunct="1">
              <a:lnSpc>
                <a:spcPct val="100000"/>
              </a:lnSpc>
              <a:spcBef>
                <a:spcPts val="900"/>
              </a:spcBef>
              <a:buFont typeface="Wingdings" pitchFamily="2" charset="2"/>
              <a:buChar char="l"/>
              <a:defRPr/>
            </a:pPr>
            <a:r>
              <a:rPr lang="en-US" dirty="0" smtClean="0">
                <a:solidFill>
                  <a:srgbClr val="000000"/>
                </a:solidFill>
              </a:rPr>
              <a:t>Store items promptly after receiving</a:t>
            </a:r>
            <a:endParaRPr lang="en-US" dirty="0">
              <a:solidFill>
                <a:srgbClr val="000000"/>
              </a:solidFill>
            </a:endParaRPr>
          </a:p>
          <a:p>
            <a:pPr marL="114300" lvl="1" indent="0" eaLnBrk="1" hangingPunct="1">
              <a:buFont typeface="Wingdings" pitchFamily="2" charset="2"/>
              <a:buNone/>
              <a:defRPr/>
            </a:pPr>
            <a:endParaRPr lang="en-US" b="1" dirty="0" smtClean="0">
              <a:solidFill>
                <a:srgbClr val="FF0000"/>
              </a:solidFill>
            </a:endParaRPr>
          </a:p>
        </p:txBody>
      </p:sp>
      <p:sp>
        <p:nvSpPr>
          <p:cNvPr id="122883"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5-4</a:t>
            </a:r>
          </a:p>
        </p:txBody>
      </p:sp>
      <p:sp>
        <p:nvSpPr>
          <p:cNvPr id="122884" name="Rectangle 7"/>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General Purchasing and Receiving Principles</a:t>
            </a:r>
          </a:p>
        </p:txBody>
      </p:sp>
      <p:pic>
        <p:nvPicPr>
          <p:cNvPr id="2" name="Picture 1" descr="6e_c05_03_inspectproduce_FNL.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7864" y="1243013"/>
            <a:ext cx="2097024" cy="1908048"/>
          </a:xfrm>
          <a:prstGeom prst="rect">
            <a:avLst/>
          </a:prstGeom>
        </p:spPr>
      </p:pic>
    </p:spTree>
    <p:extLst>
      <p:ext uri="{BB962C8B-B14F-4D97-AF65-F5344CB8AC3E}">
        <p14:creationId xmlns:p14="http://schemas.microsoft.com/office/powerpoint/2010/main" val="103124743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3"/>
          <p:cNvSpPr>
            <a:spLocks noGrp="1" noChangeArrowheads="1"/>
          </p:cNvSpPr>
          <p:nvPr>
            <p:ph type="body" idx="1"/>
          </p:nvPr>
        </p:nvSpPr>
        <p:spPr>
          <a:xfrm>
            <a:off x="393192" y="1143000"/>
            <a:ext cx="6311805" cy="4700507"/>
          </a:xfrm>
        </p:spPr>
        <p:txBody>
          <a:bodyPr/>
          <a:lstStyle/>
          <a:p>
            <a:pPr marL="0" indent="0" eaLnBrk="1" hangingPunct="1">
              <a:defRPr/>
            </a:pPr>
            <a:r>
              <a:rPr lang="en-US" dirty="0">
                <a:latin typeface="Arial Narrow" charset="0"/>
                <a:cs typeface="+mn-cs"/>
              </a:rPr>
              <a:t>Key </a:t>
            </a:r>
            <a:r>
              <a:rPr lang="en-US" dirty="0" smtClean="0">
                <a:latin typeface="Arial Narrow" charset="0"/>
                <a:cs typeface="+mn-cs"/>
              </a:rPr>
              <a:t>drop deliveries:</a:t>
            </a:r>
            <a:endParaRPr lang="en-US" dirty="0">
              <a:latin typeface="Arial Narrow" charset="0"/>
              <a:cs typeface="+mn-cs"/>
            </a:endParaRPr>
          </a:p>
          <a:p>
            <a:pPr marL="347472" lvl="1" indent="-347472" eaLnBrk="1" hangingPunct="1">
              <a:lnSpc>
                <a:spcPct val="100000"/>
              </a:lnSpc>
              <a:spcBef>
                <a:spcPts val="900"/>
              </a:spcBef>
              <a:defRPr/>
            </a:pPr>
            <a:r>
              <a:rPr lang="en-US" dirty="0">
                <a:solidFill>
                  <a:srgbClr val="000000"/>
                </a:solidFill>
                <a:latin typeface="Arial Narrow" charset="0"/>
              </a:rPr>
              <a:t>Supplier is given after-hour access to the operation </a:t>
            </a:r>
            <a:r>
              <a:rPr lang="en-US" dirty="0" smtClean="0">
                <a:solidFill>
                  <a:srgbClr val="000000"/>
                </a:solidFill>
                <a:latin typeface="Arial Narrow" charset="0"/>
              </a:rPr>
              <a:t/>
            </a:r>
            <a:br>
              <a:rPr lang="en-US" dirty="0" smtClean="0">
                <a:solidFill>
                  <a:srgbClr val="000000"/>
                </a:solidFill>
                <a:latin typeface="Arial Narrow" charset="0"/>
              </a:rPr>
            </a:br>
            <a:r>
              <a:rPr lang="en-US" dirty="0" smtClean="0">
                <a:solidFill>
                  <a:srgbClr val="000000"/>
                </a:solidFill>
                <a:latin typeface="Arial Narrow" charset="0"/>
              </a:rPr>
              <a:t>to make deliveries</a:t>
            </a:r>
            <a:endParaRPr lang="en-US" dirty="0">
              <a:solidFill>
                <a:srgbClr val="000000"/>
              </a:solidFill>
              <a:latin typeface="Arial Narrow" charset="0"/>
            </a:endParaRPr>
          </a:p>
          <a:p>
            <a:pPr marL="347472" lvl="1" indent="-347472" eaLnBrk="1" hangingPunct="1">
              <a:lnSpc>
                <a:spcPct val="100000"/>
              </a:lnSpc>
              <a:spcBef>
                <a:spcPts val="900"/>
              </a:spcBef>
              <a:defRPr/>
            </a:pPr>
            <a:r>
              <a:rPr lang="en-US" dirty="0">
                <a:solidFill>
                  <a:srgbClr val="000000"/>
                </a:solidFill>
                <a:latin typeface="Arial Narrow" charset="0"/>
              </a:rPr>
              <a:t>Deliveries must meet the following </a:t>
            </a:r>
            <a:r>
              <a:rPr lang="en-US" dirty="0" smtClean="0">
                <a:solidFill>
                  <a:srgbClr val="000000"/>
                </a:solidFill>
                <a:latin typeface="Arial Narrow" charset="0"/>
              </a:rPr>
              <a:t>criteria</a:t>
            </a:r>
            <a:endParaRPr lang="en-US" dirty="0">
              <a:solidFill>
                <a:srgbClr val="000000"/>
              </a:solidFill>
              <a:latin typeface="Arial Narrow" charset="0"/>
            </a:endParaRPr>
          </a:p>
          <a:p>
            <a:pPr marL="694944" lvl="2" indent="-347472" eaLnBrk="1" hangingPunct="1">
              <a:lnSpc>
                <a:spcPct val="100000"/>
              </a:lnSpc>
              <a:spcBef>
                <a:spcPts val="900"/>
              </a:spcBef>
              <a:defRPr/>
            </a:pPr>
            <a:r>
              <a:rPr lang="en-US" dirty="0">
                <a:solidFill>
                  <a:srgbClr val="000000"/>
                </a:solidFill>
                <a:latin typeface="Arial Narrow" charset="0"/>
              </a:rPr>
              <a:t>Be inspected upon arrival at the operation</a:t>
            </a:r>
          </a:p>
          <a:p>
            <a:pPr marL="694944" lvl="2" indent="-347472" eaLnBrk="1" hangingPunct="1">
              <a:lnSpc>
                <a:spcPct val="100000"/>
              </a:lnSpc>
              <a:spcBef>
                <a:spcPts val="900"/>
              </a:spcBef>
              <a:defRPr/>
            </a:pPr>
            <a:r>
              <a:rPr lang="en-US" dirty="0">
                <a:solidFill>
                  <a:srgbClr val="000000"/>
                </a:solidFill>
                <a:latin typeface="Arial Narrow" charset="0"/>
              </a:rPr>
              <a:t>Be from an approved source</a:t>
            </a:r>
          </a:p>
          <a:p>
            <a:pPr marL="694944" lvl="2" indent="-347472" eaLnBrk="1" hangingPunct="1">
              <a:lnSpc>
                <a:spcPct val="100000"/>
              </a:lnSpc>
              <a:spcBef>
                <a:spcPts val="900"/>
              </a:spcBef>
              <a:defRPr/>
            </a:pPr>
            <a:r>
              <a:rPr lang="en-US" dirty="0">
                <a:solidFill>
                  <a:srgbClr val="000000"/>
                </a:solidFill>
                <a:latin typeface="Arial Narrow" charset="0"/>
              </a:rPr>
              <a:t>Have been placed in the correct storage location to </a:t>
            </a:r>
            <a:r>
              <a:rPr lang="en-US" dirty="0" smtClean="0">
                <a:solidFill>
                  <a:srgbClr val="000000"/>
                </a:solidFill>
                <a:latin typeface="Arial Narrow" charset="0"/>
              </a:rPr>
              <a:t/>
            </a:r>
            <a:br>
              <a:rPr lang="en-US" dirty="0" smtClean="0">
                <a:solidFill>
                  <a:srgbClr val="000000"/>
                </a:solidFill>
                <a:latin typeface="Arial Narrow" charset="0"/>
              </a:rPr>
            </a:br>
            <a:r>
              <a:rPr lang="en-US" dirty="0" smtClean="0">
                <a:solidFill>
                  <a:srgbClr val="000000"/>
                </a:solidFill>
                <a:latin typeface="Arial Narrow" charset="0"/>
              </a:rPr>
              <a:t>maintain the </a:t>
            </a:r>
            <a:r>
              <a:rPr lang="en-US" dirty="0">
                <a:solidFill>
                  <a:srgbClr val="000000"/>
                </a:solidFill>
                <a:latin typeface="Arial Narrow" charset="0"/>
              </a:rPr>
              <a:t>required temperature </a:t>
            </a:r>
          </a:p>
          <a:p>
            <a:pPr marL="694944" lvl="2" indent="-347472" eaLnBrk="1" hangingPunct="1">
              <a:lnSpc>
                <a:spcPct val="100000"/>
              </a:lnSpc>
              <a:spcBef>
                <a:spcPts val="900"/>
              </a:spcBef>
              <a:defRPr/>
            </a:pPr>
            <a:r>
              <a:rPr lang="en-US" dirty="0">
                <a:solidFill>
                  <a:srgbClr val="000000"/>
                </a:solidFill>
                <a:latin typeface="Arial Narrow" charset="0"/>
              </a:rPr>
              <a:t>Have been protected from contamination in storage</a:t>
            </a:r>
          </a:p>
          <a:p>
            <a:pPr marL="694944" lvl="2" indent="-347472" eaLnBrk="1" hangingPunct="1">
              <a:lnSpc>
                <a:spcPct val="100000"/>
              </a:lnSpc>
              <a:spcBef>
                <a:spcPts val="900"/>
              </a:spcBef>
              <a:defRPr/>
            </a:pPr>
            <a:r>
              <a:rPr lang="en-US" dirty="0">
                <a:solidFill>
                  <a:schemeClr val="tx1"/>
                </a:solidFill>
                <a:latin typeface="Arial Narrow" charset="0"/>
              </a:rPr>
              <a:t>Is </a:t>
            </a:r>
            <a:r>
              <a:rPr lang="en-US" dirty="0" smtClean="0">
                <a:solidFill>
                  <a:srgbClr val="FF0000"/>
                </a:solidFill>
                <a:latin typeface="Arial Narrow" charset="0"/>
              </a:rPr>
              <a:t>NOT</a:t>
            </a:r>
            <a:r>
              <a:rPr lang="en-US" dirty="0">
                <a:solidFill>
                  <a:srgbClr val="FF0000"/>
                </a:solidFill>
                <a:latin typeface="Arial Narrow" charset="0"/>
              </a:rPr>
              <a:t> </a:t>
            </a:r>
            <a:r>
              <a:rPr lang="en-US" dirty="0" smtClean="0">
                <a:solidFill>
                  <a:srgbClr val="000000"/>
                </a:solidFill>
                <a:latin typeface="Arial Narrow" charset="0"/>
              </a:rPr>
              <a:t>contaminated </a:t>
            </a:r>
            <a:endParaRPr lang="en-US" dirty="0">
              <a:solidFill>
                <a:srgbClr val="000000"/>
              </a:solidFill>
              <a:latin typeface="Arial Narrow" charset="0"/>
            </a:endParaRPr>
          </a:p>
          <a:p>
            <a:pPr marL="694944" lvl="2" indent="-347472" eaLnBrk="1" hangingPunct="1">
              <a:lnSpc>
                <a:spcPct val="100000"/>
              </a:lnSpc>
              <a:spcBef>
                <a:spcPts val="900"/>
              </a:spcBef>
              <a:defRPr/>
            </a:pPr>
            <a:r>
              <a:rPr lang="en-US" dirty="0">
                <a:solidFill>
                  <a:srgbClr val="000000"/>
                </a:solidFill>
                <a:latin typeface="Arial Narrow" charset="0"/>
              </a:rPr>
              <a:t>Is honestly presented</a:t>
            </a:r>
          </a:p>
          <a:p>
            <a:pPr marL="571500" lvl="1" indent="-457200" eaLnBrk="1" hangingPunct="1">
              <a:defRPr/>
            </a:pPr>
            <a:endParaRPr lang="en-US" dirty="0">
              <a:solidFill>
                <a:srgbClr val="000000"/>
              </a:solidFill>
              <a:latin typeface="Arial Narrow" charset="0"/>
            </a:endParaRPr>
          </a:p>
        </p:txBody>
      </p:sp>
      <p:sp>
        <p:nvSpPr>
          <p:cNvPr id="123907"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5-5</a:t>
            </a:r>
          </a:p>
        </p:txBody>
      </p:sp>
      <p:sp>
        <p:nvSpPr>
          <p:cNvPr id="123908" name="Rectangle 7"/>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Receiving and Inspecting</a:t>
            </a:r>
          </a:p>
        </p:txBody>
      </p:sp>
    </p:spTree>
    <p:extLst>
      <p:ext uri="{BB962C8B-B14F-4D97-AF65-F5344CB8AC3E}">
        <p14:creationId xmlns:p14="http://schemas.microsoft.com/office/powerpoint/2010/main" val="33224991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6" name="Rectangle 27"/>
          <p:cNvSpPr>
            <a:spLocks noGrp="1" noChangeArrowheads="1"/>
          </p:cNvSpPr>
          <p:nvPr>
            <p:ph type="body" idx="1"/>
          </p:nvPr>
        </p:nvSpPr>
        <p:spPr>
          <a:xfrm>
            <a:off x="390525" y="1143000"/>
            <a:ext cx="5503863" cy="4483417"/>
          </a:xfrm>
        </p:spPr>
        <p:txBody>
          <a:bodyPr/>
          <a:lstStyle/>
          <a:p>
            <a:pPr eaLnBrk="1" hangingPunct="1">
              <a:defRPr/>
            </a:pPr>
            <a:r>
              <a:rPr lang="en-US" dirty="0">
                <a:latin typeface="Arial Narrow" charset="0"/>
                <a:cs typeface="+mn-cs"/>
              </a:rPr>
              <a:t>Actions </a:t>
            </a:r>
            <a:r>
              <a:rPr lang="en-US" dirty="0" smtClean="0">
                <a:latin typeface="Arial Narrow" charset="0"/>
                <a:cs typeface="+mn-cs"/>
              </a:rPr>
              <a:t>that can contaminate food:</a:t>
            </a:r>
          </a:p>
          <a:p>
            <a:pPr marL="347472" indent="-347472">
              <a:lnSpc>
                <a:spcPct val="100000"/>
              </a:lnSpc>
              <a:spcBef>
                <a:spcPts val="900"/>
              </a:spcBef>
              <a:buClr>
                <a:schemeClr val="accent1"/>
              </a:buClr>
              <a:buSzPct val="100000"/>
              <a:buFont typeface="+mj-lt"/>
              <a:buAutoNum type="alphaUcPeriod"/>
              <a:defRPr/>
            </a:pPr>
            <a:r>
              <a:rPr lang="en-US" sz="2200" b="0" dirty="0" smtClean="0">
                <a:solidFill>
                  <a:srgbClr val="000000"/>
                </a:solidFill>
                <a:latin typeface="Arial Narrow"/>
                <a:cs typeface="Arial Narrow"/>
              </a:rPr>
              <a:t>Scratching </a:t>
            </a:r>
            <a:r>
              <a:rPr lang="en-US" sz="2200" b="0" dirty="0">
                <a:solidFill>
                  <a:srgbClr val="000000"/>
                </a:solidFill>
                <a:latin typeface="Arial Narrow"/>
                <a:cs typeface="Arial Narrow"/>
              </a:rPr>
              <a:t>the scalp</a:t>
            </a:r>
            <a:r>
              <a:rPr lang="en-US" sz="2200" b="0" dirty="0">
                <a:solidFill>
                  <a:schemeClr val="tx1"/>
                </a:solidFill>
                <a:latin typeface="Arial Narrow"/>
                <a:cs typeface="Arial Narrow"/>
              </a:rPr>
              <a:t> </a:t>
            </a:r>
          </a:p>
          <a:p>
            <a:pPr marL="347472" indent="-347472">
              <a:lnSpc>
                <a:spcPct val="100000"/>
              </a:lnSpc>
              <a:spcBef>
                <a:spcPts val="900"/>
              </a:spcBef>
              <a:buClr>
                <a:schemeClr val="accent1"/>
              </a:buClr>
              <a:buSzPct val="100000"/>
              <a:buFont typeface="+mj-lt"/>
              <a:buAutoNum type="alphaUcPeriod"/>
              <a:defRPr/>
            </a:pPr>
            <a:r>
              <a:rPr lang="en-US" sz="2200" b="0" dirty="0" smtClean="0">
                <a:solidFill>
                  <a:srgbClr val="000000"/>
                </a:solidFill>
                <a:latin typeface="Arial Narrow"/>
                <a:cs typeface="Arial Narrow"/>
              </a:rPr>
              <a:t>Running </a:t>
            </a:r>
            <a:r>
              <a:rPr lang="en-US" sz="2200" b="0" dirty="0">
                <a:solidFill>
                  <a:srgbClr val="000000"/>
                </a:solidFill>
                <a:latin typeface="Arial Narrow"/>
                <a:cs typeface="Arial Narrow"/>
              </a:rPr>
              <a:t>fingers through hair</a:t>
            </a:r>
          </a:p>
          <a:p>
            <a:pPr marL="347472" indent="-347472">
              <a:lnSpc>
                <a:spcPct val="100000"/>
              </a:lnSpc>
              <a:spcBef>
                <a:spcPts val="900"/>
              </a:spcBef>
              <a:buClr>
                <a:schemeClr val="accent1"/>
              </a:buClr>
              <a:buSzPct val="100000"/>
              <a:buFont typeface="+mj-lt"/>
              <a:buAutoNum type="alphaUcPeriod"/>
              <a:defRPr/>
            </a:pPr>
            <a:r>
              <a:rPr lang="en-US" sz="2200" b="0" dirty="0" smtClean="0">
                <a:solidFill>
                  <a:srgbClr val="000000"/>
                </a:solidFill>
                <a:latin typeface="Arial Narrow"/>
                <a:cs typeface="Arial Narrow"/>
              </a:rPr>
              <a:t>Wiping </a:t>
            </a:r>
            <a:r>
              <a:rPr lang="en-US" sz="2200" b="0" dirty="0">
                <a:solidFill>
                  <a:srgbClr val="000000"/>
                </a:solidFill>
                <a:latin typeface="Arial Narrow"/>
                <a:cs typeface="Arial Narrow"/>
              </a:rPr>
              <a:t>or touching the nose                                                                                                                        </a:t>
            </a:r>
          </a:p>
          <a:p>
            <a:pPr marL="347472" indent="-347472">
              <a:lnSpc>
                <a:spcPct val="100000"/>
              </a:lnSpc>
              <a:spcBef>
                <a:spcPts val="900"/>
              </a:spcBef>
              <a:buClr>
                <a:schemeClr val="accent1"/>
              </a:buClr>
              <a:buSzPct val="100000"/>
              <a:buFont typeface="+mj-lt"/>
              <a:buAutoNum type="alphaUcPeriod"/>
              <a:defRPr/>
            </a:pPr>
            <a:r>
              <a:rPr lang="en-US" sz="2200" b="0" dirty="0" smtClean="0">
                <a:solidFill>
                  <a:srgbClr val="000000"/>
                </a:solidFill>
                <a:latin typeface="Arial Narrow"/>
                <a:cs typeface="Arial Narrow"/>
              </a:rPr>
              <a:t>Rubbing </a:t>
            </a:r>
            <a:r>
              <a:rPr lang="en-US" sz="2200" b="0" dirty="0">
                <a:solidFill>
                  <a:srgbClr val="000000"/>
                </a:solidFill>
                <a:latin typeface="Arial Narrow"/>
                <a:cs typeface="Arial Narrow"/>
              </a:rPr>
              <a:t>an ear </a:t>
            </a:r>
          </a:p>
          <a:p>
            <a:pPr marL="347472" indent="-347472">
              <a:lnSpc>
                <a:spcPct val="100000"/>
              </a:lnSpc>
              <a:spcBef>
                <a:spcPts val="900"/>
              </a:spcBef>
              <a:buClr>
                <a:schemeClr val="accent1"/>
              </a:buClr>
              <a:buSzPct val="100000"/>
              <a:buFont typeface="+mj-lt"/>
              <a:buAutoNum type="alphaUcPeriod"/>
              <a:defRPr/>
            </a:pPr>
            <a:r>
              <a:rPr lang="en-US" sz="2200" b="0" dirty="0" smtClean="0">
                <a:solidFill>
                  <a:srgbClr val="000000"/>
                </a:solidFill>
                <a:latin typeface="Arial Narrow"/>
                <a:cs typeface="Arial Narrow"/>
              </a:rPr>
              <a:t>Touching </a:t>
            </a:r>
            <a:r>
              <a:rPr lang="en-US" sz="2200" b="0" dirty="0">
                <a:solidFill>
                  <a:srgbClr val="000000"/>
                </a:solidFill>
                <a:latin typeface="Arial Narrow"/>
                <a:cs typeface="Arial Narrow"/>
              </a:rPr>
              <a:t>a pimple or infected wound</a:t>
            </a:r>
            <a:endParaRPr lang="en-US" sz="2200" b="0" dirty="0">
              <a:solidFill>
                <a:srgbClr val="1E5299"/>
              </a:solidFill>
              <a:latin typeface="Arial Narrow"/>
              <a:cs typeface="Arial Narrow"/>
            </a:endParaRPr>
          </a:p>
          <a:p>
            <a:pPr marL="347472" indent="-347472">
              <a:lnSpc>
                <a:spcPct val="100000"/>
              </a:lnSpc>
              <a:spcBef>
                <a:spcPts val="900"/>
              </a:spcBef>
              <a:buClr>
                <a:schemeClr val="accent1"/>
              </a:buClr>
              <a:buSzPct val="100000"/>
              <a:buFont typeface="+mj-lt"/>
              <a:buAutoNum type="alphaUcPeriod"/>
              <a:defRPr/>
            </a:pPr>
            <a:r>
              <a:rPr lang="en-US" sz="2200" b="0" dirty="0" smtClean="0">
                <a:solidFill>
                  <a:srgbClr val="000000"/>
                </a:solidFill>
                <a:latin typeface="Arial Narrow"/>
                <a:cs typeface="Arial Narrow"/>
              </a:rPr>
              <a:t>Wearing </a:t>
            </a:r>
            <a:r>
              <a:rPr lang="en-US" sz="2200" b="0" dirty="0">
                <a:solidFill>
                  <a:srgbClr val="000000"/>
                </a:solidFill>
                <a:latin typeface="Arial Narrow"/>
                <a:cs typeface="Arial Narrow"/>
              </a:rPr>
              <a:t>a dirty uniform</a:t>
            </a:r>
            <a:r>
              <a:rPr lang="en-US" sz="2200" b="0" dirty="0">
                <a:solidFill>
                  <a:srgbClr val="1E5299"/>
                </a:solidFill>
                <a:latin typeface="Arial Narrow"/>
                <a:cs typeface="Arial Narrow"/>
              </a:rPr>
              <a:t> </a:t>
            </a:r>
          </a:p>
          <a:p>
            <a:pPr marL="347472" indent="-347472">
              <a:lnSpc>
                <a:spcPct val="100000"/>
              </a:lnSpc>
              <a:spcBef>
                <a:spcPts val="900"/>
              </a:spcBef>
              <a:buClr>
                <a:schemeClr val="accent1"/>
              </a:buClr>
              <a:buSzPct val="100000"/>
              <a:buFont typeface="+mj-lt"/>
              <a:buAutoNum type="alphaUcPeriod"/>
              <a:defRPr/>
            </a:pPr>
            <a:r>
              <a:rPr lang="en-US" sz="2200" b="0" dirty="0" smtClean="0">
                <a:solidFill>
                  <a:srgbClr val="000000"/>
                </a:solidFill>
                <a:latin typeface="Arial Narrow"/>
                <a:cs typeface="Arial Narrow"/>
              </a:rPr>
              <a:t>Coughing </a:t>
            </a:r>
            <a:r>
              <a:rPr lang="en-US" sz="2200" b="0" dirty="0">
                <a:solidFill>
                  <a:srgbClr val="000000"/>
                </a:solidFill>
                <a:latin typeface="Arial Narrow"/>
                <a:cs typeface="Arial Narrow"/>
              </a:rPr>
              <a:t>or sneezing into the hand</a:t>
            </a:r>
            <a:endParaRPr lang="en-US" sz="2200" b="0" dirty="0">
              <a:solidFill>
                <a:srgbClr val="1E5299"/>
              </a:solidFill>
              <a:latin typeface="Arial Narrow"/>
              <a:cs typeface="Arial Narrow"/>
            </a:endParaRPr>
          </a:p>
          <a:p>
            <a:pPr marL="347472" indent="-347472">
              <a:lnSpc>
                <a:spcPct val="100000"/>
              </a:lnSpc>
              <a:spcBef>
                <a:spcPts val="900"/>
              </a:spcBef>
              <a:buClr>
                <a:schemeClr val="accent1"/>
              </a:buClr>
              <a:buSzPct val="100000"/>
              <a:buFont typeface="+mj-lt"/>
              <a:buAutoNum type="alphaUcPeriod"/>
              <a:defRPr/>
            </a:pPr>
            <a:r>
              <a:rPr lang="en-US" sz="2200" b="0" dirty="0" smtClean="0">
                <a:solidFill>
                  <a:srgbClr val="000000"/>
                </a:solidFill>
                <a:latin typeface="Arial Narrow"/>
                <a:cs typeface="Arial Narrow"/>
              </a:rPr>
              <a:t>Spitting </a:t>
            </a:r>
            <a:r>
              <a:rPr lang="en-US" sz="2200" b="0" dirty="0">
                <a:solidFill>
                  <a:srgbClr val="000000"/>
                </a:solidFill>
                <a:latin typeface="Arial Narrow"/>
                <a:cs typeface="Arial Narrow"/>
              </a:rPr>
              <a:t>in the operation</a:t>
            </a:r>
            <a:endParaRPr lang="en-US" sz="2200" dirty="0">
              <a:latin typeface="Arial Narrow"/>
              <a:cs typeface="Arial Narrow"/>
            </a:endParaRPr>
          </a:p>
        </p:txBody>
      </p:sp>
      <p:sp>
        <p:nvSpPr>
          <p:cNvPr id="90115" name="Rectangle 26"/>
          <p:cNvSpPr>
            <a:spLocks noGrp="1" noChangeArrowheads="1"/>
          </p:cNvSpPr>
          <p:nvPr>
            <p:ph type="title"/>
          </p:nvPr>
        </p:nvSpPr>
        <p:spPr>
          <a:xfrm>
            <a:off x="390525" y="158750"/>
            <a:ext cx="8307388" cy="519112"/>
          </a:xfrm>
        </p:spPr>
        <p:txBody>
          <a:bodyPr/>
          <a:lstStyle/>
          <a:p>
            <a:pPr eaLnBrk="1" hangingPunct="1">
              <a:defRPr/>
            </a:pPr>
            <a:r>
              <a:rPr lang="en-US" dirty="0">
                <a:latin typeface="Arial Narrow" charset="0"/>
                <a:cs typeface="+mj-cs"/>
              </a:rPr>
              <a:t>How </a:t>
            </a:r>
            <a:r>
              <a:rPr lang="en-US" dirty="0" smtClean="0">
                <a:latin typeface="Arial Narrow" charset="0"/>
                <a:cs typeface="+mj-cs"/>
              </a:rPr>
              <a:t>Food Handlers </a:t>
            </a:r>
            <a:r>
              <a:rPr lang="en-US" dirty="0">
                <a:latin typeface="Arial Narrow" charset="0"/>
                <a:cs typeface="+mj-cs"/>
              </a:rPr>
              <a:t>Can Contaminate Food</a:t>
            </a:r>
          </a:p>
        </p:txBody>
      </p:sp>
      <p:sp>
        <p:nvSpPr>
          <p:cNvPr id="90120" name="Text Box 205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3-4</a:t>
            </a:r>
          </a:p>
        </p:txBody>
      </p:sp>
      <p:pic>
        <p:nvPicPr>
          <p:cNvPr id="3" name="Picture 2" descr="6e_c03_04B.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3355" y="1243013"/>
            <a:ext cx="2103120" cy="4184904"/>
          </a:xfrm>
          <a:prstGeom prst="rect">
            <a:avLst/>
          </a:prstGeom>
        </p:spPr>
      </p:pic>
    </p:spTree>
    <p:extLst>
      <p:ext uri="{BB962C8B-B14F-4D97-AF65-F5344CB8AC3E}">
        <p14:creationId xmlns:p14="http://schemas.microsoft.com/office/powerpoint/2010/main" val="168212074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3"/>
          <p:cNvSpPr>
            <a:spLocks noGrp="1" noChangeArrowheads="1"/>
          </p:cNvSpPr>
          <p:nvPr>
            <p:ph type="body" idx="1"/>
          </p:nvPr>
        </p:nvSpPr>
        <p:spPr>
          <a:xfrm>
            <a:off x="393192" y="1143000"/>
            <a:ext cx="6521710" cy="4648027"/>
          </a:xfrm>
        </p:spPr>
        <p:txBody>
          <a:bodyPr/>
          <a:lstStyle/>
          <a:p>
            <a:pPr marL="0" indent="0" eaLnBrk="1" hangingPunct="1">
              <a:defRPr/>
            </a:pPr>
            <a:r>
              <a:rPr lang="en-US" dirty="0">
                <a:latin typeface="Arial Narrow" charset="0"/>
                <a:cs typeface="+mn-cs"/>
              </a:rPr>
              <a:t>Rejecting </a:t>
            </a:r>
            <a:r>
              <a:rPr lang="en-US" dirty="0" smtClean="0">
                <a:latin typeface="Arial Narrow" charset="0"/>
                <a:cs typeface="+mn-cs"/>
              </a:rPr>
              <a:t>deliveries:</a:t>
            </a:r>
            <a:endParaRPr lang="en-US" dirty="0">
              <a:latin typeface="Arial Narrow" charset="0"/>
              <a:cs typeface="+mn-cs"/>
            </a:endParaRPr>
          </a:p>
          <a:p>
            <a:pPr marL="347472" lvl="1" indent="-347472" eaLnBrk="1" hangingPunct="1">
              <a:lnSpc>
                <a:spcPct val="100000"/>
              </a:lnSpc>
              <a:spcBef>
                <a:spcPts val="900"/>
              </a:spcBef>
              <a:defRPr/>
            </a:pPr>
            <a:r>
              <a:rPr lang="en-US" dirty="0">
                <a:solidFill>
                  <a:srgbClr val="000000"/>
                </a:solidFill>
                <a:latin typeface="Arial Narrow" charset="0"/>
              </a:rPr>
              <a:t>Separate rejected items from accepted items</a:t>
            </a:r>
          </a:p>
          <a:p>
            <a:pPr marL="347472" lvl="1" indent="-347472" eaLnBrk="1" hangingPunct="1">
              <a:lnSpc>
                <a:spcPct val="100000"/>
              </a:lnSpc>
              <a:spcBef>
                <a:spcPts val="900"/>
              </a:spcBef>
              <a:defRPr/>
            </a:pPr>
            <a:r>
              <a:rPr lang="en-US" dirty="0">
                <a:solidFill>
                  <a:srgbClr val="000000"/>
                </a:solidFill>
                <a:latin typeface="Arial Narrow" charset="0"/>
              </a:rPr>
              <a:t>Tell the delivery person what is wrong with the item</a:t>
            </a:r>
          </a:p>
          <a:p>
            <a:pPr marL="347472" lvl="1" indent="-347472" eaLnBrk="1" hangingPunct="1">
              <a:lnSpc>
                <a:spcPct val="100000"/>
              </a:lnSpc>
              <a:spcBef>
                <a:spcPts val="900"/>
              </a:spcBef>
              <a:defRPr/>
            </a:pPr>
            <a:r>
              <a:rPr lang="en-US" dirty="0">
                <a:solidFill>
                  <a:srgbClr val="000000"/>
                </a:solidFill>
                <a:latin typeface="Arial Narrow" charset="0"/>
              </a:rPr>
              <a:t>Get a signed adjustment or credit slip before giving </a:t>
            </a:r>
            <a:r>
              <a:rPr lang="en-US" dirty="0" smtClean="0">
                <a:solidFill>
                  <a:srgbClr val="000000"/>
                </a:solidFill>
                <a:latin typeface="Arial Narrow" charset="0"/>
              </a:rPr>
              <a:t/>
            </a:r>
            <a:br>
              <a:rPr lang="en-US" dirty="0" smtClean="0">
                <a:solidFill>
                  <a:srgbClr val="000000"/>
                </a:solidFill>
                <a:latin typeface="Arial Narrow" charset="0"/>
              </a:rPr>
            </a:br>
            <a:r>
              <a:rPr lang="en-US" dirty="0" smtClean="0">
                <a:solidFill>
                  <a:srgbClr val="000000"/>
                </a:solidFill>
                <a:latin typeface="Arial Narrow" charset="0"/>
              </a:rPr>
              <a:t>the </a:t>
            </a:r>
            <a:r>
              <a:rPr lang="en-US" dirty="0">
                <a:solidFill>
                  <a:srgbClr val="000000"/>
                </a:solidFill>
                <a:latin typeface="Arial Narrow" charset="0"/>
              </a:rPr>
              <a:t>rejected item to the delivery </a:t>
            </a:r>
            <a:r>
              <a:rPr lang="en-US" dirty="0" smtClean="0">
                <a:solidFill>
                  <a:srgbClr val="000000"/>
                </a:solidFill>
                <a:latin typeface="Arial Narrow" charset="0"/>
              </a:rPr>
              <a:t>person</a:t>
            </a:r>
            <a:endParaRPr lang="en-US" dirty="0">
              <a:solidFill>
                <a:srgbClr val="000000"/>
              </a:solidFill>
              <a:latin typeface="Arial Narrow" charset="0"/>
            </a:endParaRPr>
          </a:p>
          <a:p>
            <a:pPr marL="347472" lvl="1" indent="-347472" eaLnBrk="1" hangingPunct="1">
              <a:lnSpc>
                <a:spcPct val="100000"/>
              </a:lnSpc>
              <a:spcBef>
                <a:spcPts val="900"/>
              </a:spcBef>
              <a:defRPr/>
            </a:pPr>
            <a:r>
              <a:rPr lang="en-US" dirty="0">
                <a:solidFill>
                  <a:srgbClr val="000000"/>
                </a:solidFill>
                <a:latin typeface="Arial Narrow" charset="0"/>
              </a:rPr>
              <a:t>Log the incident on the invoice or receiving </a:t>
            </a:r>
            <a:r>
              <a:rPr lang="en-US" dirty="0" smtClean="0">
                <a:solidFill>
                  <a:srgbClr val="000000"/>
                </a:solidFill>
                <a:latin typeface="Arial Narrow" charset="0"/>
              </a:rPr>
              <a:t>document</a:t>
            </a:r>
            <a:endParaRPr lang="en-US" dirty="0">
              <a:latin typeface="Arial Narrow" charset="0"/>
            </a:endParaRPr>
          </a:p>
        </p:txBody>
      </p:sp>
      <p:sp>
        <p:nvSpPr>
          <p:cNvPr id="124931"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5-6</a:t>
            </a:r>
          </a:p>
        </p:txBody>
      </p:sp>
      <p:sp>
        <p:nvSpPr>
          <p:cNvPr id="124932" name="Rectangle 7"/>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Receiving and Inspecting</a:t>
            </a:r>
          </a:p>
        </p:txBody>
      </p:sp>
    </p:spTree>
    <p:extLst>
      <p:ext uri="{BB962C8B-B14F-4D97-AF65-F5344CB8AC3E}">
        <p14:creationId xmlns:p14="http://schemas.microsoft.com/office/powerpoint/2010/main" val="400886377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3"/>
          <p:cNvSpPr>
            <a:spLocks noGrp="1" noChangeArrowheads="1"/>
          </p:cNvSpPr>
          <p:nvPr>
            <p:ph type="body" idx="1"/>
          </p:nvPr>
        </p:nvSpPr>
        <p:spPr>
          <a:xfrm>
            <a:off x="393192" y="1143000"/>
            <a:ext cx="6691759" cy="4827852"/>
          </a:xfrm>
        </p:spPr>
        <p:txBody>
          <a:bodyPr/>
          <a:lstStyle/>
          <a:p>
            <a:pPr marL="0" indent="0" eaLnBrk="1" hangingPunct="1">
              <a:defRPr/>
            </a:pPr>
            <a:r>
              <a:rPr lang="en-US" dirty="0" smtClean="0">
                <a:latin typeface="Arial Narrow" charset="0"/>
                <a:cs typeface="+mn-cs"/>
              </a:rPr>
              <a:t>Recalls:</a:t>
            </a:r>
            <a:endParaRPr lang="en-US" dirty="0">
              <a:latin typeface="Arial Narrow" charset="0"/>
              <a:cs typeface="+mn-cs"/>
            </a:endParaRPr>
          </a:p>
          <a:p>
            <a:pPr marL="347472" lvl="1" indent="-347472" eaLnBrk="1" hangingPunct="1">
              <a:lnSpc>
                <a:spcPct val="100000"/>
              </a:lnSpc>
              <a:spcBef>
                <a:spcPts val="900"/>
              </a:spcBef>
              <a:defRPr/>
            </a:pPr>
            <a:r>
              <a:rPr lang="en-US" dirty="0">
                <a:solidFill>
                  <a:srgbClr val="000000"/>
                </a:solidFill>
                <a:latin typeface="Arial Narrow" charset="0"/>
              </a:rPr>
              <a:t>Identify the recalled food items </a:t>
            </a:r>
          </a:p>
          <a:p>
            <a:pPr marL="347472" lvl="1" indent="-347472" eaLnBrk="1" hangingPunct="1">
              <a:lnSpc>
                <a:spcPct val="100000"/>
              </a:lnSpc>
              <a:spcBef>
                <a:spcPts val="900"/>
              </a:spcBef>
              <a:defRPr/>
            </a:pPr>
            <a:r>
              <a:rPr lang="en-US" dirty="0">
                <a:solidFill>
                  <a:srgbClr val="000000"/>
                </a:solidFill>
                <a:latin typeface="Arial Narrow" charset="0"/>
              </a:rPr>
              <a:t>Remove the item from inventory, and place it in a secure and appropriate </a:t>
            </a:r>
            <a:r>
              <a:rPr lang="en-US" dirty="0" smtClean="0">
                <a:solidFill>
                  <a:srgbClr val="000000"/>
                </a:solidFill>
                <a:latin typeface="Arial Narrow" charset="0"/>
              </a:rPr>
              <a:t>location</a:t>
            </a:r>
            <a:endParaRPr lang="en-US" dirty="0">
              <a:solidFill>
                <a:srgbClr val="000000"/>
              </a:solidFill>
              <a:latin typeface="Arial Narrow" charset="0"/>
            </a:endParaRPr>
          </a:p>
          <a:p>
            <a:pPr marL="347472" lvl="1" indent="-347472" eaLnBrk="1" hangingPunct="1">
              <a:lnSpc>
                <a:spcPct val="100000"/>
              </a:lnSpc>
              <a:spcBef>
                <a:spcPts val="900"/>
              </a:spcBef>
              <a:defRPr/>
            </a:pPr>
            <a:r>
              <a:rPr lang="en-US" dirty="0">
                <a:solidFill>
                  <a:srgbClr val="000000"/>
                </a:solidFill>
                <a:latin typeface="Arial Narrow" charset="0"/>
              </a:rPr>
              <a:t>Store the item separately from food, utensils, equipment, linens, and single-use </a:t>
            </a:r>
            <a:r>
              <a:rPr lang="en-US" dirty="0" smtClean="0">
                <a:solidFill>
                  <a:srgbClr val="000000"/>
                </a:solidFill>
                <a:latin typeface="Arial Narrow" charset="0"/>
              </a:rPr>
              <a:t>items</a:t>
            </a:r>
            <a:endParaRPr lang="en-US" dirty="0">
              <a:solidFill>
                <a:srgbClr val="000000"/>
              </a:solidFill>
              <a:latin typeface="Arial Narrow" charset="0"/>
            </a:endParaRPr>
          </a:p>
          <a:p>
            <a:pPr marL="347472" lvl="1" indent="-347472" eaLnBrk="1" hangingPunct="1">
              <a:lnSpc>
                <a:spcPct val="100000"/>
              </a:lnSpc>
              <a:spcBef>
                <a:spcPts val="900"/>
              </a:spcBef>
              <a:defRPr/>
            </a:pPr>
            <a:r>
              <a:rPr lang="en-US" dirty="0">
                <a:solidFill>
                  <a:srgbClr val="000000"/>
                </a:solidFill>
                <a:latin typeface="Arial Narrow" charset="0"/>
              </a:rPr>
              <a:t>Label the item in a way that will prevent it from being placed back in </a:t>
            </a:r>
            <a:r>
              <a:rPr lang="en-US" dirty="0" smtClean="0">
                <a:solidFill>
                  <a:srgbClr val="000000"/>
                </a:solidFill>
                <a:latin typeface="Arial Narrow" charset="0"/>
              </a:rPr>
              <a:t>inventory</a:t>
            </a:r>
            <a:endParaRPr lang="en-US" dirty="0">
              <a:solidFill>
                <a:srgbClr val="000000"/>
              </a:solidFill>
              <a:latin typeface="Arial Narrow" charset="0"/>
            </a:endParaRPr>
          </a:p>
          <a:p>
            <a:pPr marL="347472" lvl="1" indent="-347472" eaLnBrk="1" hangingPunct="1">
              <a:lnSpc>
                <a:spcPct val="100000"/>
              </a:lnSpc>
              <a:spcBef>
                <a:spcPts val="900"/>
              </a:spcBef>
              <a:defRPr/>
            </a:pPr>
            <a:r>
              <a:rPr lang="en-US" dirty="0">
                <a:solidFill>
                  <a:srgbClr val="000000"/>
                </a:solidFill>
                <a:latin typeface="Arial Narrow" charset="0"/>
              </a:rPr>
              <a:t>Inform staff not to use the </a:t>
            </a:r>
            <a:r>
              <a:rPr lang="en-US" dirty="0" smtClean="0">
                <a:solidFill>
                  <a:srgbClr val="000000"/>
                </a:solidFill>
                <a:latin typeface="Arial Narrow" charset="0"/>
              </a:rPr>
              <a:t>product</a:t>
            </a:r>
            <a:endParaRPr lang="en-US" dirty="0">
              <a:solidFill>
                <a:srgbClr val="000000"/>
              </a:solidFill>
              <a:latin typeface="Arial Narrow" charset="0"/>
            </a:endParaRPr>
          </a:p>
          <a:p>
            <a:pPr marL="347472" lvl="1" indent="-347472" eaLnBrk="1" hangingPunct="1">
              <a:lnSpc>
                <a:spcPct val="100000"/>
              </a:lnSpc>
              <a:spcBef>
                <a:spcPts val="900"/>
              </a:spcBef>
              <a:defRPr/>
            </a:pPr>
            <a:r>
              <a:rPr lang="en-US" dirty="0">
                <a:solidFill>
                  <a:srgbClr val="000000"/>
                </a:solidFill>
                <a:latin typeface="Arial Narrow" charset="0"/>
              </a:rPr>
              <a:t>Refer to the vendor</a:t>
            </a:r>
            <a:r>
              <a:rPr lang="ja-JP" altLang="en-US" dirty="0">
                <a:solidFill>
                  <a:srgbClr val="000000"/>
                </a:solidFill>
                <a:latin typeface="Arial Narrow" charset="0"/>
              </a:rPr>
              <a:t>’</a:t>
            </a:r>
            <a:r>
              <a:rPr lang="en-US" dirty="0">
                <a:solidFill>
                  <a:srgbClr val="000000"/>
                </a:solidFill>
                <a:latin typeface="Arial Narrow" charset="0"/>
              </a:rPr>
              <a:t>s notification or recall notice to determine </a:t>
            </a:r>
            <a:r>
              <a:rPr lang="en-US" dirty="0" smtClean="0">
                <a:solidFill>
                  <a:srgbClr val="000000"/>
                </a:solidFill>
                <a:latin typeface="Arial Narrow" charset="0"/>
              </a:rPr>
              <a:t>what </a:t>
            </a:r>
            <a:r>
              <a:rPr lang="en-US" dirty="0">
                <a:solidFill>
                  <a:srgbClr val="000000"/>
                </a:solidFill>
                <a:latin typeface="Arial Narrow" charset="0"/>
              </a:rPr>
              <a:t>to do with the </a:t>
            </a:r>
            <a:r>
              <a:rPr lang="en-US" dirty="0" smtClean="0">
                <a:solidFill>
                  <a:srgbClr val="000000"/>
                </a:solidFill>
                <a:latin typeface="Arial Narrow" charset="0"/>
              </a:rPr>
              <a:t>item</a:t>
            </a:r>
            <a:endParaRPr lang="en-US" dirty="0">
              <a:latin typeface="Arial Narrow" charset="0"/>
            </a:endParaRPr>
          </a:p>
        </p:txBody>
      </p:sp>
      <p:sp>
        <p:nvSpPr>
          <p:cNvPr id="125955"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5-7</a:t>
            </a:r>
          </a:p>
        </p:txBody>
      </p:sp>
      <p:sp>
        <p:nvSpPr>
          <p:cNvPr id="125956" name="Rectangle 7"/>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Receiving and Inspecting</a:t>
            </a:r>
          </a:p>
        </p:txBody>
      </p:sp>
    </p:spTree>
    <p:extLst>
      <p:ext uri="{BB962C8B-B14F-4D97-AF65-F5344CB8AC3E}">
        <p14:creationId xmlns:p14="http://schemas.microsoft.com/office/powerpoint/2010/main" val="197447567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5"/>
          <p:cNvSpPr>
            <a:spLocks noChangeArrowheads="1"/>
          </p:cNvSpPr>
          <p:nvPr/>
        </p:nvSpPr>
        <p:spPr bwMode="auto">
          <a:xfrm>
            <a:off x="7251700" y="4203700"/>
            <a:ext cx="215900" cy="12573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fontAlgn="base">
              <a:spcBef>
                <a:spcPct val="0"/>
              </a:spcBef>
              <a:spcAft>
                <a:spcPct val="0"/>
              </a:spcAft>
              <a:defRPr/>
            </a:pPr>
            <a:endParaRPr lang="en-US" sz="3200" b="1" dirty="0">
              <a:solidFill>
                <a:srgbClr val="FFFFFF"/>
              </a:solidFill>
            </a:endParaRPr>
          </a:p>
        </p:txBody>
      </p:sp>
      <p:sp>
        <p:nvSpPr>
          <p:cNvPr id="126979" name="Text Box 13"/>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5-8</a:t>
            </a:r>
          </a:p>
        </p:txBody>
      </p:sp>
      <p:sp>
        <p:nvSpPr>
          <p:cNvPr id="126980" name="Rectangle 7"/>
          <p:cNvSpPr txBox="1">
            <a:spLocks noChangeArrowheads="1"/>
          </p:cNvSpPr>
          <p:nvPr/>
        </p:nvSpPr>
        <p:spPr bwMode="auto">
          <a:xfrm>
            <a:off x="393192" y="158750"/>
            <a:ext cx="8307388"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0"/>
              </a:spcBef>
              <a:spcAft>
                <a:spcPct val="0"/>
              </a:spcAft>
              <a:defRPr/>
            </a:pPr>
            <a:r>
              <a:rPr lang="en-US" sz="2800" dirty="0" smtClean="0">
                <a:latin typeface="Arial Narrow" charset="0"/>
              </a:rPr>
              <a:t>Receiving and Inspecting</a:t>
            </a:r>
          </a:p>
        </p:txBody>
      </p:sp>
      <p:sp>
        <p:nvSpPr>
          <p:cNvPr id="126982" name="Rectangle 3"/>
          <p:cNvSpPr txBox="1">
            <a:spLocks noChangeArrowheads="1"/>
          </p:cNvSpPr>
          <p:nvPr/>
        </p:nvSpPr>
        <p:spPr bwMode="auto">
          <a:xfrm>
            <a:off x="393192" y="1143000"/>
            <a:ext cx="5891994"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3200" b="1">
                <a:solidFill>
                  <a:srgbClr val="FFFFFF"/>
                </a:solidFill>
                <a:latin typeface="Arial" charset="0"/>
                <a:ea typeface="ＭＳ Ｐゴシック" charset="0"/>
              </a:defRPr>
            </a:lvl1pPr>
            <a:lvl2pPr marL="571500" indent="-45720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lnSpc>
                <a:spcPct val="90000"/>
              </a:lnSpc>
              <a:spcBef>
                <a:spcPct val="100000"/>
              </a:spcBef>
              <a:spcAft>
                <a:spcPct val="0"/>
              </a:spcAft>
              <a:buClr>
                <a:srgbClr val="009DDC"/>
              </a:buClr>
              <a:buSzPct val="75000"/>
              <a:buFont typeface="Wingdings" charset="0"/>
              <a:buNone/>
              <a:defRPr/>
            </a:pPr>
            <a:r>
              <a:rPr lang="en-US" sz="2400" dirty="0" smtClean="0">
                <a:solidFill>
                  <a:srgbClr val="005CAB"/>
                </a:solidFill>
                <a:latin typeface="Arial Narrow" charset="0"/>
              </a:rPr>
              <a:t>Checking the temperature of meat, poultry, </a:t>
            </a:r>
            <a:br>
              <a:rPr lang="en-US" sz="2400" dirty="0" smtClean="0">
                <a:solidFill>
                  <a:srgbClr val="005CAB"/>
                </a:solidFill>
                <a:latin typeface="Arial Narrow" charset="0"/>
              </a:rPr>
            </a:br>
            <a:r>
              <a:rPr lang="en-US" sz="2400" dirty="0" smtClean="0">
                <a:solidFill>
                  <a:srgbClr val="005CAB"/>
                </a:solidFill>
                <a:latin typeface="Arial Narrow" charset="0"/>
              </a:rPr>
              <a:t>and fish:</a:t>
            </a:r>
          </a:p>
          <a:p>
            <a:pPr marL="347472" lvl="1" indent="-347472" eaLnBrk="1" fontAlgn="base" hangingPunct="1">
              <a:spcBef>
                <a:spcPts val="900"/>
              </a:spcBef>
              <a:spcAft>
                <a:spcPct val="0"/>
              </a:spcAft>
              <a:buClr>
                <a:srgbClr val="005CAB"/>
              </a:buClr>
              <a:buSzPct val="75000"/>
              <a:buFont typeface="Wingdings" charset="0"/>
              <a:buChar char="l"/>
              <a:defRPr/>
            </a:pPr>
            <a:r>
              <a:rPr lang="en-US" sz="2200" b="0" dirty="0" smtClean="0">
                <a:solidFill>
                  <a:srgbClr val="000000"/>
                </a:solidFill>
                <a:latin typeface="Arial Narrow" charset="0"/>
              </a:rPr>
              <a:t>Insert the thermometer stem or probe into the thickest part of the food (usually the center</a:t>
            </a:r>
            <a:r>
              <a:rPr lang="en-US" sz="2200" dirty="0" smtClean="0">
                <a:solidFill>
                  <a:srgbClr val="000000"/>
                </a:solidFill>
                <a:latin typeface="Arial Narrow" charset="0"/>
              </a:rPr>
              <a:t>)</a:t>
            </a:r>
            <a:endParaRPr lang="en-US" sz="2200" dirty="0" smtClean="0">
              <a:solidFill>
                <a:srgbClr val="231F20"/>
              </a:solidFill>
              <a:latin typeface="Arial Narrow" charset="0"/>
            </a:endParaRPr>
          </a:p>
        </p:txBody>
      </p:sp>
      <p:pic>
        <p:nvPicPr>
          <p:cNvPr id="2" name="Picture 1" descr="6e_c05_04a_ProbeChicken.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1768" y="1243013"/>
            <a:ext cx="2103120" cy="1232422"/>
          </a:xfrm>
          <a:prstGeom prst="rect">
            <a:avLst/>
          </a:prstGeom>
        </p:spPr>
      </p:pic>
    </p:spTree>
    <p:extLst>
      <p:ext uri="{BB962C8B-B14F-4D97-AF65-F5344CB8AC3E}">
        <p14:creationId xmlns:p14="http://schemas.microsoft.com/office/powerpoint/2010/main" val="238271088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Text Box 11"/>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5-9</a:t>
            </a:r>
          </a:p>
        </p:txBody>
      </p:sp>
      <p:sp>
        <p:nvSpPr>
          <p:cNvPr id="128003" name="Rectangle 7"/>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Receiving and Inspecting</a:t>
            </a:r>
          </a:p>
        </p:txBody>
      </p:sp>
      <p:sp>
        <p:nvSpPr>
          <p:cNvPr id="128005" name="Rectangle 3"/>
          <p:cNvSpPr txBox="1">
            <a:spLocks noChangeArrowheads="1"/>
          </p:cNvSpPr>
          <p:nvPr/>
        </p:nvSpPr>
        <p:spPr bwMode="auto">
          <a:xfrm>
            <a:off x="393192" y="1143000"/>
            <a:ext cx="5692584" cy="46795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3200" b="1">
                <a:solidFill>
                  <a:srgbClr val="FFFFFF"/>
                </a:solidFill>
                <a:latin typeface="Arial" charset="0"/>
                <a:ea typeface="ＭＳ Ｐゴシック" charset="0"/>
              </a:defRPr>
            </a:lvl1pPr>
            <a:lvl2pPr marL="571500" indent="-45720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lnSpc>
                <a:spcPct val="90000"/>
              </a:lnSpc>
              <a:spcBef>
                <a:spcPct val="100000"/>
              </a:spcBef>
              <a:spcAft>
                <a:spcPct val="0"/>
              </a:spcAft>
              <a:buClr>
                <a:srgbClr val="009DDC"/>
              </a:buClr>
              <a:buSzPct val="75000"/>
              <a:buFont typeface="Wingdings" charset="0"/>
              <a:buNone/>
              <a:defRPr/>
            </a:pPr>
            <a:r>
              <a:rPr lang="en-US" sz="2400" dirty="0" smtClean="0">
                <a:solidFill>
                  <a:srgbClr val="005CAB"/>
                </a:solidFill>
                <a:latin typeface="Arial Narrow" charset="0"/>
              </a:rPr>
              <a:t>Checking the temperature of ROP Food </a:t>
            </a:r>
            <a:br>
              <a:rPr lang="en-US" sz="2400" dirty="0" smtClean="0">
                <a:solidFill>
                  <a:srgbClr val="005CAB"/>
                </a:solidFill>
                <a:latin typeface="Arial Narrow" charset="0"/>
              </a:rPr>
            </a:br>
            <a:r>
              <a:rPr lang="en-US" sz="2400" dirty="0" smtClean="0">
                <a:solidFill>
                  <a:srgbClr val="005CAB"/>
                </a:solidFill>
                <a:latin typeface="Arial Narrow" charset="0"/>
              </a:rPr>
              <a:t>(MAP, vacuum-packed, and </a:t>
            </a:r>
            <a:r>
              <a:rPr lang="en-US" sz="2400" i="1" dirty="0" smtClean="0">
                <a:solidFill>
                  <a:srgbClr val="005CAB"/>
                </a:solidFill>
                <a:latin typeface="Arial Narrow" charset="0"/>
              </a:rPr>
              <a:t>sous vide</a:t>
            </a:r>
            <a:r>
              <a:rPr lang="en-US" sz="2400" dirty="0" smtClean="0">
                <a:solidFill>
                  <a:srgbClr val="005CAB"/>
                </a:solidFill>
                <a:latin typeface="Arial Narrow" charset="0"/>
              </a:rPr>
              <a:t> food): </a:t>
            </a:r>
          </a:p>
          <a:p>
            <a:pPr marL="347472" lvl="1" indent="-347472" eaLnBrk="1" fontAlgn="base" hangingPunct="1">
              <a:spcBef>
                <a:spcPts val="900"/>
              </a:spcBef>
              <a:spcAft>
                <a:spcPct val="0"/>
              </a:spcAft>
              <a:buClr>
                <a:srgbClr val="005CAB"/>
              </a:buClr>
              <a:buSzPct val="75000"/>
              <a:buFont typeface="Wingdings" charset="0"/>
              <a:buChar char="l"/>
              <a:defRPr/>
            </a:pPr>
            <a:r>
              <a:rPr lang="en-US" sz="2200" b="0" dirty="0" smtClean="0">
                <a:solidFill>
                  <a:srgbClr val="231F20"/>
                </a:solidFill>
                <a:latin typeface="Arial Narrow" charset="0"/>
              </a:rPr>
              <a:t>Insert the thermometer stem or probe between </a:t>
            </a:r>
            <a:br>
              <a:rPr lang="en-US" sz="2200" b="0" dirty="0" smtClean="0">
                <a:solidFill>
                  <a:srgbClr val="231F20"/>
                </a:solidFill>
                <a:latin typeface="Arial Narrow" charset="0"/>
              </a:rPr>
            </a:br>
            <a:r>
              <a:rPr lang="en-US" sz="2200" b="0" dirty="0" smtClean="0">
                <a:solidFill>
                  <a:srgbClr val="231F20"/>
                </a:solidFill>
                <a:latin typeface="Arial Narrow" charset="0"/>
              </a:rPr>
              <a:t>two packages</a:t>
            </a:r>
          </a:p>
          <a:p>
            <a:pPr marL="347472" lvl="1" indent="-347472" eaLnBrk="1" fontAlgn="base" hangingPunct="1">
              <a:spcBef>
                <a:spcPts val="900"/>
              </a:spcBef>
              <a:spcAft>
                <a:spcPct val="0"/>
              </a:spcAft>
              <a:buClr>
                <a:srgbClr val="005CAB"/>
              </a:buClr>
              <a:buSzPct val="75000"/>
              <a:buFont typeface="Wingdings" charset="0"/>
              <a:buChar char="l"/>
              <a:defRPr/>
            </a:pPr>
            <a:r>
              <a:rPr lang="en-US" sz="2200" b="0" dirty="0" smtClean="0">
                <a:solidFill>
                  <a:srgbClr val="231F20"/>
                </a:solidFill>
                <a:latin typeface="Arial Narrow" charset="0"/>
              </a:rPr>
              <a:t>As an alternative, fold packaging around the thermometer stem or probe</a:t>
            </a:r>
          </a:p>
          <a:p>
            <a:pPr lvl="1" eaLnBrk="1" fontAlgn="base" hangingPunct="1">
              <a:lnSpc>
                <a:spcPct val="90000"/>
              </a:lnSpc>
              <a:spcBef>
                <a:spcPct val="50000"/>
              </a:spcBef>
              <a:spcAft>
                <a:spcPct val="0"/>
              </a:spcAft>
              <a:buClr>
                <a:srgbClr val="005CAB"/>
              </a:buClr>
              <a:buSzPct val="75000"/>
              <a:buFont typeface="Wingdings" charset="0"/>
              <a:buChar char="l"/>
              <a:defRPr/>
            </a:pPr>
            <a:endParaRPr lang="en-US" sz="2200" dirty="0" smtClean="0">
              <a:solidFill>
                <a:srgbClr val="231F20"/>
              </a:solidFill>
              <a:latin typeface="Arial Narrow" charset="0"/>
            </a:endParaRPr>
          </a:p>
        </p:txBody>
      </p:sp>
      <p:pic>
        <p:nvPicPr>
          <p:cNvPr id="2" name="Picture 1" descr="6e_c05_04c_ProbeBacon.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1768" y="1243013"/>
            <a:ext cx="2103120" cy="1235623"/>
          </a:xfrm>
          <a:prstGeom prst="rect">
            <a:avLst/>
          </a:prstGeom>
        </p:spPr>
      </p:pic>
    </p:spTree>
    <p:extLst>
      <p:ext uri="{BB962C8B-B14F-4D97-AF65-F5344CB8AC3E}">
        <p14:creationId xmlns:p14="http://schemas.microsoft.com/office/powerpoint/2010/main" val="132378697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Text Box 11"/>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5-10</a:t>
            </a:r>
          </a:p>
        </p:txBody>
      </p:sp>
      <p:sp>
        <p:nvSpPr>
          <p:cNvPr id="129027" name="Rectangle 7"/>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Receiving and Inspecting</a:t>
            </a:r>
          </a:p>
        </p:txBody>
      </p:sp>
      <p:sp>
        <p:nvSpPr>
          <p:cNvPr id="129028" name="Rectangle 3"/>
          <p:cNvSpPr txBox="1">
            <a:spLocks noChangeArrowheads="1"/>
          </p:cNvSpPr>
          <p:nvPr/>
        </p:nvSpPr>
        <p:spPr bwMode="auto">
          <a:xfrm>
            <a:off x="393192" y="1143000"/>
            <a:ext cx="5067300" cy="4983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3200" b="1">
                <a:solidFill>
                  <a:srgbClr val="FFFFFF"/>
                </a:solidFill>
                <a:latin typeface="Arial" charset="0"/>
                <a:ea typeface="ＭＳ Ｐゴシック" charset="0"/>
              </a:defRPr>
            </a:lvl1pPr>
            <a:lvl2pPr marL="571500" indent="-45720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lnSpc>
                <a:spcPct val="90000"/>
              </a:lnSpc>
              <a:spcBef>
                <a:spcPct val="100000"/>
              </a:spcBef>
              <a:spcAft>
                <a:spcPct val="0"/>
              </a:spcAft>
              <a:buClr>
                <a:srgbClr val="009DDC"/>
              </a:buClr>
              <a:buSzPct val="75000"/>
              <a:buFont typeface="Wingdings" charset="0"/>
              <a:buNone/>
              <a:defRPr/>
            </a:pPr>
            <a:r>
              <a:rPr lang="en-US" sz="2400" dirty="0" smtClean="0">
                <a:solidFill>
                  <a:srgbClr val="005CAB"/>
                </a:solidFill>
                <a:latin typeface="Arial Narrow" charset="0"/>
              </a:rPr>
              <a:t>Checking the temperature of other packaged food:</a:t>
            </a:r>
          </a:p>
          <a:p>
            <a:pPr marL="347472" lvl="1" indent="-347472" eaLnBrk="1" fontAlgn="base" hangingPunct="1">
              <a:spcBef>
                <a:spcPts val="900"/>
              </a:spcBef>
              <a:spcAft>
                <a:spcPct val="0"/>
              </a:spcAft>
              <a:buClr>
                <a:srgbClr val="005CAB"/>
              </a:buClr>
              <a:buSzPct val="75000"/>
              <a:buFont typeface="Wingdings" charset="0"/>
              <a:buChar char="l"/>
              <a:defRPr/>
            </a:pPr>
            <a:r>
              <a:rPr lang="en-US" sz="2200" b="0" dirty="0" smtClean="0">
                <a:solidFill>
                  <a:srgbClr val="000000"/>
                </a:solidFill>
                <a:latin typeface="Arial Narrow" charset="0"/>
              </a:rPr>
              <a:t>Open the package and insert the thermometer stem or probe into the food</a:t>
            </a:r>
            <a:endParaRPr lang="en-US" sz="2200" b="0" dirty="0" smtClean="0">
              <a:solidFill>
                <a:srgbClr val="231F20"/>
              </a:solidFill>
              <a:latin typeface="Arial Narrow" charset="0"/>
            </a:endParaRPr>
          </a:p>
          <a:p>
            <a:pPr lvl="1" eaLnBrk="1" fontAlgn="base" hangingPunct="1">
              <a:lnSpc>
                <a:spcPct val="90000"/>
              </a:lnSpc>
              <a:spcBef>
                <a:spcPct val="50000"/>
              </a:spcBef>
              <a:spcAft>
                <a:spcPct val="0"/>
              </a:spcAft>
              <a:buClr>
                <a:srgbClr val="005CAB"/>
              </a:buClr>
              <a:buSzPct val="75000"/>
              <a:buFont typeface="Wingdings" charset="0"/>
              <a:buChar char="l"/>
              <a:defRPr/>
            </a:pPr>
            <a:endParaRPr lang="en-US" sz="2200" dirty="0" smtClean="0">
              <a:solidFill>
                <a:srgbClr val="231F20"/>
              </a:solidFill>
              <a:latin typeface="Arial Narrow" charset="0"/>
            </a:endParaRPr>
          </a:p>
        </p:txBody>
      </p:sp>
      <p:pic>
        <p:nvPicPr>
          <p:cNvPr id="2" name="Picture 1" descr="6e_c05_04e_TempMilk_r.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1768" y="1243013"/>
            <a:ext cx="2103120" cy="1230549"/>
          </a:xfrm>
          <a:prstGeom prst="rect">
            <a:avLst/>
          </a:prstGeom>
        </p:spPr>
      </p:pic>
    </p:spTree>
    <p:extLst>
      <p:ext uri="{BB962C8B-B14F-4D97-AF65-F5344CB8AC3E}">
        <p14:creationId xmlns:p14="http://schemas.microsoft.com/office/powerpoint/2010/main" val="276287948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3"/>
          <p:cNvSpPr>
            <a:spLocks noGrp="1" noChangeArrowheads="1"/>
          </p:cNvSpPr>
          <p:nvPr>
            <p:ph type="body" idx="1"/>
          </p:nvPr>
        </p:nvSpPr>
        <p:spPr>
          <a:xfrm>
            <a:off x="393192" y="1143000"/>
            <a:ext cx="5557795" cy="5346700"/>
          </a:xfrm>
        </p:spPr>
        <p:txBody>
          <a:bodyPr/>
          <a:lstStyle/>
          <a:p>
            <a:pPr marL="0" indent="0" eaLnBrk="1" hangingPunct="1">
              <a:lnSpc>
                <a:spcPct val="80000"/>
              </a:lnSpc>
              <a:defRPr/>
            </a:pPr>
            <a:r>
              <a:rPr lang="en-US" dirty="0">
                <a:latin typeface="Arial Narrow" charset="0"/>
                <a:cs typeface="+mn-cs"/>
              </a:rPr>
              <a:t>Temperature </a:t>
            </a:r>
            <a:r>
              <a:rPr lang="en-US" dirty="0" smtClean="0">
                <a:latin typeface="Arial Narrow" charset="0"/>
                <a:cs typeface="+mn-cs"/>
              </a:rPr>
              <a:t>criteria </a:t>
            </a:r>
            <a:r>
              <a:rPr lang="en-US" dirty="0">
                <a:latin typeface="Arial Narrow" charset="0"/>
                <a:cs typeface="+mn-cs"/>
              </a:rPr>
              <a:t>for </a:t>
            </a:r>
            <a:r>
              <a:rPr lang="en-US" dirty="0" smtClean="0">
                <a:latin typeface="Arial Narrow" charset="0"/>
                <a:cs typeface="+mn-cs"/>
              </a:rPr>
              <a:t>deliveries:</a:t>
            </a:r>
            <a:endParaRPr lang="en-US" dirty="0">
              <a:latin typeface="Arial Narrow" charset="0"/>
              <a:cs typeface="+mn-cs"/>
            </a:endParaRPr>
          </a:p>
          <a:p>
            <a:pPr marL="347472" lvl="1" indent="-347472" eaLnBrk="1" hangingPunct="1">
              <a:lnSpc>
                <a:spcPct val="100000"/>
              </a:lnSpc>
              <a:spcBef>
                <a:spcPts val="900"/>
              </a:spcBef>
              <a:defRPr/>
            </a:pPr>
            <a:r>
              <a:rPr lang="en-US" b="1" dirty="0">
                <a:latin typeface="Arial Narrow" charset="0"/>
              </a:rPr>
              <a:t>Cold TCS food:</a:t>
            </a:r>
            <a:r>
              <a:rPr lang="en-US" dirty="0">
                <a:latin typeface="Arial Narrow" charset="0"/>
              </a:rPr>
              <a:t> Receive at 41°F (5°C) or lower, unless otherwise </a:t>
            </a:r>
            <a:r>
              <a:rPr lang="en-US" dirty="0" smtClean="0">
                <a:latin typeface="Arial Narrow" charset="0"/>
              </a:rPr>
              <a:t>specified</a:t>
            </a:r>
            <a:endParaRPr lang="en-US" dirty="0">
              <a:latin typeface="Arial Narrow" charset="0"/>
            </a:endParaRPr>
          </a:p>
          <a:p>
            <a:pPr marL="347472" lvl="1" indent="-347472" eaLnBrk="1" hangingPunct="1">
              <a:lnSpc>
                <a:spcPct val="100000"/>
              </a:lnSpc>
              <a:spcBef>
                <a:spcPts val="900"/>
              </a:spcBef>
              <a:defRPr/>
            </a:pPr>
            <a:r>
              <a:rPr lang="en-US" b="1" dirty="0">
                <a:latin typeface="Arial Narrow" charset="0"/>
              </a:rPr>
              <a:t>Live shellfish:</a:t>
            </a:r>
            <a:r>
              <a:rPr lang="en-US" dirty="0">
                <a:latin typeface="Arial Narrow" charset="0"/>
              </a:rPr>
              <a:t> Receive oysters, mussels, clams, and scallops at an air temperature of 45°F (7°C) and an internal temperature no greater than </a:t>
            </a:r>
            <a:r>
              <a:rPr lang="en-US" dirty="0" smtClean="0">
                <a:latin typeface="Arial Narrow" charset="0"/>
              </a:rPr>
              <a:t/>
            </a:r>
            <a:br>
              <a:rPr lang="en-US" dirty="0" smtClean="0">
                <a:latin typeface="Arial Narrow" charset="0"/>
              </a:rPr>
            </a:br>
            <a:r>
              <a:rPr lang="en-US" dirty="0" smtClean="0">
                <a:latin typeface="Arial Narrow" charset="0"/>
              </a:rPr>
              <a:t>50</a:t>
            </a:r>
            <a:r>
              <a:rPr lang="en-US" dirty="0">
                <a:latin typeface="Arial Narrow" charset="0"/>
              </a:rPr>
              <a:t>°F (10°C</a:t>
            </a:r>
            <a:r>
              <a:rPr lang="en-US" dirty="0" smtClean="0">
                <a:latin typeface="Arial Narrow" charset="0"/>
              </a:rPr>
              <a:t>)</a:t>
            </a:r>
            <a:endParaRPr lang="en-US" dirty="0">
              <a:latin typeface="Arial Narrow" charset="0"/>
            </a:endParaRPr>
          </a:p>
          <a:p>
            <a:pPr marL="694944" lvl="2" indent="-347472" eaLnBrk="1" hangingPunct="1">
              <a:lnSpc>
                <a:spcPct val="100000"/>
              </a:lnSpc>
              <a:spcBef>
                <a:spcPts val="900"/>
              </a:spcBef>
              <a:defRPr/>
            </a:pPr>
            <a:r>
              <a:rPr lang="en-US" dirty="0">
                <a:latin typeface="Arial Narrow" charset="0"/>
              </a:rPr>
              <a:t>Once received, the shellfish must be cooled to 41°F (5°C) or lower in four </a:t>
            </a:r>
            <a:r>
              <a:rPr lang="en-US" dirty="0" smtClean="0">
                <a:latin typeface="Arial Narrow" charset="0"/>
              </a:rPr>
              <a:t>hours</a:t>
            </a:r>
            <a:endParaRPr lang="en-US" dirty="0">
              <a:latin typeface="Arial Narrow" charset="0"/>
            </a:endParaRPr>
          </a:p>
          <a:p>
            <a:pPr marL="347472" lvl="1" indent="-347472" eaLnBrk="1" hangingPunct="1">
              <a:lnSpc>
                <a:spcPct val="100000"/>
              </a:lnSpc>
              <a:spcBef>
                <a:spcPts val="900"/>
              </a:spcBef>
              <a:defRPr/>
            </a:pPr>
            <a:r>
              <a:rPr lang="en-US" b="1" dirty="0">
                <a:latin typeface="Arial Narrow" charset="0"/>
              </a:rPr>
              <a:t>Shucked shellfish:</a:t>
            </a:r>
            <a:r>
              <a:rPr lang="en-US" dirty="0">
                <a:latin typeface="Arial Narrow" charset="0"/>
              </a:rPr>
              <a:t> Receive at 45°F (7°C) </a:t>
            </a:r>
            <a:r>
              <a:rPr lang="en-US" dirty="0" smtClean="0">
                <a:latin typeface="Arial Narrow" charset="0"/>
              </a:rPr>
              <a:t/>
            </a:r>
            <a:br>
              <a:rPr lang="en-US" dirty="0" smtClean="0">
                <a:latin typeface="Arial Narrow" charset="0"/>
              </a:rPr>
            </a:br>
            <a:r>
              <a:rPr lang="en-US" dirty="0" smtClean="0">
                <a:latin typeface="Arial Narrow" charset="0"/>
              </a:rPr>
              <a:t>or lower </a:t>
            </a:r>
            <a:endParaRPr lang="en-US" dirty="0">
              <a:latin typeface="Arial Narrow" charset="0"/>
            </a:endParaRPr>
          </a:p>
          <a:p>
            <a:pPr marL="694944" lvl="2" indent="-347472" eaLnBrk="1" hangingPunct="1">
              <a:lnSpc>
                <a:spcPct val="100000"/>
              </a:lnSpc>
              <a:spcBef>
                <a:spcPts val="900"/>
              </a:spcBef>
              <a:defRPr/>
            </a:pPr>
            <a:r>
              <a:rPr lang="en-US" dirty="0">
                <a:latin typeface="Arial Narrow" charset="0"/>
              </a:rPr>
              <a:t>Cool the shellfish to 41°F (5°C) or lower in </a:t>
            </a:r>
            <a:r>
              <a:rPr lang="en-US" dirty="0" smtClean="0">
                <a:latin typeface="Arial Narrow" charset="0"/>
              </a:rPr>
              <a:t/>
            </a:r>
            <a:br>
              <a:rPr lang="en-US" dirty="0" smtClean="0">
                <a:latin typeface="Arial Narrow" charset="0"/>
              </a:rPr>
            </a:br>
            <a:r>
              <a:rPr lang="en-US" dirty="0" smtClean="0">
                <a:latin typeface="Arial Narrow" charset="0"/>
              </a:rPr>
              <a:t>four hours</a:t>
            </a:r>
            <a:endParaRPr lang="en-US" dirty="0">
              <a:latin typeface="Arial Narrow" charset="0"/>
            </a:endParaRPr>
          </a:p>
        </p:txBody>
      </p:sp>
      <p:sp>
        <p:nvSpPr>
          <p:cNvPr id="130051" name="Text Box 7"/>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5-11</a:t>
            </a:r>
          </a:p>
        </p:txBody>
      </p:sp>
      <p:sp>
        <p:nvSpPr>
          <p:cNvPr id="130052" name="Rectangle 9"/>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Receiving and Inspecting</a:t>
            </a:r>
          </a:p>
        </p:txBody>
      </p:sp>
      <p:pic>
        <p:nvPicPr>
          <p:cNvPr id="2" name="Picture 1" descr="6e_c05_05_ProbeFish.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4816" y="1243013"/>
            <a:ext cx="2100072" cy="1176528"/>
          </a:xfrm>
          <a:prstGeom prst="rect">
            <a:avLst/>
          </a:prstGeom>
        </p:spPr>
      </p:pic>
    </p:spTree>
    <p:extLst>
      <p:ext uri="{BB962C8B-B14F-4D97-AF65-F5344CB8AC3E}">
        <p14:creationId xmlns:p14="http://schemas.microsoft.com/office/powerpoint/2010/main" val="333947447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3"/>
          <p:cNvSpPr>
            <a:spLocks noGrp="1" noChangeArrowheads="1"/>
          </p:cNvSpPr>
          <p:nvPr>
            <p:ph type="body" idx="1"/>
          </p:nvPr>
        </p:nvSpPr>
        <p:spPr>
          <a:xfrm>
            <a:off x="393192" y="1143000"/>
            <a:ext cx="5829300" cy="5346700"/>
          </a:xfrm>
        </p:spPr>
        <p:txBody>
          <a:bodyPr/>
          <a:lstStyle/>
          <a:p>
            <a:pPr marL="0" indent="0" eaLnBrk="1" hangingPunct="1">
              <a:lnSpc>
                <a:spcPct val="80000"/>
              </a:lnSpc>
              <a:defRPr/>
            </a:pPr>
            <a:r>
              <a:rPr lang="en-US" dirty="0">
                <a:latin typeface="Arial Narrow" charset="0"/>
                <a:cs typeface="+mn-cs"/>
              </a:rPr>
              <a:t>Temperature </a:t>
            </a:r>
            <a:r>
              <a:rPr lang="en-US" dirty="0" smtClean="0">
                <a:latin typeface="Arial Narrow" charset="0"/>
                <a:cs typeface="+mn-cs"/>
              </a:rPr>
              <a:t>criteria </a:t>
            </a:r>
            <a:r>
              <a:rPr lang="en-US" dirty="0">
                <a:latin typeface="Arial Narrow" charset="0"/>
                <a:cs typeface="+mn-cs"/>
              </a:rPr>
              <a:t>for </a:t>
            </a:r>
            <a:r>
              <a:rPr lang="en-US" dirty="0" smtClean="0">
                <a:latin typeface="Arial Narrow" charset="0"/>
                <a:cs typeface="+mn-cs"/>
              </a:rPr>
              <a:t>deliveries: </a:t>
            </a:r>
            <a:endParaRPr lang="en-US" sz="1800" i="1" dirty="0">
              <a:latin typeface="Arial Narrow" charset="0"/>
              <a:cs typeface="+mn-cs"/>
            </a:endParaRPr>
          </a:p>
          <a:p>
            <a:pPr marL="347472" lvl="1" indent="-347472" eaLnBrk="1" hangingPunct="1">
              <a:lnSpc>
                <a:spcPct val="100000"/>
              </a:lnSpc>
              <a:spcBef>
                <a:spcPts val="900"/>
              </a:spcBef>
              <a:defRPr/>
            </a:pPr>
            <a:r>
              <a:rPr lang="en-US" b="1" dirty="0">
                <a:latin typeface="Arial Narrow" charset="0"/>
              </a:rPr>
              <a:t>Shell eggs: </a:t>
            </a:r>
            <a:r>
              <a:rPr lang="en-US" dirty="0">
                <a:latin typeface="Arial Narrow" charset="0"/>
              </a:rPr>
              <a:t>Receive at an air temperature of 45°F (7°C) or </a:t>
            </a:r>
            <a:r>
              <a:rPr lang="en-US" dirty="0" smtClean="0">
                <a:latin typeface="Arial Narrow" charset="0"/>
              </a:rPr>
              <a:t>lower</a:t>
            </a:r>
            <a:endParaRPr lang="en-US" dirty="0">
              <a:latin typeface="Arial Narrow" charset="0"/>
            </a:endParaRPr>
          </a:p>
          <a:p>
            <a:pPr marL="347472" lvl="1" indent="-347472" eaLnBrk="1" hangingPunct="1">
              <a:lnSpc>
                <a:spcPct val="100000"/>
              </a:lnSpc>
              <a:spcBef>
                <a:spcPts val="900"/>
              </a:spcBef>
              <a:defRPr/>
            </a:pPr>
            <a:r>
              <a:rPr lang="en-US" b="1" dirty="0">
                <a:latin typeface="Arial Narrow" charset="0"/>
              </a:rPr>
              <a:t>Milk:</a:t>
            </a:r>
            <a:r>
              <a:rPr lang="en-US" dirty="0">
                <a:latin typeface="Arial Narrow" charset="0"/>
              </a:rPr>
              <a:t> Receive at 45°F (7°C) or </a:t>
            </a:r>
            <a:r>
              <a:rPr lang="en-US" dirty="0" smtClean="0">
                <a:latin typeface="Arial Narrow" charset="0"/>
              </a:rPr>
              <a:t>lower</a:t>
            </a:r>
            <a:endParaRPr lang="en-US" dirty="0">
              <a:latin typeface="Arial Narrow" charset="0"/>
            </a:endParaRPr>
          </a:p>
          <a:p>
            <a:pPr marL="694944" lvl="2" indent="-347472" eaLnBrk="1" hangingPunct="1">
              <a:lnSpc>
                <a:spcPct val="100000"/>
              </a:lnSpc>
              <a:spcBef>
                <a:spcPts val="900"/>
              </a:spcBef>
              <a:defRPr/>
            </a:pPr>
            <a:r>
              <a:rPr lang="en-US" dirty="0">
                <a:latin typeface="Arial Narrow" charset="0"/>
              </a:rPr>
              <a:t>Cool the milk to 41°F (5°C) or lower in four </a:t>
            </a:r>
            <a:r>
              <a:rPr lang="en-US" dirty="0" smtClean="0">
                <a:latin typeface="Arial Narrow" charset="0"/>
              </a:rPr>
              <a:t>hours</a:t>
            </a:r>
            <a:endParaRPr lang="en-US" dirty="0">
              <a:latin typeface="Arial Narrow" charset="0"/>
            </a:endParaRPr>
          </a:p>
          <a:p>
            <a:pPr marL="347472" lvl="1" indent="-347472" eaLnBrk="1" hangingPunct="1">
              <a:lnSpc>
                <a:spcPct val="100000"/>
              </a:lnSpc>
              <a:spcBef>
                <a:spcPts val="900"/>
              </a:spcBef>
              <a:defRPr/>
            </a:pPr>
            <a:r>
              <a:rPr lang="en-US" b="1" dirty="0">
                <a:latin typeface="Arial Narrow" charset="0"/>
              </a:rPr>
              <a:t>Hot TCS food:</a:t>
            </a:r>
            <a:r>
              <a:rPr lang="en-US" dirty="0">
                <a:latin typeface="Arial Narrow" charset="0"/>
              </a:rPr>
              <a:t> Receive at 135°F (57°C) or </a:t>
            </a:r>
            <a:r>
              <a:rPr lang="en-US" dirty="0" smtClean="0">
                <a:latin typeface="Arial Narrow" charset="0"/>
              </a:rPr>
              <a:t>higher</a:t>
            </a:r>
            <a:endParaRPr lang="en-US" dirty="0">
              <a:latin typeface="Arial Narrow" charset="0"/>
            </a:endParaRPr>
          </a:p>
          <a:p>
            <a:pPr marL="347472" lvl="1" indent="-347472" eaLnBrk="1" hangingPunct="1">
              <a:lnSpc>
                <a:spcPct val="100000"/>
              </a:lnSpc>
              <a:spcBef>
                <a:spcPts val="900"/>
              </a:spcBef>
              <a:defRPr/>
            </a:pPr>
            <a:r>
              <a:rPr lang="en-US" b="1" dirty="0">
                <a:latin typeface="Arial Narrow" charset="0"/>
              </a:rPr>
              <a:t>Frozen food: </a:t>
            </a:r>
            <a:r>
              <a:rPr lang="en-US" dirty="0">
                <a:latin typeface="Arial Narrow" charset="0"/>
              </a:rPr>
              <a:t>Receive frozen </a:t>
            </a:r>
            <a:r>
              <a:rPr lang="en-US" dirty="0" smtClean="0">
                <a:latin typeface="Arial Narrow" charset="0"/>
              </a:rPr>
              <a:t>solid </a:t>
            </a:r>
            <a:endParaRPr lang="en-US" dirty="0">
              <a:solidFill>
                <a:srgbClr val="000000"/>
              </a:solidFill>
              <a:latin typeface="Arial Narrow" charset="0"/>
            </a:endParaRPr>
          </a:p>
        </p:txBody>
      </p:sp>
      <p:sp>
        <p:nvSpPr>
          <p:cNvPr id="131075" name="Text Box 7"/>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5-12</a:t>
            </a:r>
          </a:p>
        </p:txBody>
      </p:sp>
      <p:sp>
        <p:nvSpPr>
          <p:cNvPr id="131076" name="Rectangle 9"/>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Receiving and Inspecting</a:t>
            </a:r>
          </a:p>
        </p:txBody>
      </p:sp>
      <p:pic>
        <p:nvPicPr>
          <p:cNvPr id="2" name="Picture 1" descr="6e_c05_12.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1768" y="1243013"/>
            <a:ext cx="2103120" cy="1408176"/>
          </a:xfrm>
          <a:prstGeom prst="rect">
            <a:avLst/>
          </a:prstGeom>
        </p:spPr>
      </p:pic>
    </p:spTree>
    <p:extLst>
      <p:ext uri="{BB962C8B-B14F-4D97-AF65-F5344CB8AC3E}">
        <p14:creationId xmlns:p14="http://schemas.microsoft.com/office/powerpoint/2010/main" val="208343568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3"/>
          <p:cNvSpPr>
            <a:spLocks noGrp="1" noChangeArrowheads="1"/>
          </p:cNvSpPr>
          <p:nvPr>
            <p:ph type="body" idx="1"/>
          </p:nvPr>
        </p:nvSpPr>
        <p:spPr>
          <a:xfrm>
            <a:off x="393192" y="1143000"/>
            <a:ext cx="4832058" cy="5346700"/>
          </a:xfrm>
        </p:spPr>
        <p:txBody>
          <a:bodyPr/>
          <a:lstStyle/>
          <a:p>
            <a:pPr marL="0" indent="0" eaLnBrk="1" hangingPunct="1">
              <a:lnSpc>
                <a:spcPct val="80000"/>
              </a:lnSpc>
              <a:defRPr/>
            </a:pPr>
            <a:r>
              <a:rPr lang="en-US" dirty="0">
                <a:latin typeface="Arial Narrow" charset="0"/>
                <a:cs typeface="+mn-cs"/>
              </a:rPr>
              <a:t>Temperature </a:t>
            </a:r>
            <a:r>
              <a:rPr lang="en-US" dirty="0" smtClean="0">
                <a:latin typeface="Arial Narrow" charset="0"/>
                <a:cs typeface="+mn-cs"/>
              </a:rPr>
              <a:t>criteria </a:t>
            </a:r>
            <a:r>
              <a:rPr lang="en-US" dirty="0">
                <a:latin typeface="Arial Narrow" charset="0"/>
                <a:cs typeface="+mn-cs"/>
              </a:rPr>
              <a:t>for </a:t>
            </a:r>
            <a:r>
              <a:rPr lang="en-US" dirty="0" smtClean="0">
                <a:latin typeface="Arial Narrow" charset="0"/>
                <a:cs typeface="+mn-cs"/>
              </a:rPr>
              <a:t>deliveries: </a:t>
            </a:r>
            <a:endParaRPr lang="en-US" sz="1800" i="1" dirty="0">
              <a:latin typeface="Arial Narrow" charset="0"/>
              <a:cs typeface="+mn-cs"/>
            </a:endParaRPr>
          </a:p>
          <a:p>
            <a:pPr marL="347472" lvl="1" indent="-347472" eaLnBrk="1" hangingPunct="1">
              <a:lnSpc>
                <a:spcPct val="100000"/>
              </a:lnSpc>
              <a:spcBef>
                <a:spcPts val="900"/>
              </a:spcBef>
              <a:spcAft>
                <a:spcPts val="0"/>
              </a:spcAft>
              <a:defRPr/>
            </a:pPr>
            <a:r>
              <a:rPr lang="en-US" dirty="0">
                <a:latin typeface="Arial Narrow" charset="0"/>
              </a:rPr>
              <a:t>Reject frozen food if there is evidence of thawing and </a:t>
            </a:r>
            <a:r>
              <a:rPr lang="en-US" dirty="0" smtClean="0">
                <a:latin typeface="Arial Narrow" charset="0"/>
              </a:rPr>
              <a:t>refreezing</a:t>
            </a:r>
            <a:endParaRPr lang="en-US" dirty="0">
              <a:latin typeface="Arial Narrow" charset="0"/>
            </a:endParaRPr>
          </a:p>
          <a:p>
            <a:pPr marL="694944" lvl="2" indent="-347472" eaLnBrk="1" hangingPunct="1">
              <a:lnSpc>
                <a:spcPct val="100000"/>
              </a:lnSpc>
              <a:spcBef>
                <a:spcPts val="900"/>
              </a:spcBef>
              <a:spcAft>
                <a:spcPts val="0"/>
              </a:spcAft>
              <a:defRPr/>
            </a:pPr>
            <a:r>
              <a:rPr lang="en-US" dirty="0">
                <a:latin typeface="Arial Narrow" charset="0"/>
              </a:rPr>
              <a:t>Fluids or water stains in case bottoms or </a:t>
            </a:r>
            <a:r>
              <a:rPr lang="en-US" dirty="0" smtClean="0">
                <a:latin typeface="Arial Narrow" charset="0"/>
              </a:rPr>
              <a:t/>
            </a:r>
            <a:br>
              <a:rPr lang="en-US" dirty="0" smtClean="0">
                <a:latin typeface="Arial Narrow" charset="0"/>
              </a:rPr>
            </a:br>
            <a:r>
              <a:rPr lang="en-US" dirty="0" smtClean="0">
                <a:latin typeface="Arial Narrow" charset="0"/>
              </a:rPr>
              <a:t>on </a:t>
            </a:r>
            <a:r>
              <a:rPr lang="en-US" dirty="0">
                <a:latin typeface="Arial Narrow" charset="0"/>
              </a:rPr>
              <a:t>packaging</a:t>
            </a:r>
            <a:endParaRPr lang="en-US" dirty="0">
              <a:solidFill>
                <a:srgbClr val="000000"/>
              </a:solidFill>
              <a:latin typeface="Arial Narrow" charset="0"/>
            </a:endParaRPr>
          </a:p>
          <a:p>
            <a:pPr marL="694944" lvl="2" indent="-347472" eaLnBrk="1" hangingPunct="1">
              <a:lnSpc>
                <a:spcPct val="100000"/>
              </a:lnSpc>
              <a:spcBef>
                <a:spcPts val="900"/>
              </a:spcBef>
              <a:spcAft>
                <a:spcPts val="0"/>
              </a:spcAft>
              <a:defRPr/>
            </a:pPr>
            <a:r>
              <a:rPr lang="en-US" dirty="0">
                <a:latin typeface="Arial Narrow" charset="0"/>
              </a:rPr>
              <a:t>Ice crystals or frozen liquids on the food </a:t>
            </a:r>
            <a:r>
              <a:rPr lang="en-US" dirty="0" smtClean="0">
                <a:latin typeface="Arial Narrow" charset="0"/>
              </a:rPr>
              <a:t/>
            </a:r>
            <a:br>
              <a:rPr lang="en-US" dirty="0" smtClean="0">
                <a:latin typeface="Arial Narrow" charset="0"/>
              </a:rPr>
            </a:br>
            <a:r>
              <a:rPr lang="en-US" dirty="0" smtClean="0">
                <a:latin typeface="Arial Narrow" charset="0"/>
              </a:rPr>
              <a:t>or </a:t>
            </a:r>
            <a:r>
              <a:rPr lang="en-US" dirty="0">
                <a:latin typeface="Arial Narrow" charset="0"/>
              </a:rPr>
              <a:t>packaging</a:t>
            </a:r>
            <a:endParaRPr lang="en-US" dirty="0">
              <a:solidFill>
                <a:srgbClr val="000000"/>
              </a:solidFill>
              <a:latin typeface="Arial Narrow" charset="0"/>
            </a:endParaRPr>
          </a:p>
        </p:txBody>
      </p:sp>
      <p:sp>
        <p:nvSpPr>
          <p:cNvPr id="132099" name="Text Box 7"/>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5-13</a:t>
            </a:r>
          </a:p>
        </p:txBody>
      </p:sp>
      <p:sp>
        <p:nvSpPr>
          <p:cNvPr id="132100" name="Rectangle 9"/>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Receiving and Inspecting</a:t>
            </a:r>
          </a:p>
        </p:txBody>
      </p:sp>
      <p:pic>
        <p:nvPicPr>
          <p:cNvPr id="2" name="Picture 1" descr="6e_c05_05_badshrimp.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1768" y="1243013"/>
            <a:ext cx="2103120" cy="1302223"/>
          </a:xfrm>
          <a:prstGeom prst="rect">
            <a:avLst/>
          </a:prstGeom>
        </p:spPr>
      </p:pic>
    </p:spTree>
    <p:extLst>
      <p:ext uri="{BB962C8B-B14F-4D97-AF65-F5344CB8AC3E}">
        <p14:creationId xmlns:p14="http://schemas.microsoft.com/office/powerpoint/2010/main" val="149474696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3" name="Rectangle 4"/>
          <p:cNvSpPr>
            <a:spLocks noGrp="1" noChangeArrowheads="1"/>
          </p:cNvSpPr>
          <p:nvPr>
            <p:ph type="body" idx="1"/>
          </p:nvPr>
        </p:nvSpPr>
        <p:spPr>
          <a:xfrm>
            <a:off x="393192" y="1143000"/>
            <a:ext cx="5745060" cy="5263161"/>
          </a:xfrm>
        </p:spPr>
        <p:txBody>
          <a:bodyPr/>
          <a:lstStyle/>
          <a:p>
            <a:pPr marL="0" indent="0" eaLnBrk="1" hangingPunct="1">
              <a:defRPr/>
            </a:pPr>
            <a:r>
              <a:rPr lang="en-US" dirty="0">
                <a:latin typeface="Arial Narrow" charset="0"/>
                <a:cs typeface="+mn-cs"/>
              </a:rPr>
              <a:t>Reject packaged items with:</a:t>
            </a:r>
          </a:p>
          <a:p>
            <a:pPr marL="347472" lvl="1" indent="-347472" eaLnBrk="1" hangingPunct="1">
              <a:lnSpc>
                <a:spcPct val="100000"/>
              </a:lnSpc>
              <a:spcBef>
                <a:spcPts val="900"/>
              </a:spcBef>
              <a:defRPr/>
            </a:pPr>
            <a:r>
              <a:rPr lang="en-US" dirty="0">
                <a:latin typeface="Arial Narrow" charset="0"/>
              </a:rPr>
              <a:t>Tears, holes, or punctures in packaging; reject cans with swollen ends, rust, or dents</a:t>
            </a:r>
          </a:p>
          <a:p>
            <a:pPr marL="347472" lvl="1" indent="-347472" eaLnBrk="1" hangingPunct="1">
              <a:lnSpc>
                <a:spcPct val="100000"/>
              </a:lnSpc>
              <a:spcBef>
                <a:spcPts val="900"/>
              </a:spcBef>
              <a:defRPr/>
            </a:pPr>
            <a:r>
              <a:rPr lang="en-US" dirty="0">
                <a:latin typeface="Arial Narrow" charset="0"/>
              </a:rPr>
              <a:t>Bloating or leaking (ROP food)</a:t>
            </a:r>
          </a:p>
          <a:p>
            <a:pPr marL="347472" lvl="1" indent="-347472" eaLnBrk="1" hangingPunct="1">
              <a:lnSpc>
                <a:spcPct val="100000"/>
              </a:lnSpc>
              <a:spcBef>
                <a:spcPts val="900"/>
              </a:spcBef>
              <a:defRPr/>
            </a:pPr>
            <a:r>
              <a:rPr lang="en-US" dirty="0">
                <a:latin typeface="Arial Narrow" charset="0"/>
              </a:rPr>
              <a:t>Broken cartons or seals </a:t>
            </a:r>
          </a:p>
          <a:p>
            <a:pPr marL="347472" lvl="1" indent="-347472" eaLnBrk="1" hangingPunct="1">
              <a:lnSpc>
                <a:spcPct val="100000"/>
              </a:lnSpc>
              <a:spcBef>
                <a:spcPts val="900"/>
              </a:spcBef>
              <a:defRPr/>
            </a:pPr>
            <a:r>
              <a:rPr lang="en-US" dirty="0">
                <a:latin typeface="Arial Narrow" charset="0"/>
              </a:rPr>
              <a:t>Dirty and discolored packaging</a:t>
            </a:r>
          </a:p>
          <a:p>
            <a:pPr marL="347472" lvl="1" indent="-347472" eaLnBrk="1" hangingPunct="1">
              <a:lnSpc>
                <a:spcPct val="100000"/>
              </a:lnSpc>
              <a:spcBef>
                <a:spcPts val="900"/>
              </a:spcBef>
              <a:defRPr/>
            </a:pPr>
            <a:r>
              <a:rPr lang="en-US" dirty="0">
                <a:latin typeface="Arial Narrow" charset="0"/>
              </a:rPr>
              <a:t>Leaks, dampness, or water stains</a:t>
            </a:r>
          </a:p>
          <a:p>
            <a:pPr marL="347472" lvl="1" indent="-347472" eaLnBrk="1" hangingPunct="1">
              <a:lnSpc>
                <a:spcPct val="100000"/>
              </a:lnSpc>
              <a:spcBef>
                <a:spcPts val="900"/>
              </a:spcBef>
              <a:defRPr/>
            </a:pPr>
            <a:r>
              <a:rPr lang="en-US" dirty="0">
                <a:latin typeface="Arial Narrow" charset="0"/>
              </a:rPr>
              <a:t>Signs of pests or pest damage</a:t>
            </a:r>
          </a:p>
          <a:p>
            <a:pPr marL="347472" lvl="1" indent="-347472" eaLnBrk="1" hangingPunct="1">
              <a:lnSpc>
                <a:spcPct val="100000"/>
              </a:lnSpc>
              <a:spcBef>
                <a:spcPts val="900"/>
              </a:spcBef>
              <a:defRPr/>
            </a:pPr>
            <a:r>
              <a:rPr lang="en-US" dirty="0">
                <a:latin typeface="Arial Narrow" charset="0"/>
              </a:rPr>
              <a:t>Expired use-by/expiration dates</a:t>
            </a:r>
          </a:p>
          <a:p>
            <a:pPr marL="347472" lvl="1" indent="-347472" eaLnBrk="1" hangingPunct="1">
              <a:lnSpc>
                <a:spcPct val="100000"/>
              </a:lnSpc>
              <a:spcBef>
                <a:spcPts val="900"/>
              </a:spcBef>
              <a:defRPr/>
            </a:pPr>
            <a:r>
              <a:rPr lang="en-US" dirty="0">
                <a:latin typeface="Arial Narrow" charset="0"/>
              </a:rPr>
              <a:t>Evidence of tampering</a:t>
            </a:r>
          </a:p>
        </p:txBody>
      </p:sp>
      <p:sp>
        <p:nvSpPr>
          <p:cNvPr id="133124" name="Text Box 11"/>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5-14</a:t>
            </a:r>
          </a:p>
        </p:txBody>
      </p:sp>
      <p:sp>
        <p:nvSpPr>
          <p:cNvPr id="133125" name="Rectangle 13"/>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Receiving and Inspecting</a:t>
            </a:r>
          </a:p>
        </p:txBody>
      </p:sp>
      <p:pic>
        <p:nvPicPr>
          <p:cNvPr id="2" name="Picture 1" descr="6e_c05_06_Stainedflour.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1768" y="1243013"/>
            <a:ext cx="2103120" cy="2155087"/>
          </a:xfrm>
          <a:prstGeom prst="rect">
            <a:avLst/>
          </a:prstGeom>
        </p:spPr>
      </p:pic>
    </p:spTree>
    <p:extLst>
      <p:ext uri="{BB962C8B-B14F-4D97-AF65-F5344CB8AC3E}">
        <p14:creationId xmlns:p14="http://schemas.microsoft.com/office/powerpoint/2010/main" val="320642600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3"/>
          <p:cNvSpPr>
            <a:spLocks noGrp="1" noChangeArrowheads="1"/>
          </p:cNvSpPr>
          <p:nvPr>
            <p:ph type="body" idx="1"/>
          </p:nvPr>
        </p:nvSpPr>
        <p:spPr>
          <a:xfrm>
            <a:off x="393192" y="1143000"/>
            <a:ext cx="5073363" cy="4773805"/>
          </a:xfrm>
        </p:spPr>
        <p:txBody>
          <a:bodyPr/>
          <a:lstStyle/>
          <a:p>
            <a:pPr marL="0" indent="0" eaLnBrk="1" hangingPunct="1">
              <a:defRPr/>
            </a:pPr>
            <a:r>
              <a:rPr lang="en-US" dirty="0">
                <a:latin typeface="Arial Narrow" charset="0"/>
                <a:cs typeface="+mn-cs"/>
              </a:rPr>
              <a:t>Required </a:t>
            </a:r>
            <a:r>
              <a:rPr lang="en-US" dirty="0" smtClean="0">
                <a:latin typeface="Arial Narrow" charset="0"/>
                <a:cs typeface="+mn-cs"/>
              </a:rPr>
              <a:t>documents</a:t>
            </a:r>
            <a:r>
              <a:rPr lang="en-US" dirty="0">
                <a:latin typeface="Arial Narrow" charset="0"/>
                <a:cs typeface="+mn-cs"/>
              </a:rPr>
              <a:t>:</a:t>
            </a:r>
          </a:p>
          <a:p>
            <a:pPr marL="347472" lvl="1" indent="-347472" eaLnBrk="1" hangingPunct="1">
              <a:lnSpc>
                <a:spcPct val="100000"/>
              </a:lnSpc>
              <a:spcBef>
                <a:spcPts val="900"/>
              </a:spcBef>
              <a:defRPr/>
            </a:pPr>
            <a:r>
              <a:rPr lang="en-US" dirty="0">
                <a:latin typeface="Arial Narrow" charset="0"/>
              </a:rPr>
              <a:t>Shellfish must be received with shellstock identification </a:t>
            </a:r>
            <a:r>
              <a:rPr lang="en-US" dirty="0" smtClean="0">
                <a:latin typeface="Arial Narrow" charset="0"/>
              </a:rPr>
              <a:t>tags </a:t>
            </a:r>
            <a:endParaRPr lang="en-US" dirty="0">
              <a:latin typeface="Arial Narrow" charset="0"/>
            </a:endParaRPr>
          </a:p>
          <a:p>
            <a:pPr marL="694944" lvl="2" indent="-347472" eaLnBrk="1" hangingPunct="1">
              <a:lnSpc>
                <a:spcPct val="100000"/>
              </a:lnSpc>
              <a:spcBef>
                <a:spcPts val="900"/>
              </a:spcBef>
              <a:defRPr/>
            </a:pPr>
            <a:r>
              <a:rPr lang="en-US" dirty="0">
                <a:latin typeface="Arial Narrow" charset="0"/>
              </a:rPr>
              <a:t>Tags indicate when and where the shellfish were </a:t>
            </a:r>
            <a:r>
              <a:rPr lang="en-US" dirty="0" smtClean="0">
                <a:latin typeface="Arial Narrow" charset="0"/>
              </a:rPr>
              <a:t>harvested </a:t>
            </a:r>
            <a:endParaRPr lang="en-US" dirty="0">
              <a:latin typeface="Arial Narrow" charset="0"/>
            </a:endParaRPr>
          </a:p>
          <a:p>
            <a:pPr marL="694944" lvl="2" indent="-347472" eaLnBrk="1" hangingPunct="1">
              <a:lnSpc>
                <a:spcPct val="100000"/>
              </a:lnSpc>
              <a:spcBef>
                <a:spcPts val="900"/>
              </a:spcBef>
              <a:defRPr/>
            </a:pPr>
            <a:r>
              <a:rPr lang="en-US" dirty="0">
                <a:latin typeface="Arial Narrow" charset="0"/>
              </a:rPr>
              <a:t>Must be kept on file for 90 days from the date the last shellfish was used from its delivery </a:t>
            </a:r>
            <a:r>
              <a:rPr lang="en-US" dirty="0" smtClean="0">
                <a:latin typeface="Arial Narrow" charset="0"/>
              </a:rPr>
              <a:t>container</a:t>
            </a:r>
            <a:endParaRPr lang="en-US" dirty="0">
              <a:latin typeface="Arial Narrow" charset="0"/>
            </a:endParaRPr>
          </a:p>
        </p:txBody>
      </p:sp>
      <p:sp>
        <p:nvSpPr>
          <p:cNvPr id="134147" name="Text Box 8"/>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5-15</a:t>
            </a:r>
          </a:p>
        </p:txBody>
      </p:sp>
      <p:sp>
        <p:nvSpPr>
          <p:cNvPr id="134148" name="Rectangle 10"/>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Receiving and Inspecting</a:t>
            </a:r>
          </a:p>
        </p:txBody>
      </p:sp>
      <p:pic>
        <p:nvPicPr>
          <p:cNvPr id="2" name="Picture 1" descr="6e_c05_15.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1768" y="1243013"/>
            <a:ext cx="2103120" cy="1402080"/>
          </a:xfrm>
          <a:prstGeom prst="rect">
            <a:avLst/>
          </a:prstGeom>
        </p:spPr>
      </p:pic>
    </p:spTree>
    <p:extLst>
      <p:ext uri="{BB962C8B-B14F-4D97-AF65-F5344CB8AC3E}">
        <p14:creationId xmlns:p14="http://schemas.microsoft.com/office/powerpoint/2010/main" val="39532150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390525" y="158750"/>
            <a:ext cx="8307388" cy="519112"/>
          </a:xfrm>
        </p:spPr>
        <p:txBody>
          <a:bodyPr/>
          <a:lstStyle/>
          <a:p>
            <a:pPr eaLnBrk="1" hangingPunct="1">
              <a:defRPr/>
            </a:pPr>
            <a:r>
              <a:rPr lang="en-US" dirty="0">
                <a:latin typeface="Arial Narrow" charset="0"/>
                <a:cs typeface="+mj-cs"/>
              </a:rPr>
              <a:t>Managing a Personal Hygiene Program</a:t>
            </a:r>
          </a:p>
        </p:txBody>
      </p:sp>
      <p:sp>
        <p:nvSpPr>
          <p:cNvPr id="91139" name="Rectangle 3"/>
          <p:cNvSpPr>
            <a:spLocks noGrp="1" noChangeArrowheads="1"/>
          </p:cNvSpPr>
          <p:nvPr>
            <p:ph type="body" idx="1"/>
          </p:nvPr>
        </p:nvSpPr>
        <p:spPr>
          <a:xfrm>
            <a:off x="390525" y="1143000"/>
            <a:ext cx="5262562" cy="5257800"/>
          </a:xfrm>
        </p:spPr>
        <p:txBody>
          <a:bodyPr/>
          <a:lstStyle/>
          <a:p>
            <a:pPr marL="0" indent="0" eaLnBrk="1" hangingPunct="1">
              <a:defRPr/>
            </a:pPr>
            <a:r>
              <a:rPr lang="en-US" dirty="0">
                <a:latin typeface="Arial Narrow" charset="0"/>
                <a:cs typeface="+mn-cs"/>
              </a:rPr>
              <a:t>Managers must focus on the following:</a:t>
            </a:r>
          </a:p>
          <a:p>
            <a:pPr marL="347472" lvl="1" indent="-347472" eaLnBrk="1" hangingPunct="1">
              <a:lnSpc>
                <a:spcPct val="100000"/>
              </a:lnSpc>
              <a:spcBef>
                <a:spcPts val="900"/>
              </a:spcBef>
              <a:defRPr/>
            </a:pPr>
            <a:r>
              <a:rPr lang="en-US" dirty="0">
                <a:solidFill>
                  <a:srgbClr val="000000"/>
                </a:solidFill>
                <a:latin typeface="Arial Narrow" charset="0"/>
              </a:rPr>
              <a:t>Creating personal hygiene policies</a:t>
            </a:r>
            <a:endParaRPr lang="en-US" dirty="0">
              <a:latin typeface="Arial Narrow" charset="0"/>
            </a:endParaRPr>
          </a:p>
          <a:p>
            <a:pPr marL="347472" lvl="1" indent="-347472" eaLnBrk="1" hangingPunct="1">
              <a:lnSpc>
                <a:spcPct val="100000"/>
              </a:lnSpc>
              <a:spcBef>
                <a:spcPts val="900"/>
              </a:spcBef>
              <a:defRPr/>
            </a:pPr>
            <a:r>
              <a:rPr lang="en-US" dirty="0">
                <a:solidFill>
                  <a:srgbClr val="000000"/>
                </a:solidFill>
                <a:latin typeface="Arial Narrow" charset="0"/>
              </a:rPr>
              <a:t>Training food handlers on personal hygiene policies and retraining them regularly</a:t>
            </a:r>
          </a:p>
          <a:p>
            <a:pPr marL="347472" lvl="1" indent="-347472" eaLnBrk="1" hangingPunct="1">
              <a:lnSpc>
                <a:spcPct val="100000"/>
              </a:lnSpc>
              <a:spcBef>
                <a:spcPts val="900"/>
              </a:spcBef>
              <a:defRPr/>
            </a:pPr>
            <a:r>
              <a:rPr lang="en-US" dirty="0">
                <a:solidFill>
                  <a:srgbClr val="000000"/>
                </a:solidFill>
                <a:latin typeface="Arial Narrow" charset="0"/>
              </a:rPr>
              <a:t>Modeling correct behavior at all times</a:t>
            </a:r>
          </a:p>
          <a:p>
            <a:pPr marL="347472" lvl="1" indent="-347472" eaLnBrk="1" hangingPunct="1">
              <a:lnSpc>
                <a:spcPct val="100000"/>
              </a:lnSpc>
              <a:spcBef>
                <a:spcPts val="900"/>
              </a:spcBef>
              <a:defRPr/>
            </a:pPr>
            <a:r>
              <a:rPr lang="en-US" dirty="0">
                <a:solidFill>
                  <a:srgbClr val="000000"/>
                </a:solidFill>
                <a:latin typeface="Arial Narrow" charset="0"/>
              </a:rPr>
              <a:t>Supervising food safety practices</a:t>
            </a:r>
          </a:p>
          <a:p>
            <a:pPr marL="347472" lvl="1" indent="-347472" eaLnBrk="1" hangingPunct="1">
              <a:lnSpc>
                <a:spcPct val="100000"/>
              </a:lnSpc>
              <a:spcBef>
                <a:spcPts val="900"/>
              </a:spcBef>
              <a:defRPr/>
            </a:pPr>
            <a:r>
              <a:rPr lang="en-US" dirty="0">
                <a:solidFill>
                  <a:srgbClr val="000000"/>
                </a:solidFill>
                <a:latin typeface="Arial Narrow" charset="0"/>
              </a:rPr>
              <a:t>Revising personal hygiene policies when laws or science change</a:t>
            </a:r>
          </a:p>
        </p:txBody>
      </p:sp>
      <p:sp>
        <p:nvSpPr>
          <p:cNvPr id="91140" name="Text Box 7"/>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3-5</a:t>
            </a:r>
          </a:p>
        </p:txBody>
      </p:sp>
      <p:pic>
        <p:nvPicPr>
          <p:cNvPr id="2" name="Picture 1" descr="6e_c03_04_leading.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6403" y="1243013"/>
            <a:ext cx="2100072" cy="1831848"/>
          </a:xfrm>
          <a:prstGeom prst="rect">
            <a:avLst/>
          </a:prstGeom>
        </p:spPr>
      </p:pic>
    </p:spTree>
    <p:extLst>
      <p:ext uri="{BB962C8B-B14F-4D97-AF65-F5344CB8AC3E}">
        <p14:creationId xmlns:p14="http://schemas.microsoft.com/office/powerpoint/2010/main" val="1493156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3"/>
          <p:cNvSpPr>
            <a:spLocks noGrp="1" noChangeArrowheads="1"/>
          </p:cNvSpPr>
          <p:nvPr>
            <p:ph type="body" idx="1"/>
          </p:nvPr>
        </p:nvSpPr>
        <p:spPr>
          <a:xfrm>
            <a:off x="393192" y="1143000"/>
            <a:ext cx="8240713" cy="4622888"/>
          </a:xfrm>
        </p:spPr>
        <p:txBody>
          <a:bodyPr/>
          <a:lstStyle/>
          <a:p>
            <a:pPr marL="0" indent="0" eaLnBrk="1" hangingPunct="1">
              <a:defRPr/>
            </a:pPr>
            <a:r>
              <a:rPr lang="en-US" dirty="0">
                <a:latin typeface="Arial Narrow" charset="0"/>
                <a:cs typeface="+mn-cs"/>
              </a:rPr>
              <a:t>Required </a:t>
            </a:r>
            <a:r>
              <a:rPr lang="en-US" dirty="0" smtClean="0">
                <a:latin typeface="Arial Narrow" charset="0"/>
                <a:cs typeface="+mn-cs"/>
              </a:rPr>
              <a:t>documents: </a:t>
            </a:r>
            <a:endParaRPr lang="en-US" sz="1800" dirty="0" smtClean="0">
              <a:latin typeface="Arial Narrow" charset="0"/>
              <a:cs typeface="+mn-cs"/>
            </a:endParaRPr>
          </a:p>
          <a:p>
            <a:pPr marL="347472" lvl="1" indent="-347472" eaLnBrk="1" hangingPunct="1">
              <a:lnSpc>
                <a:spcPct val="100000"/>
              </a:lnSpc>
              <a:spcBef>
                <a:spcPts val="900"/>
              </a:spcBef>
              <a:defRPr/>
            </a:pPr>
            <a:r>
              <a:rPr lang="en-US" dirty="0" smtClean="0">
                <a:latin typeface="Arial Narrow" charset="0"/>
              </a:rPr>
              <a:t>Fish that will be eaten raw or partially cooked</a:t>
            </a:r>
          </a:p>
          <a:p>
            <a:pPr marL="694944" lvl="2" indent="-347472" eaLnBrk="1" hangingPunct="1">
              <a:lnSpc>
                <a:spcPct val="100000"/>
              </a:lnSpc>
              <a:spcBef>
                <a:spcPts val="900"/>
              </a:spcBef>
              <a:defRPr/>
            </a:pPr>
            <a:r>
              <a:rPr lang="en-US" spc="-20" dirty="0" smtClean="0">
                <a:latin typeface="Arial Narrow" charset="0"/>
              </a:rPr>
              <a:t>Documentation </a:t>
            </a:r>
            <a:r>
              <a:rPr lang="en-US" spc="-20" dirty="0">
                <a:latin typeface="Arial Narrow" charset="0"/>
              </a:rPr>
              <a:t>must show the fish was correctly frozen before being </a:t>
            </a:r>
            <a:r>
              <a:rPr lang="en-US" spc="-20" dirty="0" smtClean="0">
                <a:latin typeface="Arial Narrow" charset="0"/>
              </a:rPr>
              <a:t>received</a:t>
            </a:r>
            <a:r>
              <a:rPr lang="en-US" dirty="0" smtClean="0">
                <a:latin typeface="Arial Narrow" charset="0"/>
              </a:rPr>
              <a:t> </a:t>
            </a:r>
            <a:endParaRPr lang="en-US" dirty="0">
              <a:latin typeface="Arial Narrow" charset="0"/>
            </a:endParaRPr>
          </a:p>
          <a:p>
            <a:pPr marL="694944" lvl="2" indent="-347472" eaLnBrk="1" hangingPunct="1">
              <a:lnSpc>
                <a:spcPct val="100000"/>
              </a:lnSpc>
              <a:spcBef>
                <a:spcPts val="900"/>
              </a:spcBef>
              <a:defRPr/>
            </a:pPr>
            <a:r>
              <a:rPr lang="en-US" dirty="0">
                <a:latin typeface="Arial Narrow" charset="0"/>
              </a:rPr>
              <a:t>Keep documents for 90 days from the sale of the </a:t>
            </a:r>
            <a:r>
              <a:rPr lang="en-US" dirty="0" smtClean="0">
                <a:latin typeface="Arial Narrow" charset="0"/>
              </a:rPr>
              <a:t>fish </a:t>
            </a:r>
            <a:endParaRPr lang="en-US" dirty="0">
              <a:latin typeface="Arial Narrow" charset="0"/>
            </a:endParaRPr>
          </a:p>
          <a:p>
            <a:pPr marL="347472" lvl="1" indent="-347472" eaLnBrk="1" hangingPunct="1">
              <a:lnSpc>
                <a:spcPct val="100000"/>
              </a:lnSpc>
              <a:spcBef>
                <a:spcPts val="900"/>
              </a:spcBef>
              <a:defRPr/>
            </a:pPr>
            <a:r>
              <a:rPr lang="en-US" dirty="0">
                <a:latin typeface="Arial Narrow" charset="0"/>
              </a:rPr>
              <a:t>Farm raised fish </a:t>
            </a:r>
          </a:p>
          <a:p>
            <a:pPr marL="694944" lvl="2" indent="-347472" eaLnBrk="1" hangingPunct="1">
              <a:lnSpc>
                <a:spcPct val="100000"/>
              </a:lnSpc>
              <a:spcBef>
                <a:spcPts val="900"/>
              </a:spcBef>
              <a:defRPr/>
            </a:pPr>
            <a:r>
              <a:rPr lang="en-US" dirty="0">
                <a:latin typeface="Arial Narrow" charset="0"/>
              </a:rPr>
              <a:t>Must have documentation stating the fish was raised to FDA </a:t>
            </a:r>
            <a:r>
              <a:rPr lang="en-US" dirty="0" smtClean="0">
                <a:latin typeface="Arial Narrow" charset="0"/>
              </a:rPr>
              <a:t>standards </a:t>
            </a:r>
            <a:endParaRPr lang="en-US" dirty="0">
              <a:latin typeface="Arial Narrow" charset="0"/>
            </a:endParaRPr>
          </a:p>
          <a:p>
            <a:pPr marL="694944" lvl="2" indent="-347472" eaLnBrk="1" hangingPunct="1">
              <a:lnSpc>
                <a:spcPct val="100000"/>
              </a:lnSpc>
              <a:spcBef>
                <a:spcPts val="900"/>
              </a:spcBef>
              <a:defRPr/>
            </a:pPr>
            <a:r>
              <a:rPr lang="en-US" dirty="0">
                <a:latin typeface="Arial Narrow" charset="0"/>
              </a:rPr>
              <a:t>Keep documents for 90 days from the sale of the fish</a:t>
            </a:r>
          </a:p>
        </p:txBody>
      </p:sp>
      <p:sp>
        <p:nvSpPr>
          <p:cNvPr id="135171" name="Text Box 8"/>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5-16</a:t>
            </a:r>
          </a:p>
        </p:txBody>
      </p:sp>
      <p:sp>
        <p:nvSpPr>
          <p:cNvPr id="135172" name="Rectangle 10"/>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Receiving and Inspecting</a:t>
            </a:r>
          </a:p>
        </p:txBody>
      </p:sp>
    </p:spTree>
    <p:extLst>
      <p:ext uri="{BB962C8B-B14F-4D97-AF65-F5344CB8AC3E}">
        <p14:creationId xmlns:p14="http://schemas.microsoft.com/office/powerpoint/2010/main" val="419418230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3"/>
          <p:cNvSpPr>
            <a:spLocks noGrp="1" noChangeArrowheads="1"/>
          </p:cNvSpPr>
          <p:nvPr>
            <p:ph type="body" idx="1"/>
          </p:nvPr>
        </p:nvSpPr>
        <p:spPr>
          <a:xfrm>
            <a:off x="393192" y="1143000"/>
            <a:ext cx="5486400" cy="4983163"/>
          </a:xfrm>
        </p:spPr>
        <p:txBody>
          <a:bodyPr/>
          <a:lstStyle/>
          <a:p>
            <a:pPr marL="0" indent="0" eaLnBrk="1" hangingPunct="1">
              <a:defRPr/>
            </a:pPr>
            <a:r>
              <a:rPr lang="en-US" dirty="0">
                <a:latin typeface="Arial Narrow" charset="0"/>
                <a:cs typeface="+mn-cs"/>
              </a:rPr>
              <a:t>Assessing </a:t>
            </a:r>
            <a:r>
              <a:rPr lang="en-US" dirty="0" smtClean="0">
                <a:latin typeface="Arial Narrow" charset="0"/>
                <a:cs typeface="+mn-cs"/>
              </a:rPr>
              <a:t>food quality</a:t>
            </a:r>
            <a:r>
              <a:rPr lang="en-US" dirty="0">
                <a:latin typeface="Arial Narrow" charset="0"/>
                <a:cs typeface="+mn-cs"/>
              </a:rPr>
              <a:t>:</a:t>
            </a:r>
          </a:p>
          <a:p>
            <a:pPr marL="347472" lvl="1" indent="-347472" eaLnBrk="1" hangingPunct="1">
              <a:lnSpc>
                <a:spcPct val="100000"/>
              </a:lnSpc>
              <a:spcBef>
                <a:spcPts val="900"/>
              </a:spcBef>
              <a:defRPr/>
            </a:pPr>
            <a:r>
              <a:rPr lang="en-US" b="1" dirty="0">
                <a:latin typeface="Arial Narrow" charset="0"/>
              </a:rPr>
              <a:t>Appearance:</a:t>
            </a:r>
            <a:r>
              <a:rPr lang="en-US" dirty="0">
                <a:latin typeface="Arial Narrow" charset="0"/>
              </a:rPr>
              <a:t> Reject food that is moldy or has an abnormal </a:t>
            </a:r>
            <a:r>
              <a:rPr lang="en-US" dirty="0" smtClean="0">
                <a:latin typeface="Arial Narrow" charset="0"/>
              </a:rPr>
              <a:t>color</a:t>
            </a:r>
            <a:endParaRPr lang="en-US" dirty="0">
              <a:latin typeface="Arial Narrow" charset="0"/>
            </a:endParaRPr>
          </a:p>
          <a:p>
            <a:pPr marL="347472" lvl="1" indent="-347472" eaLnBrk="1" hangingPunct="1">
              <a:lnSpc>
                <a:spcPct val="100000"/>
              </a:lnSpc>
              <a:spcBef>
                <a:spcPts val="900"/>
              </a:spcBef>
              <a:defRPr/>
            </a:pPr>
            <a:r>
              <a:rPr lang="en-US" b="1" dirty="0">
                <a:latin typeface="Arial Narrow" charset="0"/>
              </a:rPr>
              <a:t>Texture:</a:t>
            </a:r>
            <a:r>
              <a:rPr lang="en-US" dirty="0">
                <a:latin typeface="Arial Narrow" charset="0"/>
              </a:rPr>
              <a:t> Reject meat, fish, or poultry </a:t>
            </a:r>
            <a:r>
              <a:rPr lang="en-US" dirty="0" smtClean="0">
                <a:latin typeface="Arial Narrow" charset="0"/>
              </a:rPr>
              <a:t>if</a:t>
            </a:r>
            <a:endParaRPr lang="en-US" dirty="0">
              <a:latin typeface="Arial Narrow" charset="0"/>
            </a:endParaRPr>
          </a:p>
          <a:p>
            <a:pPr marL="694944" lvl="2" indent="-347472" eaLnBrk="1" hangingPunct="1">
              <a:lnSpc>
                <a:spcPct val="100000"/>
              </a:lnSpc>
              <a:spcBef>
                <a:spcPts val="900"/>
              </a:spcBef>
              <a:defRPr/>
            </a:pPr>
            <a:r>
              <a:rPr lang="en-US" dirty="0">
                <a:latin typeface="Arial Narrow" charset="0"/>
              </a:rPr>
              <a:t>It is slimy, sticky, or dry</a:t>
            </a:r>
          </a:p>
          <a:p>
            <a:pPr marL="694944" lvl="2" indent="-347472" eaLnBrk="1" hangingPunct="1">
              <a:lnSpc>
                <a:spcPct val="100000"/>
              </a:lnSpc>
              <a:spcBef>
                <a:spcPts val="900"/>
              </a:spcBef>
              <a:defRPr/>
            </a:pPr>
            <a:r>
              <a:rPr lang="en-US" dirty="0">
                <a:latin typeface="Arial Narrow" charset="0"/>
              </a:rPr>
              <a:t>It has soft flesh that leaves an imprint when touched</a:t>
            </a:r>
          </a:p>
          <a:p>
            <a:pPr marL="347472" lvl="1" indent="-347472" eaLnBrk="1" hangingPunct="1">
              <a:lnSpc>
                <a:spcPct val="100000"/>
              </a:lnSpc>
              <a:spcBef>
                <a:spcPts val="900"/>
              </a:spcBef>
              <a:defRPr/>
            </a:pPr>
            <a:r>
              <a:rPr lang="en-US" b="1" dirty="0">
                <a:latin typeface="Arial Narrow" charset="0"/>
              </a:rPr>
              <a:t>Odor:</a:t>
            </a:r>
            <a:r>
              <a:rPr lang="en-US" dirty="0">
                <a:latin typeface="Arial Narrow" charset="0"/>
              </a:rPr>
              <a:t> Reject food with an abnormal or unpleasant odor</a:t>
            </a:r>
          </a:p>
          <a:p>
            <a:pPr marL="0" indent="0" eaLnBrk="1" hangingPunct="1">
              <a:defRPr/>
            </a:pPr>
            <a:endParaRPr lang="en-US" dirty="0">
              <a:latin typeface="Arial Narrow" charset="0"/>
              <a:cs typeface="+mn-cs"/>
            </a:endParaRPr>
          </a:p>
        </p:txBody>
      </p:sp>
      <p:sp>
        <p:nvSpPr>
          <p:cNvPr id="136195" name="Text Box 8"/>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5-17</a:t>
            </a:r>
          </a:p>
        </p:txBody>
      </p:sp>
      <p:sp>
        <p:nvSpPr>
          <p:cNvPr id="136196" name="Rectangle 10"/>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Receiving and Inspecting</a:t>
            </a:r>
          </a:p>
        </p:txBody>
      </p:sp>
      <p:pic>
        <p:nvPicPr>
          <p:cNvPr id="2" name="Picture 1" descr="6e_c05_17.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1768" y="1243013"/>
            <a:ext cx="2103120" cy="2103120"/>
          </a:xfrm>
          <a:prstGeom prst="rect">
            <a:avLst/>
          </a:prstGeom>
        </p:spPr>
      </p:pic>
    </p:spTree>
    <p:extLst>
      <p:ext uri="{BB962C8B-B14F-4D97-AF65-F5344CB8AC3E}">
        <p14:creationId xmlns:p14="http://schemas.microsoft.com/office/powerpoint/2010/main" val="245104470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3"/>
          <p:cNvSpPr>
            <a:spLocks noGrp="1" noChangeArrowheads="1"/>
          </p:cNvSpPr>
          <p:nvPr>
            <p:ph type="body" idx="1"/>
          </p:nvPr>
        </p:nvSpPr>
        <p:spPr>
          <a:xfrm>
            <a:off x="393192" y="1143000"/>
            <a:ext cx="5086350" cy="4983163"/>
          </a:xfrm>
        </p:spPr>
        <p:txBody>
          <a:bodyPr/>
          <a:lstStyle/>
          <a:p>
            <a:pPr marL="0" indent="0" eaLnBrk="1" hangingPunct="1">
              <a:tabLst>
                <a:tab pos="0" algn="l"/>
              </a:tabLst>
              <a:defRPr/>
            </a:pPr>
            <a:r>
              <a:rPr lang="en-US" dirty="0">
                <a:latin typeface="Arial Narrow" charset="0"/>
                <a:cs typeface="+mn-cs"/>
              </a:rPr>
              <a:t>Labeling </a:t>
            </a:r>
            <a:r>
              <a:rPr lang="en-US" dirty="0" smtClean="0">
                <a:latin typeface="Arial Narrow" charset="0"/>
                <a:cs typeface="+mn-cs"/>
              </a:rPr>
              <a:t>food </a:t>
            </a:r>
            <a:r>
              <a:rPr lang="en-US" dirty="0">
                <a:latin typeface="Arial Narrow" charset="0"/>
                <a:cs typeface="+mn-cs"/>
              </a:rPr>
              <a:t>for </a:t>
            </a:r>
            <a:r>
              <a:rPr lang="en-US" dirty="0" smtClean="0">
                <a:latin typeface="Arial Narrow" charset="0"/>
                <a:cs typeface="+mn-cs"/>
              </a:rPr>
              <a:t>use on-site:</a:t>
            </a:r>
            <a:endParaRPr lang="en-US" dirty="0">
              <a:latin typeface="Arial Narrow" charset="0"/>
              <a:cs typeface="+mn-cs"/>
            </a:endParaRPr>
          </a:p>
          <a:p>
            <a:pPr marL="347472" lvl="1" indent="-347472" eaLnBrk="1" hangingPunct="1">
              <a:lnSpc>
                <a:spcPct val="100000"/>
              </a:lnSpc>
              <a:spcBef>
                <a:spcPts val="900"/>
              </a:spcBef>
              <a:tabLst>
                <a:tab pos="0" algn="l"/>
              </a:tabLst>
              <a:defRPr/>
            </a:pPr>
            <a:r>
              <a:rPr lang="en-US" dirty="0">
                <a:solidFill>
                  <a:schemeClr val="tx1"/>
                </a:solidFill>
                <a:latin typeface="Arial Narrow" charset="0"/>
              </a:rPr>
              <a:t>All items not in their original containers must be labeled</a:t>
            </a:r>
          </a:p>
          <a:p>
            <a:pPr marL="347472" lvl="1" indent="-347472" eaLnBrk="1" hangingPunct="1">
              <a:lnSpc>
                <a:spcPct val="100000"/>
              </a:lnSpc>
              <a:spcBef>
                <a:spcPts val="900"/>
              </a:spcBef>
              <a:tabLst>
                <a:tab pos="0" algn="l"/>
              </a:tabLst>
              <a:defRPr/>
            </a:pPr>
            <a:r>
              <a:rPr lang="en-US" dirty="0">
                <a:solidFill>
                  <a:schemeClr val="tx1"/>
                </a:solidFill>
                <a:latin typeface="Arial Narrow" charset="0"/>
              </a:rPr>
              <a:t>Food labels should include the common name of the food or a statement that clearly and accurately identifies it</a:t>
            </a:r>
          </a:p>
          <a:p>
            <a:pPr marL="347472" lvl="1" indent="-347472" eaLnBrk="1" hangingPunct="1">
              <a:lnSpc>
                <a:spcPct val="100000"/>
              </a:lnSpc>
              <a:spcBef>
                <a:spcPts val="900"/>
              </a:spcBef>
              <a:tabLst>
                <a:tab pos="0" algn="l"/>
              </a:tabLst>
              <a:defRPr/>
            </a:pPr>
            <a:r>
              <a:rPr lang="en-US" dirty="0">
                <a:solidFill>
                  <a:schemeClr val="tx1"/>
                </a:solidFill>
                <a:latin typeface="Arial Narrow" charset="0"/>
              </a:rPr>
              <a:t>It is not necessary to label food if it clearly will not be mistaken for another </a:t>
            </a:r>
            <a:r>
              <a:rPr lang="en-US" dirty="0" smtClean="0">
                <a:solidFill>
                  <a:schemeClr val="tx1"/>
                </a:solidFill>
                <a:latin typeface="Arial Narrow" charset="0"/>
              </a:rPr>
              <a:t>item</a:t>
            </a:r>
            <a:endParaRPr lang="en-US" dirty="0">
              <a:solidFill>
                <a:schemeClr val="tx1"/>
              </a:solidFill>
              <a:latin typeface="Arial Narrow" charset="0"/>
            </a:endParaRPr>
          </a:p>
        </p:txBody>
      </p:sp>
      <p:sp>
        <p:nvSpPr>
          <p:cNvPr id="137219" name="Text Box 9"/>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5-18</a:t>
            </a:r>
          </a:p>
        </p:txBody>
      </p:sp>
      <p:sp>
        <p:nvSpPr>
          <p:cNvPr id="137220" name="Rectangle 11"/>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Storage</a:t>
            </a:r>
          </a:p>
        </p:txBody>
      </p:sp>
      <p:pic>
        <p:nvPicPr>
          <p:cNvPr id="2" name="Picture 1" descr="6e_c05_08_preplabel_r.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1768" y="1243013"/>
            <a:ext cx="2103120" cy="1824946"/>
          </a:xfrm>
          <a:prstGeom prst="rect">
            <a:avLst/>
          </a:prstGeom>
        </p:spPr>
      </p:pic>
    </p:spTree>
    <p:extLst>
      <p:ext uri="{BB962C8B-B14F-4D97-AF65-F5344CB8AC3E}">
        <p14:creationId xmlns:p14="http://schemas.microsoft.com/office/powerpoint/2010/main" val="382585200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3"/>
          <p:cNvSpPr>
            <a:spLocks noGrp="1" noChangeArrowheads="1"/>
          </p:cNvSpPr>
          <p:nvPr>
            <p:ph type="body" idx="1"/>
          </p:nvPr>
        </p:nvSpPr>
        <p:spPr>
          <a:xfrm>
            <a:off x="393192" y="1143000"/>
            <a:ext cx="7315200" cy="4983163"/>
          </a:xfrm>
        </p:spPr>
        <p:txBody>
          <a:bodyPr/>
          <a:lstStyle/>
          <a:p>
            <a:pPr marL="0" indent="0" eaLnBrk="1" hangingPunct="1">
              <a:tabLst>
                <a:tab pos="0" algn="l"/>
              </a:tabLst>
              <a:defRPr/>
            </a:pPr>
            <a:r>
              <a:rPr lang="en-US" dirty="0">
                <a:latin typeface="Arial Narrow" charset="0"/>
                <a:cs typeface="+mn-cs"/>
              </a:rPr>
              <a:t>Labeling </a:t>
            </a:r>
            <a:r>
              <a:rPr lang="en-US" dirty="0" smtClean="0">
                <a:latin typeface="Arial Narrow" charset="0"/>
                <a:cs typeface="+mn-cs"/>
              </a:rPr>
              <a:t>food packaged on-site </a:t>
            </a:r>
            <a:r>
              <a:rPr lang="en-US" dirty="0">
                <a:latin typeface="Arial Narrow" charset="0"/>
                <a:cs typeface="+mn-cs"/>
              </a:rPr>
              <a:t>for </a:t>
            </a:r>
            <a:r>
              <a:rPr lang="en-US" dirty="0" smtClean="0">
                <a:latin typeface="Arial Narrow" charset="0"/>
                <a:cs typeface="+mn-cs"/>
              </a:rPr>
              <a:t>retail sale:</a:t>
            </a:r>
            <a:endParaRPr lang="en-US" dirty="0">
              <a:latin typeface="Arial Narrow" charset="0"/>
              <a:cs typeface="+mn-cs"/>
            </a:endParaRPr>
          </a:p>
          <a:p>
            <a:pPr marL="347472" lvl="1" indent="-347472" eaLnBrk="1" hangingPunct="1">
              <a:lnSpc>
                <a:spcPct val="100000"/>
              </a:lnSpc>
              <a:spcBef>
                <a:spcPts val="900"/>
              </a:spcBef>
              <a:tabLst>
                <a:tab pos="0" algn="l"/>
              </a:tabLst>
              <a:defRPr/>
            </a:pPr>
            <a:r>
              <a:rPr lang="en-US" dirty="0">
                <a:solidFill>
                  <a:schemeClr val="tx1"/>
                </a:solidFill>
                <a:latin typeface="Arial Narrow" charset="0"/>
              </a:rPr>
              <a:t>Common name of the food or a statement clearly identifying </a:t>
            </a:r>
            <a:r>
              <a:rPr lang="en-US" dirty="0" smtClean="0">
                <a:solidFill>
                  <a:schemeClr val="tx1"/>
                </a:solidFill>
                <a:latin typeface="Arial Narrow" charset="0"/>
              </a:rPr>
              <a:t>it</a:t>
            </a:r>
            <a:endParaRPr lang="en-US" dirty="0">
              <a:solidFill>
                <a:schemeClr val="tx1"/>
              </a:solidFill>
              <a:latin typeface="Arial Narrow" charset="0"/>
            </a:endParaRPr>
          </a:p>
          <a:p>
            <a:pPr marL="347472" lvl="1" indent="-347472" eaLnBrk="1" hangingPunct="1">
              <a:lnSpc>
                <a:spcPct val="100000"/>
              </a:lnSpc>
              <a:spcBef>
                <a:spcPts val="900"/>
              </a:spcBef>
              <a:tabLst>
                <a:tab pos="0" algn="l"/>
              </a:tabLst>
              <a:defRPr/>
            </a:pPr>
            <a:r>
              <a:rPr lang="en-US" dirty="0">
                <a:solidFill>
                  <a:schemeClr val="tx1"/>
                </a:solidFill>
                <a:latin typeface="Arial Narrow" charset="0"/>
              </a:rPr>
              <a:t>Quantity of the </a:t>
            </a:r>
            <a:r>
              <a:rPr lang="en-US" dirty="0" smtClean="0">
                <a:solidFill>
                  <a:schemeClr val="tx1"/>
                </a:solidFill>
                <a:latin typeface="Arial Narrow" charset="0"/>
              </a:rPr>
              <a:t>food</a:t>
            </a:r>
            <a:endParaRPr lang="en-US" dirty="0">
              <a:solidFill>
                <a:schemeClr val="tx1"/>
              </a:solidFill>
              <a:latin typeface="Arial Narrow" charset="0"/>
            </a:endParaRPr>
          </a:p>
          <a:p>
            <a:pPr marL="347472" lvl="1" indent="-347472" eaLnBrk="1" hangingPunct="1">
              <a:lnSpc>
                <a:spcPct val="100000"/>
              </a:lnSpc>
              <a:spcBef>
                <a:spcPts val="900"/>
              </a:spcBef>
              <a:tabLst>
                <a:tab pos="0" algn="l"/>
              </a:tabLst>
              <a:defRPr/>
            </a:pPr>
            <a:r>
              <a:rPr lang="en-US" dirty="0">
                <a:solidFill>
                  <a:schemeClr val="tx1"/>
                </a:solidFill>
                <a:latin typeface="Arial Narrow" charset="0"/>
              </a:rPr>
              <a:t>If the item contains two or more ingredients, list the ingredients </a:t>
            </a:r>
            <a:r>
              <a:rPr lang="en-US" dirty="0" smtClean="0">
                <a:solidFill>
                  <a:schemeClr val="tx1"/>
                </a:solidFill>
                <a:latin typeface="Arial Narrow" charset="0"/>
              </a:rPr>
              <a:t/>
            </a:r>
            <a:br>
              <a:rPr lang="en-US" dirty="0" smtClean="0">
                <a:solidFill>
                  <a:schemeClr val="tx1"/>
                </a:solidFill>
                <a:latin typeface="Arial Narrow" charset="0"/>
              </a:rPr>
            </a:br>
            <a:r>
              <a:rPr lang="en-US" dirty="0" smtClean="0">
                <a:solidFill>
                  <a:schemeClr val="tx1"/>
                </a:solidFill>
                <a:latin typeface="Arial Narrow" charset="0"/>
              </a:rPr>
              <a:t>in </a:t>
            </a:r>
            <a:r>
              <a:rPr lang="en-US" dirty="0">
                <a:solidFill>
                  <a:schemeClr val="tx1"/>
                </a:solidFill>
                <a:latin typeface="Arial Narrow" charset="0"/>
              </a:rPr>
              <a:t>descending order by </a:t>
            </a:r>
            <a:r>
              <a:rPr lang="en-US" dirty="0" smtClean="0">
                <a:solidFill>
                  <a:schemeClr val="tx1"/>
                </a:solidFill>
                <a:latin typeface="Arial Narrow" charset="0"/>
              </a:rPr>
              <a:t>weight</a:t>
            </a:r>
            <a:endParaRPr lang="en-US" dirty="0">
              <a:solidFill>
                <a:schemeClr val="tx1"/>
              </a:solidFill>
              <a:latin typeface="Arial Narrow" charset="0"/>
            </a:endParaRPr>
          </a:p>
          <a:p>
            <a:pPr marL="347472" lvl="1" indent="-347472" eaLnBrk="1" hangingPunct="1">
              <a:lnSpc>
                <a:spcPct val="100000"/>
              </a:lnSpc>
              <a:spcBef>
                <a:spcPts val="900"/>
              </a:spcBef>
              <a:tabLst>
                <a:tab pos="0" algn="l"/>
              </a:tabLst>
              <a:defRPr/>
            </a:pPr>
            <a:r>
              <a:rPr lang="en-US" dirty="0">
                <a:solidFill>
                  <a:schemeClr val="tx1"/>
                </a:solidFill>
                <a:latin typeface="Arial Narrow" charset="0"/>
              </a:rPr>
              <a:t>List of artificial colors and flavors in the food including </a:t>
            </a:r>
            <a:r>
              <a:rPr lang="en-US" dirty="0" smtClean="0">
                <a:solidFill>
                  <a:schemeClr val="tx1"/>
                </a:solidFill>
                <a:latin typeface="Arial Narrow" charset="0"/>
              </a:rPr>
              <a:t/>
            </a:r>
            <a:br>
              <a:rPr lang="en-US" dirty="0" smtClean="0">
                <a:solidFill>
                  <a:schemeClr val="tx1"/>
                </a:solidFill>
                <a:latin typeface="Arial Narrow" charset="0"/>
              </a:rPr>
            </a:br>
            <a:r>
              <a:rPr lang="en-US" dirty="0" smtClean="0">
                <a:solidFill>
                  <a:schemeClr val="tx1"/>
                </a:solidFill>
                <a:latin typeface="Arial Narrow" charset="0"/>
              </a:rPr>
              <a:t>chemical </a:t>
            </a:r>
            <a:r>
              <a:rPr lang="en-US" dirty="0">
                <a:solidFill>
                  <a:schemeClr val="tx1"/>
                </a:solidFill>
                <a:latin typeface="Arial Narrow" charset="0"/>
              </a:rPr>
              <a:t>preservatives</a:t>
            </a:r>
          </a:p>
          <a:p>
            <a:pPr marL="347472" lvl="1" indent="-347472" eaLnBrk="1" hangingPunct="1">
              <a:lnSpc>
                <a:spcPct val="100000"/>
              </a:lnSpc>
              <a:spcBef>
                <a:spcPts val="900"/>
              </a:spcBef>
              <a:tabLst>
                <a:tab pos="0" algn="l"/>
              </a:tabLst>
              <a:defRPr/>
            </a:pPr>
            <a:r>
              <a:rPr lang="en-US" dirty="0">
                <a:solidFill>
                  <a:schemeClr val="tx1"/>
                </a:solidFill>
                <a:latin typeface="Arial Narrow" charset="0"/>
              </a:rPr>
              <a:t>Name and place of business of the manufacturer, packer, </a:t>
            </a:r>
            <a:r>
              <a:rPr lang="en-US" dirty="0" smtClean="0">
                <a:solidFill>
                  <a:schemeClr val="tx1"/>
                </a:solidFill>
                <a:latin typeface="Arial Narrow" charset="0"/>
              </a:rPr>
              <a:t/>
            </a:r>
            <a:br>
              <a:rPr lang="en-US" dirty="0" smtClean="0">
                <a:solidFill>
                  <a:schemeClr val="tx1"/>
                </a:solidFill>
                <a:latin typeface="Arial Narrow" charset="0"/>
              </a:rPr>
            </a:br>
            <a:r>
              <a:rPr lang="en-US" dirty="0" smtClean="0">
                <a:solidFill>
                  <a:schemeClr val="tx1"/>
                </a:solidFill>
                <a:latin typeface="Arial Narrow" charset="0"/>
              </a:rPr>
              <a:t>or distributor</a:t>
            </a:r>
            <a:endParaRPr lang="en-US" dirty="0">
              <a:solidFill>
                <a:schemeClr val="tx1"/>
              </a:solidFill>
              <a:latin typeface="Arial Narrow" charset="0"/>
            </a:endParaRPr>
          </a:p>
          <a:p>
            <a:pPr marL="347472" lvl="1" indent="-347472" eaLnBrk="1" hangingPunct="1">
              <a:lnSpc>
                <a:spcPct val="100000"/>
              </a:lnSpc>
              <a:spcBef>
                <a:spcPts val="900"/>
              </a:spcBef>
              <a:tabLst>
                <a:tab pos="0" algn="l"/>
              </a:tabLst>
              <a:defRPr/>
            </a:pPr>
            <a:r>
              <a:rPr lang="en-US" dirty="0">
                <a:solidFill>
                  <a:schemeClr val="tx1"/>
                </a:solidFill>
                <a:latin typeface="Arial Narrow" charset="0"/>
              </a:rPr>
              <a:t>Source of each major food allergen contained in the </a:t>
            </a:r>
            <a:r>
              <a:rPr lang="en-US" dirty="0" smtClean="0">
                <a:solidFill>
                  <a:schemeClr val="tx1"/>
                </a:solidFill>
                <a:latin typeface="Arial Narrow" charset="0"/>
              </a:rPr>
              <a:t>food </a:t>
            </a:r>
            <a:endParaRPr lang="en-US" dirty="0">
              <a:solidFill>
                <a:schemeClr val="tx1"/>
              </a:solidFill>
              <a:latin typeface="Arial Narrow" charset="0"/>
            </a:endParaRPr>
          </a:p>
        </p:txBody>
      </p:sp>
      <p:sp>
        <p:nvSpPr>
          <p:cNvPr id="138243" name="Text Box 9"/>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5-19</a:t>
            </a:r>
          </a:p>
        </p:txBody>
      </p:sp>
      <p:sp>
        <p:nvSpPr>
          <p:cNvPr id="138244" name="Rectangle 11"/>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Storage</a:t>
            </a:r>
          </a:p>
        </p:txBody>
      </p:sp>
    </p:spTree>
    <p:extLst>
      <p:ext uri="{BB962C8B-B14F-4D97-AF65-F5344CB8AC3E}">
        <p14:creationId xmlns:p14="http://schemas.microsoft.com/office/powerpoint/2010/main" val="383261562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3"/>
          <p:cNvSpPr>
            <a:spLocks noGrp="1" noChangeArrowheads="1"/>
          </p:cNvSpPr>
          <p:nvPr>
            <p:ph type="body" idx="1"/>
          </p:nvPr>
        </p:nvSpPr>
        <p:spPr>
          <a:xfrm>
            <a:off x="393192" y="1143000"/>
            <a:ext cx="5086350" cy="4983163"/>
          </a:xfrm>
        </p:spPr>
        <p:txBody>
          <a:bodyPr/>
          <a:lstStyle/>
          <a:p>
            <a:pPr marL="0" indent="0" eaLnBrk="1" hangingPunct="1">
              <a:buFont typeface="Wingdings" pitchFamily="2" charset="2"/>
              <a:buNone/>
              <a:defRPr/>
            </a:pPr>
            <a:r>
              <a:rPr lang="en-US" dirty="0" smtClean="0">
                <a:ea typeface="+mn-ea"/>
                <a:cs typeface="+mn-cs"/>
              </a:rPr>
              <a:t>Date marking:</a:t>
            </a:r>
          </a:p>
          <a:p>
            <a:pPr marL="347472" lvl="1" indent="-347472" eaLnBrk="1" hangingPunct="1">
              <a:lnSpc>
                <a:spcPct val="100000"/>
              </a:lnSpc>
              <a:spcBef>
                <a:spcPts val="900"/>
              </a:spcBef>
              <a:buFont typeface="Wingdings" pitchFamily="2" charset="2"/>
              <a:buChar char="l"/>
              <a:tabLst>
                <a:tab pos="0" algn="l"/>
              </a:tabLst>
              <a:defRPr/>
            </a:pPr>
            <a:r>
              <a:rPr lang="en-US" dirty="0" smtClean="0"/>
              <a:t>Ready-to-eat TCS </a:t>
            </a:r>
            <a:r>
              <a:rPr lang="en-US" dirty="0" smtClean="0">
                <a:solidFill>
                  <a:srgbClr val="000000"/>
                </a:solidFill>
              </a:rPr>
              <a:t>food must be marked if held for longer than 24 hours </a:t>
            </a:r>
          </a:p>
          <a:p>
            <a:pPr marL="694944" lvl="2" indent="-347472" eaLnBrk="1" hangingPunct="1">
              <a:lnSpc>
                <a:spcPct val="100000"/>
              </a:lnSpc>
              <a:spcBef>
                <a:spcPts val="900"/>
              </a:spcBef>
              <a:buFont typeface="Courier New" pitchFamily="49" charset="0"/>
              <a:buChar char="o"/>
              <a:tabLst>
                <a:tab pos="0" algn="l"/>
              </a:tabLst>
              <a:defRPr/>
            </a:pPr>
            <a:r>
              <a:rPr lang="en-US" dirty="0" smtClean="0">
                <a:solidFill>
                  <a:srgbClr val="000000"/>
                </a:solidFill>
              </a:rPr>
              <a:t>Date mark must indicate when the food must be sold, eaten, or thrown out</a:t>
            </a:r>
            <a:endParaRPr lang="en-US" dirty="0">
              <a:solidFill>
                <a:srgbClr val="000000"/>
              </a:solidFill>
            </a:endParaRPr>
          </a:p>
          <a:p>
            <a:pPr marL="576263" lvl="2" indent="0" eaLnBrk="1" hangingPunct="1">
              <a:buFont typeface="Courier New" pitchFamily="49" charset="0"/>
              <a:buNone/>
              <a:tabLst>
                <a:tab pos="0" algn="l"/>
              </a:tabLst>
              <a:defRPr/>
            </a:pPr>
            <a:endParaRPr lang="en-US" dirty="0" smtClean="0">
              <a:solidFill>
                <a:srgbClr val="000000"/>
              </a:solidFill>
            </a:endParaRPr>
          </a:p>
        </p:txBody>
      </p:sp>
      <p:sp>
        <p:nvSpPr>
          <p:cNvPr id="139267" name="Text Box 8"/>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5-20</a:t>
            </a:r>
          </a:p>
        </p:txBody>
      </p:sp>
      <p:sp>
        <p:nvSpPr>
          <p:cNvPr id="139268" name="Rectangle 10"/>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Storage</a:t>
            </a:r>
          </a:p>
        </p:txBody>
      </p:sp>
      <p:pic>
        <p:nvPicPr>
          <p:cNvPr id="2" name="Picture 1" descr="6e_c05_09_potatosala_r.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4816" y="1243013"/>
            <a:ext cx="2100072" cy="1655064"/>
          </a:xfrm>
          <a:prstGeom prst="rect">
            <a:avLst/>
          </a:prstGeom>
        </p:spPr>
      </p:pic>
    </p:spTree>
    <p:extLst>
      <p:ext uri="{BB962C8B-B14F-4D97-AF65-F5344CB8AC3E}">
        <p14:creationId xmlns:p14="http://schemas.microsoft.com/office/powerpoint/2010/main" val="333945875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type="body" idx="1"/>
          </p:nvPr>
        </p:nvSpPr>
        <p:spPr>
          <a:xfrm>
            <a:off x="393192" y="1143000"/>
            <a:ext cx="5086350" cy="4983163"/>
          </a:xfrm>
        </p:spPr>
        <p:txBody>
          <a:bodyPr/>
          <a:lstStyle/>
          <a:p>
            <a:pPr marL="0" indent="0" eaLnBrk="1" hangingPunct="1">
              <a:defRPr/>
            </a:pPr>
            <a:r>
              <a:rPr lang="en-US" dirty="0">
                <a:latin typeface="Arial Narrow" charset="0"/>
                <a:cs typeface="+mn-cs"/>
              </a:rPr>
              <a:t>Date </a:t>
            </a:r>
            <a:r>
              <a:rPr lang="en-US" dirty="0" smtClean="0">
                <a:latin typeface="Arial Narrow" charset="0"/>
                <a:cs typeface="+mn-cs"/>
              </a:rPr>
              <a:t>marking:</a:t>
            </a:r>
            <a:endParaRPr lang="en-US" sz="1800" dirty="0">
              <a:latin typeface="Arial Narrow" charset="0"/>
              <a:cs typeface="+mn-cs"/>
            </a:endParaRPr>
          </a:p>
          <a:p>
            <a:pPr marL="347472" lvl="1" indent="-347472" eaLnBrk="1" hangingPunct="1">
              <a:lnSpc>
                <a:spcPct val="100000"/>
              </a:lnSpc>
              <a:spcBef>
                <a:spcPts val="900"/>
              </a:spcBef>
              <a:defRPr/>
            </a:pPr>
            <a:r>
              <a:rPr lang="en-US" dirty="0">
                <a:latin typeface="Arial Narrow" charset="0"/>
              </a:rPr>
              <a:t>Ready-to-eat TCS food can be stored for only seven days if it is held at 41°F (5°C) </a:t>
            </a:r>
            <a:r>
              <a:rPr lang="en-US" dirty="0" smtClean="0">
                <a:latin typeface="Arial Narrow" charset="0"/>
              </a:rPr>
              <a:t/>
            </a:r>
            <a:br>
              <a:rPr lang="en-US" dirty="0" smtClean="0">
                <a:latin typeface="Arial Narrow" charset="0"/>
              </a:rPr>
            </a:br>
            <a:r>
              <a:rPr lang="en-US" dirty="0" smtClean="0">
                <a:latin typeface="Arial Narrow" charset="0"/>
              </a:rPr>
              <a:t>or </a:t>
            </a:r>
            <a:r>
              <a:rPr lang="en-US" dirty="0">
                <a:latin typeface="Arial Narrow" charset="0"/>
              </a:rPr>
              <a:t>lower</a:t>
            </a:r>
          </a:p>
          <a:p>
            <a:pPr marL="694944" lvl="2" indent="-347472" eaLnBrk="1" hangingPunct="1">
              <a:lnSpc>
                <a:spcPct val="100000"/>
              </a:lnSpc>
              <a:spcBef>
                <a:spcPts val="900"/>
              </a:spcBef>
              <a:defRPr/>
            </a:pPr>
            <a:r>
              <a:rPr lang="en-US" dirty="0">
                <a:solidFill>
                  <a:srgbClr val="000000"/>
                </a:solidFill>
                <a:latin typeface="Arial Narrow" charset="0"/>
              </a:rPr>
              <a:t>The count begins on the day that the food was prepared or a commercial container </a:t>
            </a:r>
            <a:r>
              <a:rPr lang="en-US" dirty="0" smtClean="0">
                <a:solidFill>
                  <a:srgbClr val="000000"/>
                </a:solidFill>
                <a:latin typeface="Arial Narrow" charset="0"/>
              </a:rPr>
              <a:t/>
            </a:r>
            <a:br>
              <a:rPr lang="en-US" dirty="0" smtClean="0">
                <a:solidFill>
                  <a:srgbClr val="000000"/>
                </a:solidFill>
                <a:latin typeface="Arial Narrow" charset="0"/>
              </a:rPr>
            </a:br>
            <a:r>
              <a:rPr lang="en-US" dirty="0" smtClean="0">
                <a:solidFill>
                  <a:srgbClr val="000000"/>
                </a:solidFill>
                <a:latin typeface="Arial Narrow" charset="0"/>
              </a:rPr>
              <a:t>was </a:t>
            </a:r>
            <a:r>
              <a:rPr lang="en-US" dirty="0">
                <a:solidFill>
                  <a:srgbClr val="000000"/>
                </a:solidFill>
                <a:latin typeface="Arial Narrow" charset="0"/>
              </a:rPr>
              <a:t>opened</a:t>
            </a:r>
          </a:p>
          <a:p>
            <a:pPr marL="694944" lvl="2" indent="-347472" eaLnBrk="1" hangingPunct="1">
              <a:lnSpc>
                <a:spcPct val="100000"/>
              </a:lnSpc>
              <a:spcBef>
                <a:spcPts val="900"/>
              </a:spcBef>
              <a:defRPr/>
            </a:pPr>
            <a:r>
              <a:rPr lang="en-US" dirty="0">
                <a:solidFill>
                  <a:srgbClr val="000000"/>
                </a:solidFill>
                <a:latin typeface="Arial Narrow" charset="0"/>
              </a:rPr>
              <a:t>For example, potato salad prepared and stored  on October 1 would have a discard date of October 7 on the label</a:t>
            </a:r>
          </a:p>
          <a:p>
            <a:pPr marL="694944" lvl="2" indent="-347472" eaLnBrk="1" hangingPunct="1">
              <a:lnSpc>
                <a:spcPct val="100000"/>
              </a:lnSpc>
              <a:spcBef>
                <a:spcPts val="900"/>
              </a:spcBef>
              <a:defRPr/>
            </a:pPr>
            <a:r>
              <a:rPr lang="en-US" dirty="0">
                <a:solidFill>
                  <a:srgbClr val="000000"/>
                </a:solidFill>
                <a:latin typeface="Arial Narrow" charset="0"/>
              </a:rPr>
              <a:t>Some operations write the day or date the food was prepared on the </a:t>
            </a:r>
            <a:r>
              <a:rPr lang="en-US" dirty="0" smtClean="0">
                <a:solidFill>
                  <a:srgbClr val="000000"/>
                </a:solidFill>
                <a:latin typeface="Arial Narrow" charset="0"/>
              </a:rPr>
              <a:t>label; others </a:t>
            </a:r>
            <a:r>
              <a:rPr lang="en-US" dirty="0">
                <a:solidFill>
                  <a:srgbClr val="000000"/>
                </a:solidFill>
                <a:latin typeface="Arial Narrow" charset="0"/>
              </a:rPr>
              <a:t>write the use-by day or date on the </a:t>
            </a:r>
            <a:r>
              <a:rPr lang="en-US" dirty="0" smtClean="0">
                <a:solidFill>
                  <a:srgbClr val="000000"/>
                </a:solidFill>
                <a:latin typeface="Arial Narrow" charset="0"/>
              </a:rPr>
              <a:t>label</a:t>
            </a:r>
            <a:endParaRPr lang="en-US" dirty="0">
              <a:solidFill>
                <a:srgbClr val="000000"/>
              </a:solidFill>
              <a:latin typeface="Arial Narrow" charset="0"/>
            </a:endParaRPr>
          </a:p>
          <a:p>
            <a:pPr marL="0" indent="0" eaLnBrk="1" hangingPunct="1">
              <a:defRPr/>
            </a:pPr>
            <a:endParaRPr lang="en-US" dirty="0">
              <a:solidFill>
                <a:srgbClr val="000000"/>
              </a:solidFill>
              <a:latin typeface="Arial Narrow" charset="0"/>
              <a:cs typeface="+mn-cs"/>
            </a:endParaRPr>
          </a:p>
        </p:txBody>
      </p:sp>
      <p:sp>
        <p:nvSpPr>
          <p:cNvPr id="140291" name="Text Box 8"/>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5-21</a:t>
            </a:r>
          </a:p>
        </p:txBody>
      </p:sp>
      <p:sp>
        <p:nvSpPr>
          <p:cNvPr id="140292" name="Rectangle 10"/>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Storage</a:t>
            </a:r>
          </a:p>
        </p:txBody>
      </p:sp>
      <p:pic>
        <p:nvPicPr>
          <p:cNvPr id="2" name="Picture 1" descr="6e_c05_2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1768" y="1243013"/>
            <a:ext cx="2103120" cy="2103120"/>
          </a:xfrm>
          <a:prstGeom prst="rect">
            <a:avLst/>
          </a:prstGeom>
        </p:spPr>
      </p:pic>
    </p:spTree>
    <p:extLst>
      <p:ext uri="{BB962C8B-B14F-4D97-AF65-F5344CB8AC3E}">
        <p14:creationId xmlns:p14="http://schemas.microsoft.com/office/powerpoint/2010/main" val="332397303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3"/>
          <p:cNvSpPr>
            <a:spLocks noGrp="1" noChangeArrowheads="1"/>
          </p:cNvSpPr>
          <p:nvPr>
            <p:ph type="body" idx="1"/>
          </p:nvPr>
        </p:nvSpPr>
        <p:spPr>
          <a:xfrm>
            <a:off x="393192" y="1143000"/>
            <a:ext cx="8240713" cy="4328993"/>
          </a:xfrm>
        </p:spPr>
        <p:txBody>
          <a:bodyPr/>
          <a:lstStyle/>
          <a:p>
            <a:pPr marL="0" indent="0" eaLnBrk="1" hangingPunct="1">
              <a:buFont typeface="Wingdings" pitchFamily="2" charset="2"/>
              <a:buNone/>
              <a:defRPr/>
            </a:pPr>
            <a:r>
              <a:rPr lang="en-US" dirty="0" smtClean="0">
                <a:ea typeface="+mn-ea"/>
                <a:cs typeface="+mn-cs"/>
              </a:rPr>
              <a:t>Date marking:</a:t>
            </a:r>
            <a:endParaRPr lang="en-US" sz="1800" dirty="0" smtClean="0">
              <a:ea typeface="+mn-ea"/>
              <a:cs typeface="+mn-cs"/>
            </a:endParaRPr>
          </a:p>
          <a:p>
            <a:pPr marL="0" lvl="1" indent="0" eaLnBrk="1" hangingPunct="1">
              <a:buFont typeface="Wingdings" pitchFamily="2" charset="2"/>
              <a:buNone/>
              <a:defRPr/>
            </a:pPr>
            <a:r>
              <a:rPr lang="en-US" sz="2400" b="1" dirty="0" smtClean="0">
                <a:solidFill>
                  <a:srgbClr val="005CAB"/>
                </a:solidFill>
                <a:ea typeface="+mn-ea"/>
                <a:cs typeface="+mn-cs"/>
              </a:rPr>
              <a:t>If: </a:t>
            </a:r>
            <a:endParaRPr lang="en-US" dirty="0"/>
          </a:p>
          <a:p>
            <a:pPr marL="347472" lvl="1" indent="-347472" eaLnBrk="1" hangingPunct="1">
              <a:lnSpc>
                <a:spcPct val="100000"/>
              </a:lnSpc>
              <a:spcBef>
                <a:spcPts val="900"/>
              </a:spcBef>
              <a:buFont typeface="Wingdings" pitchFamily="2" charset="2"/>
              <a:buChar char="l"/>
              <a:tabLst>
                <a:tab pos="0" algn="l"/>
              </a:tabLst>
              <a:defRPr/>
            </a:pPr>
            <a:r>
              <a:rPr lang="en-US" dirty="0" smtClean="0">
                <a:solidFill>
                  <a:srgbClr val="000000"/>
                </a:solidFill>
              </a:rPr>
              <a:t>A commercially processed food has a use-by date that is less </a:t>
            </a:r>
            <a:br>
              <a:rPr lang="en-US" dirty="0" smtClean="0">
                <a:solidFill>
                  <a:srgbClr val="000000"/>
                </a:solidFill>
              </a:rPr>
            </a:br>
            <a:r>
              <a:rPr lang="en-US" dirty="0" smtClean="0">
                <a:solidFill>
                  <a:srgbClr val="000000"/>
                </a:solidFill>
              </a:rPr>
              <a:t>than seven days from the date the container was opened</a:t>
            </a:r>
          </a:p>
          <a:p>
            <a:pPr marL="0" lvl="1" indent="0" eaLnBrk="1" hangingPunct="1">
              <a:buFont typeface="Wingdings" pitchFamily="2" charset="2"/>
              <a:buNone/>
              <a:defRPr/>
            </a:pPr>
            <a:r>
              <a:rPr lang="en-US" sz="2000" b="1" dirty="0" smtClean="0">
                <a:solidFill>
                  <a:srgbClr val="005CAB"/>
                </a:solidFill>
              </a:rPr>
              <a:t>Then:</a:t>
            </a:r>
            <a:endParaRPr lang="en-US" dirty="0"/>
          </a:p>
          <a:p>
            <a:pPr marL="347472" lvl="1" indent="-347472" eaLnBrk="1" hangingPunct="1">
              <a:lnSpc>
                <a:spcPct val="100000"/>
              </a:lnSpc>
              <a:spcBef>
                <a:spcPts val="900"/>
              </a:spcBef>
              <a:buFont typeface="Wingdings" pitchFamily="2" charset="2"/>
              <a:buChar char="l"/>
              <a:tabLst>
                <a:tab pos="0" algn="l"/>
              </a:tabLst>
              <a:defRPr/>
            </a:pPr>
            <a:r>
              <a:rPr lang="en-US" dirty="0" smtClean="0">
                <a:solidFill>
                  <a:srgbClr val="000000"/>
                </a:solidFill>
              </a:rPr>
              <a:t>The container should be marked with this use-by date </a:t>
            </a:r>
            <a:r>
              <a:rPr lang="en-US" dirty="0">
                <a:solidFill>
                  <a:srgbClr val="000000"/>
                </a:solidFill>
              </a:rPr>
              <a:t/>
            </a:r>
            <a:br>
              <a:rPr lang="en-US" dirty="0">
                <a:solidFill>
                  <a:srgbClr val="000000"/>
                </a:solidFill>
              </a:rPr>
            </a:br>
            <a:r>
              <a:rPr lang="en-US" dirty="0">
                <a:solidFill>
                  <a:srgbClr val="000000"/>
                </a:solidFill>
              </a:rPr>
              <a:t>a</a:t>
            </a:r>
            <a:r>
              <a:rPr lang="en-US" dirty="0" smtClean="0">
                <a:solidFill>
                  <a:srgbClr val="000000"/>
                </a:solidFill>
              </a:rPr>
              <a:t>s long as the date is based on food safety </a:t>
            </a:r>
          </a:p>
          <a:p>
            <a:pPr marL="538163" lvl="2" indent="0" eaLnBrk="1" hangingPunct="1">
              <a:buFont typeface="Courier New" pitchFamily="49" charset="0"/>
              <a:buChar char="o"/>
              <a:defRPr/>
            </a:pPr>
            <a:endParaRPr lang="en-US" dirty="0" smtClean="0">
              <a:solidFill>
                <a:srgbClr val="000000"/>
              </a:solidFill>
            </a:endParaRPr>
          </a:p>
          <a:p>
            <a:pPr marL="538163" lvl="2" indent="0" eaLnBrk="1" hangingPunct="1">
              <a:buFont typeface="Courier New" pitchFamily="49" charset="0"/>
              <a:buChar char="o"/>
              <a:defRPr/>
            </a:pPr>
            <a:endParaRPr lang="en-US" dirty="0" smtClean="0">
              <a:solidFill>
                <a:srgbClr val="000000"/>
              </a:solidFill>
            </a:endParaRPr>
          </a:p>
        </p:txBody>
      </p:sp>
      <p:sp>
        <p:nvSpPr>
          <p:cNvPr id="141315" name="Text Box 8"/>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5-22</a:t>
            </a:r>
          </a:p>
        </p:txBody>
      </p:sp>
      <p:sp>
        <p:nvSpPr>
          <p:cNvPr id="141316" name="Rectangle 10"/>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Storage</a:t>
            </a:r>
          </a:p>
        </p:txBody>
      </p:sp>
    </p:spTree>
    <p:extLst>
      <p:ext uri="{BB962C8B-B14F-4D97-AF65-F5344CB8AC3E}">
        <p14:creationId xmlns:p14="http://schemas.microsoft.com/office/powerpoint/2010/main" val="162476808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Grp="1" noChangeArrowheads="1"/>
          </p:cNvSpPr>
          <p:nvPr>
            <p:ph type="body" idx="1"/>
          </p:nvPr>
        </p:nvSpPr>
        <p:spPr>
          <a:xfrm>
            <a:off x="393192" y="1143000"/>
            <a:ext cx="5715000" cy="4983163"/>
          </a:xfrm>
        </p:spPr>
        <p:txBody>
          <a:bodyPr/>
          <a:lstStyle/>
          <a:p>
            <a:pPr marL="0" indent="0" eaLnBrk="1" hangingPunct="1">
              <a:buFont typeface="Wingdings" pitchFamily="2" charset="2"/>
              <a:buNone/>
              <a:defRPr/>
            </a:pPr>
            <a:r>
              <a:rPr lang="en-US" dirty="0" smtClean="0">
                <a:ea typeface="+mn-ea"/>
                <a:cs typeface="+mn-cs"/>
              </a:rPr>
              <a:t>Date marking:</a:t>
            </a:r>
            <a:endParaRPr lang="en-US" sz="1800" i="1" dirty="0">
              <a:ea typeface="+mn-ea"/>
              <a:cs typeface="+mn-cs"/>
            </a:endParaRPr>
          </a:p>
          <a:p>
            <a:pPr marL="347472" lvl="1" indent="-347472" eaLnBrk="1" hangingPunct="1">
              <a:lnSpc>
                <a:spcPct val="100000"/>
              </a:lnSpc>
              <a:spcBef>
                <a:spcPts val="900"/>
              </a:spcBef>
              <a:buFont typeface="Wingdings" pitchFamily="2" charset="2"/>
              <a:buChar char="l"/>
              <a:tabLst>
                <a:tab pos="0" algn="l"/>
              </a:tabLst>
              <a:defRPr/>
            </a:pPr>
            <a:r>
              <a:rPr lang="en-US" dirty="0" smtClean="0">
                <a:solidFill>
                  <a:srgbClr val="000000"/>
                </a:solidFill>
              </a:rPr>
              <a:t>When combining food in a dish with different </a:t>
            </a:r>
            <a:br>
              <a:rPr lang="en-US" dirty="0" smtClean="0">
                <a:solidFill>
                  <a:srgbClr val="000000"/>
                </a:solidFill>
              </a:rPr>
            </a:br>
            <a:r>
              <a:rPr lang="en-US" dirty="0" smtClean="0">
                <a:solidFill>
                  <a:srgbClr val="000000"/>
                </a:solidFill>
              </a:rPr>
              <a:t>use-by dates, the discard date of the dish should be based on the earliest prepared food</a:t>
            </a:r>
          </a:p>
          <a:p>
            <a:pPr marL="347472" lvl="1" indent="-347472" eaLnBrk="1" hangingPunct="1">
              <a:lnSpc>
                <a:spcPct val="100000"/>
              </a:lnSpc>
              <a:spcBef>
                <a:spcPts val="900"/>
              </a:spcBef>
              <a:buFont typeface="Wingdings" pitchFamily="2" charset="2"/>
              <a:buChar char="l"/>
              <a:tabLst>
                <a:tab pos="0" algn="l"/>
              </a:tabLst>
              <a:defRPr/>
            </a:pPr>
            <a:r>
              <a:rPr lang="en-US" dirty="0" smtClean="0">
                <a:solidFill>
                  <a:srgbClr val="000000"/>
                </a:solidFill>
              </a:rPr>
              <a:t>Consider</a:t>
            </a:r>
            <a:r>
              <a:rPr lang="en-US" dirty="0">
                <a:solidFill>
                  <a:srgbClr val="000000"/>
                </a:solidFill>
              </a:rPr>
              <a:t> </a:t>
            </a:r>
            <a:r>
              <a:rPr lang="en-US" dirty="0" smtClean="0">
                <a:solidFill>
                  <a:srgbClr val="000000"/>
                </a:solidFill>
              </a:rPr>
              <a:t>a shrimp and sausage jambalaya prepared on December 4</a:t>
            </a:r>
            <a:endParaRPr lang="en-US" dirty="0">
              <a:solidFill>
                <a:srgbClr val="000000"/>
              </a:solidFill>
            </a:endParaRPr>
          </a:p>
          <a:p>
            <a:pPr marL="694944" lvl="2" indent="-347472" eaLnBrk="1" hangingPunct="1">
              <a:lnSpc>
                <a:spcPct val="100000"/>
              </a:lnSpc>
              <a:spcBef>
                <a:spcPts val="900"/>
              </a:spcBef>
              <a:buFont typeface="Courier New" pitchFamily="49" charset="0"/>
              <a:buChar char="o"/>
              <a:defRPr/>
            </a:pPr>
            <a:r>
              <a:rPr lang="en-US" dirty="0" smtClean="0">
                <a:solidFill>
                  <a:srgbClr val="000000"/>
                </a:solidFill>
              </a:rPr>
              <a:t>The shrimp has a use-by date of December 8</a:t>
            </a:r>
          </a:p>
          <a:p>
            <a:pPr marL="694944" lvl="2" indent="-347472" eaLnBrk="1" hangingPunct="1">
              <a:lnSpc>
                <a:spcPct val="100000"/>
              </a:lnSpc>
              <a:spcBef>
                <a:spcPts val="900"/>
              </a:spcBef>
              <a:buFont typeface="Courier New" pitchFamily="49" charset="0"/>
              <a:buChar char="o"/>
              <a:defRPr/>
            </a:pPr>
            <a:r>
              <a:rPr lang="en-US" dirty="0" smtClean="0">
                <a:solidFill>
                  <a:srgbClr val="000000"/>
                </a:solidFill>
              </a:rPr>
              <a:t>The sausage has a use-by date of December 10 </a:t>
            </a:r>
          </a:p>
          <a:p>
            <a:pPr marL="694944" lvl="2" indent="-347472" eaLnBrk="1" hangingPunct="1">
              <a:lnSpc>
                <a:spcPct val="100000"/>
              </a:lnSpc>
              <a:spcBef>
                <a:spcPts val="900"/>
              </a:spcBef>
              <a:buFont typeface="Courier New" pitchFamily="49" charset="0"/>
              <a:buChar char="o"/>
              <a:defRPr/>
            </a:pPr>
            <a:r>
              <a:rPr lang="en-US" dirty="0" smtClean="0">
                <a:solidFill>
                  <a:srgbClr val="000000"/>
                </a:solidFill>
              </a:rPr>
              <a:t>The use-by date of the jambalaya is December 8</a:t>
            </a:r>
          </a:p>
          <a:p>
            <a:pPr marL="538163" lvl="2" indent="0" eaLnBrk="1" hangingPunct="1">
              <a:buFont typeface="Courier New" pitchFamily="49" charset="0"/>
              <a:buChar char="o"/>
              <a:defRPr/>
            </a:pPr>
            <a:endParaRPr lang="en-US" dirty="0" smtClean="0">
              <a:solidFill>
                <a:srgbClr val="000000"/>
              </a:solidFill>
            </a:endParaRPr>
          </a:p>
          <a:p>
            <a:pPr marL="538163" lvl="2" indent="0" eaLnBrk="1" hangingPunct="1">
              <a:buFont typeface="Courier New" pitchFamily="49" charset="0"/>
              <a:buChar char="o"/>
              <a:defRPr/>
            </a:pPr>
            <a:endParaRPr lang="en-US" dirty="0" smtClean="0">
              <a:solidFill>
                <a:srgbClr val="000000"/>
              </a:solidFill>
            </a:endParaRPr>
          </a:p>
        </p:txBody>
      </p:sp>
      <p:sp>
        <p:nvSpPr>
          <p:cNvPr id="142339" name="Text Box 8"/>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5-23</a:t>
            </a:r>
          </a:p>
        </p:txBody>
      </p:sp>
      <p:sp>
        <p:nvSpPr>
          <p:cNvPr id="142340" name="Rectangle 10"/>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Storage</a:t>
            </a:r>
          </a:p>
        </p:txBody>
      </p:sp>
      <p:pic>
        <p:nvPicPr>
          <p:cNvPr id="2" name="Picture 1" descr="6e_c05_23.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1768" y="1243013"/>
            <a:ext cx="2103120" cy="2103120"/>
          </a:xfrm>
          <a:prstGeom prst="rect">
            <a:avLst/>
          </a:prstGeom>
        </p:spPr>
      </p:pic>
    </p:spTree>
    <p:extLst>
      <p:ext uri="{BB962C8B-B14F-4D97-AF65-F5344CB8AC3E}">
        <p14:creationId xmlns:p14="http://schemas.microsoft.com/office/powerpoint/2010/main" val="139772072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3"/>
          <p:cNvSpPr>
            <a:spLocks noGrp="1" noChangeArrowheads="1"/>
          </p:cNvSpPr>
          <p:nvPr>
            <p:ph type="body" idx="1"/>
          </p:nvPr>
        </p:nvSpPr>
        <p:spPr>
          <a:xfrm>
            <a:off x="393192" y="1143000"/>
            <a:ext cx="5086350" cy="4983163"/>
          </a:xfrm>
        </p:spPr>
        <p:txBody>
          <a:bodyPr/>
          <a:lstStyle/>
          <a:p>
            <a:pPr marL="0" indent="0" eaLnBrk="1" hangingPunct="1">
              <a:defRPr/>
            </a:pPr>
            <a:r>
              <a:rPr lang="en-US" dirty="0" smtClean="0">
                <a:latin typeface="Arial Narrow" charset="0"/>
                <a:cs typeface="+mn-cs"/>
              </a:rPr>
              <a:t>Temperatures:</a:t>
            </a:r>
            <a:endParaRPr lang="en-US" dirty="0">
              <a:latin typeface="Arial Narrow" charset="0"/>
              <a:cs typeface="+mn-cs"/>
            </a:endParaRPr>
          </a:p>
          <a:p>
            <a:pPr marL="347472" lvl="1" indent="-347472" eaLnBrk="1" hangingPunct="1">
              <a:lnSpc>
                <a:spcPct val="100000"/>
              </a:lnSpc>
              <a:spcBef>
                <a:spcPts val="900"/>
              </a:spcBef>
              <a:defRPr/>
            </a:pPr>
            <a:r>
              <a:rPr lang="en-US" dirty="0">
                <a:solidFill>
                  <a:srgbClr val="000000"/>
                </a:solidFill>
                <a:latin typeface="Arial Narrow" charset="0"/>
              </a:rPr>
              <a:t>Store TCS food at an internal temperature </a:t>
            </a:r>
            <a:r>
              <a:rPr lang="en-US" dirty="0" smtClean="0">
                <a:solidFill>
                  <a:srgbClr val="000000"/>
                </a:solidFill>
                <a:latin typeface="Arial Narrow" charset="0"/>
              </a:rPr>
              <a:t/>
            </a:r>
            <a:br>
              <a:rPr lang="en-US" dirty="0" smtClean="0">
                <a:solidFill>
                  <a:srgbClr val="000000"/>
                </a:solidFill>
                <a:latin typeface="Arial Narrow" charset="0"/>
              </a:rPr>
            </a:br>
            <a:r>
              <a:rPr lang="en-US" dirty="0" smtClean="0">
                <a:solidFill>
                  <a:srgbClr val="000000"/>
                </a:solidFill>
                <a:latin typeface="Arial Narrow" charset="0"/>
              </a:rPr>
              <a:t>of </a:t>
            </a:r>
            <a:r>
              <a:rPr lang="en-US" dirty="0">
                <a:solidFill>
                  <a:srgbClr val="000000"/>
                </a:solidFill>
                <a:latin typeface="Arial Narrow" charset="0"/>
              </a:rPr>
              <a:t>41°F (5°C) or lower or 135°F (57°C) </a:t>
            </a:r>
            <a:r>
              <a:rPr lang="en-US" dirty="0" smtClean="0">
                <a:solidFill>
                  <a:srgbClr val="000000"/>
                </a:solidFill>
                <a:latin typeface="Arial Narrow" charset="0"/>
              </a:rPr>
              <a:t/>
            </a:r>
            <a:br>
              <a:rPr lang="en-US" dirty="0" smtClean="0">
                <a:solidFill>
                  <a:srgbClr val="000000"/>
                </a:solidFill>
                <a:latin typeface="Arial Narrow" charset="0"/>
              </a:rPr>
            </a:br>
            <a:r>
              <a:rPr lang="en-US" dirty="0" smtClean="0">
                <a:solidFill>
                  <a:srgbClr val="000000"/>
                </a:solidFill>
                <a:latin typeface="Arial Narrow" charset="0"/>
              </a:rPr>
              <a:t>or higher</a:t>
            </a:r>
            <a:endParaRPr lang="en-US" dirty="0">
              <a:solidFill>
                <a:srgbClr val="000000"/>
              </a:solidFill>
              <a:latin typeface="Arial Narrow" charset="0"/>
            </a:endParaRPr>
          </a:p>
          <a:p>
            <a:pPr marL="347472" lvl="1" indent="-347472" eaLnBrk="1" hangingPunct="1">
              <a:lnSpc>
                <a:spcPct val="100000"/>
              </a:lnSpc>
              <a:spcBef>
                <a:spcPts val="900"/>
              </a:spcBef>
              <a:defRPr/>
            </a:pPr>
            <a:r>
              <a:rPr lang="en-US" dirty="0">
                <a:solidFill>
                  <a:srgbClr val="000000"/>
                </a:solidFill>
                <a:latin typeface="Arial Narrow" charset="0"/>
              </a:rPr>
              <a:t>Store frozen food at temperatures that keep it </a:t>
            </a:r>
            <a:r>
              <a:rPr lang="en-US" dirty="0" smtClean="0">
                <a:solidFill>
                  <a:srgbClr val="000000"/>
                </a:solidFill>
                <a:latin typeface="Arial Narrow" charset="0"/>
              </a:rPr>
              <a:t>frozen</a:t>
            </a:r>
            <a:endParaRPr lang="en-US" dirty="0">
              <a:solidFill>
                <a:srgbClr val="000000"/>
              </a:solidFill>
              <a:latin typeface="Arial Narrow" charset="0"/>
            </a:endParaRPr>
          </a:p>
          <a:p>
            <a:pPr marL="347472" lvl="1" indent="-347472" eaLnBrk="1" hangingPunct="1">
              <a:lnSpc>
                <a:spcPct val="100000"/>
              </a:lnSpc>
              <a:spcBef>
                <a:spcPts val="900"/>
              </a:spcBef>
              <a:defRPr/>
            </a:pPr>
            <a:r>
              <a:rPr lang="en-US" dirty="0">
                <a:solidFill>
                  <a:srgbClr val="000000"/>
                </a:solidFill>
                <a:latin typeface="Arial Narrow" charset="0"/>
              </a:rPr>
              <a:t>Make sure storage units have at least one air temperature measuring </a:t>
            </a:r>
            <a:r>
              <a:rPr lang="en-US" dirty="0" smtClean="0">
                <a:solidFill>
                  <a:srgbClr val="000000"/>
                </a:solidFill>
                <a:latin typeface="Arial Narrow" charset="0"/>
              </a:rPr>
              <a:t>device; it </a:t>
            </a:r>
            <a:r>
              <a:rPr lang="en-US" dirty="0">
                <a:solidFill>
                  <a:srgbClr val="000000"/>
                </a:solidFill>
                <a:latin typeface="Arial Narrow" charset="0"/>
              </a:rPr>
              <a:t>must be accurate to +/- 3°F or +/- </a:t>
            </a:r>
            <a:r>
              <a:rPr lang="en-US" dirty="0" smtClean="0">
                <a:solidFill>
                  <a:srgbClr val="000000"/>
                </a:solidFill>
                <a:latin typeface="Arial Narrow" charset="0"/>
              </a:rPr>
              <a:t>1.5°C</a:t>
            </a:r>
          </a:p>
          <a:p>
            <a:pPr marL="347472" lvl="1" indent="-347472" eaLnBrk="1" hangingPunct="1">
              <a:lnSpc>
                <a:spcPct val="100000"/>
              </a:lnSpc>
              <a:spcBef>
                <a:spcPts val="900"/>
              </a:spcBef>
              <a:defRPr/>
            </a:pPr>
            <a:r>
              <a:rPr lang="en-US" dirty="0" smtClean="0">
                <a:solidFill>
                  <a:srgbClr val="000000"/>
                </a:solidFill>
                <a:latin typeface="Arial Narrow" charset="0"/>
              </a:rPr>
              <a:t>Place the device in the warmest part of refrigerated units, and the coldest part of hot-holding units </a:t>
            </a:r>
          </a:p>
          <a:p>
            <a:pPr marL="571500" lvl="1" indent="-457200" eaLnBrk="1" hangingPunct="1">
              <a:defRPr/>
            </a:pPr>
            <a:endParaRPr lang="en-US" dirty="0">
              <a:solidFill>
                <a:srgbClr val="000000"/>
              </a:solidFill>
              <a:latin typeface="Arial Narrow" charset="0"/>
            </a:endParaRPr>
          </a:p>
        </p:txBody>
      </p:sp>
      <p:pic>
        <p:nvPicPr>
          <p:cNvPr id="143363" name="Picture 4"/>
          <p:cNvPicPr>
            <a:picLocks noChangeAspect="1" noChangeArrowheads="1"/>
          </p:cNvPicPr>
          <p:nvPr/>
        </p:nvPicPr>
        <p:blipFill>
          <a:blip r:embed="rId3">
            <a:extLst>
              <a:ext uri="{28A0092B-C50C-407E-A947-70E740481C1C}">
                <a14:useLocalDpi xmlns:a14="http://schemas.microsoft.com/office/drawing/2010/main" val="0"/>
              </a:ext>
            </a:extLst>
          </a:blip>
          <a:srcRect l="10088" t="3528" r="12010" b="10583"/>
          <a:stretch>
            <a:fillRect/>
          </a:stretch>
        </p:blipFill>
        <p:spPr bwMode="auto">
          <a:xfrm>
            <a:off x="6198818" y="1186312"/>
            <a:ext cx="2461824" cy="2732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43364" name="Text Box 8"/>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5-24</a:t>
            </a:r>
          </a:p>
        </p:txBody>
      </p:sp>
      <p:sp>
        <p:nvSpPr>
          <p:cNvPr id="143365" name="Rectangle 10"/>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Storage</a:t>
            </a:r>
          </a:p>
        </p:txBody>
      </p:sp>
    </p:spTree>
    <p:extLst>
      <p:ext uri="{BB962C8B-B14F-4D97-AF65-F5344CB8AC3E}">
        <p14:creationId xmlns:p14="http://schemas.microsoft.com/office/powerpoint/2010/main" val="378334626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3"/>
          <p:cNvSpPr>
            <a:spLocks noGrp="1" noChangeArrowheads="1"/>
          </p:cNvSpPr>
          <p:nvPr>
            <p:ph type="body" idx="1"/>
          </p:nvPr>
        </p:nvSpPr>
        <p:spPr>
          <a:xfrm>
            <a:off x="393192" y="1143000"/>
            <a:ext cx="5408613" cy="4864302"/>
          </a:xfrm>
        </p:spPr>
        <p:txBody>
          <a:bodyPr/>
          <a:lstStyle/>
          <a:p>
            <a:pPr marL="0" indent="0" eaLnBrk="1" hangingPunct="1">
              <a:defRPr/>
            </a:pPr>
            <a:r>
              <a:rPr lang="en-US" dirty="0" smtClean="0">
                <a:latin typeface="Arial Narrow" charset="0"/>
                <a:cs typeface="+mn-cs"/>
              </a:rPr>
              <a:t>Temperatures:</a:t>
            </a:r>
            <a:endParaRPr lang="en-US" sz="1800" i="1" dirty="0">
              <a:latin typeface="Arial Narrow" charset="0"/>
              <a:cs typeface="+mn-cs"/>
            </a:endParaRPr>
          </a:p>
          <a:p>
            <a:pPr marL="347472" lvl="1" indent="-347472" eaLnBrk="1" hangingPunct="1">
              <a:lnSpc>
                <a:spcPct val="100000"/>
              </a:lnSpc>
              <a:spcBef>
                <a:spcPts val="900"/>
              </a:spcBef>
              <a:defRPr/>
            </a:pPr>
            <a:r>
              <a:rPr lang="en-US" dirty="0">
                <a:solidFill>
                  <a:srgbClr val="000000"/>
                </a:solidFill>
                <a:latin typeface="Arial Narrow" charset="0"/>
              </a:rPr>
              <a:t>Do </a:t>
            </a:r>
            <a:r>
              <a:rPr lang="en-US" dirty="0" smtClean="0">
                <a:solidFill>
                  <a:schemeClr val="accent2"/>
                </a:solidFill>
                <a:latin typeface="Arial Narrow" charset="0"/>
              </a:rPr>
              <a:t>NOT</a:t>
            </a:r>
            <a:r>
              <a:rPr lang="en-US" dirty="0" smtClean="0">
                <a:solidFill>
                  <a:srgbClr val="000000"/>
                </a:solidFill>
                <a:latin typeface="Arial Narrow" charset="0"/>
              </a:rPr>
              <a:t> </a:t>
            </a:r>
            <a:r>
              <a:rPr lang="en-US" dirty="0">
                <a:solidFill>
                  <a:srgbClr val="000000"/>
                </a:solidFill>
                <a:latin typeface="Arial Narrow" charset="0"/>
              </a:rPr>
              <a:t>overload coolers or freezers</a:t>
            </a:r>
          </a:p>
          <a:p>
            <a:pPr marL="694944" lvl="2" indent="-347472" eaLnBrk="1" hangingPunct="1">
              <a:lnSpc>
                <a:spcPct val="100000"/>
              </a:lnSpc>
              <a:spcBef>
                <a:spcPts val="900"/>
              </a:spcBef>
              <a:defRPr/>
            </a:pPr>
            <a:r>
              <a:rPr lang="en-US" dirty="0">
                <a:solidFill>
                  <a:srgbClr val="000000"/>
                </a:solidFill>
                <a:latin typeface="Arial Narrow" charset="0"/>
              </a:rPr>
              <a:t>Prevents airflow</a:t>
            </a:r>
          </a:p>
          <a:p>
            <a:pPr marL="694944" lvl="2" indent="-347472" eaLnBrk="1" hangingPunct="1">
              <a:lnSpc>
                <a:spcPct val="100000"/>
              </a:lnSpc>
              <a:spcBef>
                <a:spcPts val="900"/>
              </a:spcBef>
              <a:defRPr/>
            </a:pPr>
            <a:r>
              <a:rPr lang="en-US" dirty="0">
                <a:solidFill>
                  <a:srgbClr val="000000"/>
                </a:solidFill>
                <a:latin typeface="Arial Narrow" charset="0"/>
              </a:rPr>
              <a:t>Makes unit work harder</a:t>
            </a:r>
          </a:p>
          <a:p>
            <a:pPr marL="347472" lvl="1" indent="-347472" eaLnBrk="1" hangingPunct="1">
              <a:lnSpc>
                <a:spcPct val="100000"/>
              </a:lnSpc>
              <a:spcBef>
                <a:spcPts val="900"/>
              </a:spcBef>
              <a:defRPr/>
            </a:pPr>
            <a:r>
              <a:rPr lang="en-US" dirty="0">
                <a:solidFill>
                  <a:srgbClr val="000000"/>
                </a:solidFill>
                <a:latin typeface="Arial Narrow" charset="0"/>
              </a:rPr>
              <a:t>Frequent opening of the cooler lets warm air inside, which can affect food safety</a:t>
            </a:r>
          </a:p>
          <a:p>
            <a:pPr marL="347472" lvl="1" indent="-347472" eaLnBrk="1" hangingPunct="1">
              <a:lnSpc>
                <a:spcPct val="100000"/>
              </a:lnSpc>
              <a:spcBef>
                <a:spcPts val="900"/>
              </a:spcBef>
              <a:defRPr/>
            </a:pPr>
            <a:r>
              <a:rPr lang="en-US" dirty="0">
                <a:solidFill>
                  <a:srgbClr val="000000"/>
                </a:solidFill>
                <a:latin typeface="Arial Narrow" charset="0"/>
              </a:rPr>
              <a:t>Use open shelving</a:t>
            </a:r>
          </a:p>
          <a:p>
            <a:pPr marL="694944" lvl="2" indent="-347472" eaLnBrk="1" hangingPunct="1">
              <a:lnSpc>
                <a:spcPct val="100000"/>
              </a:lnSpc>
              <a:spcBef>
                <a:spcPts val="900"/>
              </a:spcBef>
              <a:defRPr/>
            </a:pPr>
            <a:r>
              <a:rPr lang="en-US" dirty="0">
                <a:solidFill>
                  <a:srgbClr val="000000"/>
                </a:solidFill>
                <a:latin typeface="Arial Narrow" charset="0"/>
              </a:rPr>
              <a:t>Lining shelving restricts circulation</a:t>
            </a:r>
          </a:p>
          <a:p>
            <a:pPr marL="347472" lvl="1" indent="-347472" eaLnBrk="1" hangingPunct="1">
              <a:lnSpc>
                <a:spcPct val="100000"/>
              </a:lnSpc>
              <a:spcBef>
                <a:spcPts val="900"/>
              </a:spcBef>
              <a:defRPr/>
            </a:pPr>
            <a:r>
              <a:rPr lang="en-US" dirty="0">
                <a:solidFill>
                  <a:srgbClr val="000000"/>
                </a:solidFill>
                <a:latin typeface="Arial Narrow" charset="0"/>
              </a:rPr>
              <a:t>Monitor food temperatures regularly</a:t>
            </a:r>
          </a:p>
          <a:p>
            <a:pPr marL="694944" lvl="2" indent="-347472" eaLnBrk="1" hangingPunct="1">
              <a:lnSpc>
                <a:spcPct val="100000"/>
              </a:lnSpc>
              <a:spcBef>
                <a:spcPts val="900"/>
              </a:spcBef>
              <a:defRPr/>
            </a:pPr>
            <a:r>
              <a:rPr lang="en-US" dirty="0">
                <a:solidFill>
                  <a:srgbClr val="000000"/>
                </a:solidFill>
                <a:latin typeface="Arial Narrow" charset="0"/>
              </a:rPr>
              <a:t>Randomly sample food temperatures</a:t>
            </a:r>
          </a:p>
        </p:txBody>
      </p:sp>
      <p:sp>
        <p:nvSpPr>
          <p:cNvPr id="144387" name="Text Box 8"/>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5-25</a:t>
            </a:r>
          </a:p>
        </p:txBody>
      </p:sp>
      <p:sp>
        <p:nvSpPr>
          <p:cNvPr id="144388" name="Rectangle 10"/>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Storage</a:t>
            </a:r>
          </a:p>
        </p:txBody>
      </p:sp>
    </p:spTree>
    <p:extLst>
      <p:ext uri="{BB962C8B-B14F-4D97-AF65-F5344CB8AC3E}">
        <p14:creationId xmlns:p14="http://schemas.microsoft.com/office/powerpoint/2010/main" val="35761740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ext Box 2"/>
          <p:cNvSpPr txBox="1">
            <a:spLocks noChangeArrowheads="1"/>
          </p:cNvSpPr>
          <p:nvPr/>
        </p:nvSpPr>
        <p:spPr bwMode="auto">
          <a:xfrm>
            <a:off x="390525" y="1165879"/>
            <a:ext cx="8235950" cy="8956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tIns="0" anchor="t" anchorCtr="0">
            <a:no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fontAlgn="base">
              <a:spcBef>
                <a:spcPts val="900"/>
              </a:spcBef>
              <a:spcAft>
                <a:spcPct val="0"/>
              </a:spcAft>
              <a:defRPr/>
            </a:pPr>
            <a:r>
              <a:rPr lang="en-US" sz="2400" dirty="0" smtClean="0">
                <a:solidFill>
                  <a:srgbClr val="005CAB"/>
                </a:solidFill>
                <a:latin typeface="Arial Narrow"/>
              </a:rPr>
              <a:t>How to wash hands (should take at least 20 seconds):</a:t>
            </a:r>
          </a:p>
          <a:p>
            <a:pPr fontAlgn="base">
              <a:spcBef>
                <a:spcPct val="30000"/>
              </a:spcBef>
              <a:spcAft>
                <a:spcPct val="0"/>
              </a:spcAft>
              <a:defRPr/>
            </a:pPr>
            <a:r>
              <a:rPr lang="en-US" sz="2400" dirty="0" smtClean="0">
                <a:solidFill>
                  <a:srgbClr val="000000"/>
                </a:solidFill>
                <a:cs typeface="Times New Roman" charset="0"/>
              </a:rPr>
              <a:t>	      </a:t>
            </a:r>
          </a:p>
        </p:txBody>
      </p:sp>
      <p:sp>
        <p:nvSpPr>
          <p:cNvPr id="92163" name="Text Box 3"/>
          <p:cNvSpPr txBox="1">
            <a:spLocks noChangeArrowheads="1"/>
          </p:cNvSpPr>
          <p:nvPr/>
        </p:nvSpPr>
        <p:spPr bwMode="auto">
          <a:xfrm>
            <a:off x="636953" y="2709863"/>
            <a:ext cx="265176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lvl1pPr eaLnBrk="0" hangingPunct="0">
              <a:tabLst>
                <a:tab pos="228600" algn="l"/>
              </a:tabLst>
              <a:defRPr sz="3200" b="1">
                <a:solidFill>
                  <a:srgbClr val="FFFFFF"/>
                </a:solidFill>
                <a:latin typeface="Arial" charset="0"/>
                <a:ea typeface="ＭＳ Ｐゴシック" charset="0"/>
              </a:defRPr>
            </a:lvl1pPr>
            <a:lvl2pPr marL="742950" indent="-285750" eaLnBrk="0" hangingPunct="0">
              <a:tabLst>
                <a:tab pos="228600" algn="l"/>
              </a:tabLst>
              <a:defRPr sz="3200" b="1">
                <a:solidFill>
                  <a:srgbClr val="FFFFFF"/>
                </a:solidFill>
                <a:latin typeface="Arial" charset="0"/>
                <a:ea typeface="ＭＳ Ｐゴシック" charset="0"/>
              </a:defRPr>
            </a:lvl2pPr>
            <a:lvl3pPr marL="1143000" indent="-228600" eaLnBrk="0" hangingPunct="0">
              <a:tabLst>
                <a:tab pos="228600" algn="l"/>
              </a:tabLst>
              <a:defRPr sz="3200" b="1">
                <a:solidFill>
                  <a:srgbClr val="FFFFFF"/>
                </a:solidFill>
                <a:latin typeface="Arial" charset="0"/>
                <a:ea typeface="ＭＳ Ｐゴシック" charset="0"/>
              </a:defRPr>
            </a:lvl3pPr>
            <a:lvl4pPr marL="1600200" indent="-228600" eaLnBrk="0" hangingPunct="0">
              <a:tabLst>
                <a:tab pos="228600" algn="l"/>
              </a:tabLst>
              <a:defRPr sz="3200" b="1">
                <a:solidFill>
                  <a:srgbClr val="FFFFFF"/>
                </a:solidFill>
                <a:latin typeface="Arial" charset="0"/>
                <a:ea typeface="ＭＳ Ｐゴシック" charset="0"/>
              </a:defRPr>
            </a:lvl4pPr>
            <a:lvl5pPr marL="2057400" indent="-228600" eaLnBrk="0" hangingPunct="0">
              <a:tabLst>
                <a:tab pos="228600" algn="l"/>
              </a:tabLst>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tabLst>
                <a:tab pos="228600" algn="l"/>
              </a:tabLs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tabLst>
                <a:tab pos="228600" algn="l"/>
              </a:tabLs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tabLst>
                <a:tab pos="228600" algn="l"/>
              </a:tabLs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tabLst>
                <a:tab pos="228600" algn="l"/>
              </a:tabLst>
              <a:defRPr sz="3200" b="1">
                <a:solidFill>
                  <a:srgbClr val="FFFFFF"/>
                </a:solidFill>
                <a:latin typeface="Arial" charset="0"/>
                <a:ea typeface="ＭＳ Ｐゴシック" charset="0"/>
              </a:defRPr>
            </a:lvl9pPr>
          </a:lstStyle>
          <a:p>
            <a:pPr fontAlgn="base">
              <a:spcBef>
                <a:spcPct val="30000"/>
              </a:spcBef>
              <a:spcAft>
                <a:spcPct val="0"/>
              </a:spcAft>
              <a:defRPr/>
            </a:pPr>
            <a:r>
              <a:rPr lang="en-US" sz="1400" dirty="0" smtClean="0">
                <a:solidFill>
                  <a:srgbClr val="000000"/>
                </a:solidFill>
              </a:rPr>
              <a:t>1. Wet hands and arms. </a:t>
            </a:r>
            <a:r>
              <a:rPr lang="en-US" sz="1400" b="0" dirty="0" smtClean="0">
                <a:solidFill>
                  <a:srgbClr val="000000"/>
                </a:solidFill>
              </a:rPr>
              <a:t>Use running water as hot as you can comfortably stand. It should be at least 100</a:t>
            </a:r>
            <a:r>
              <a:rPr lang="en-US" sz="1400" b="0" baseline="30000" dirty="0" smtClean="0">
                <a:solidFill>
                  <a:srgbClr val="000000"/>
                </a:solidFill>
                <a:cs typeface="Times New Roman" charset="0"/>
              </a:rPr>
              <a:t>°</a:t>
            </a:r>
            <a:r>
              <a:rPr lang="en-US" sz="1400" b="0" dirty="0" smtClean="0">
                <a:solidFill>
                  <a:srgbClr val="000000"/>
                </a:solidFill>
                <a:cs typeface="Times New Roman" charset="0"/>
              </a:rPr>
              <a:t>F(38</a:t>
            </a:r>
            <a:r>
              <a:rPr lang="en-US" sz="1400" b="0" baseline="30000" dirty="0" smtClean="0">
                <a:solidFill>
                  <a:srgbClr val="000000"/>
                </a:solidFill>
                <a:cs typeface="Times New Roman" charset="0"/>
              </a:rPr>
              <a:t>°</a:t>
            </a:r>
            <a:r>
              <a:rPr lang="en-US" sz="1400" b="0" dirty="0" smtClean="0">
                <a:solidFill>
                  <a:srgbClr val="000000"/>
                </a:solidFill>
                <a:cs typeface="Times New Roman" charset="0"/>
              </a:rPr>
              <a:t>C).</a:t>
            </a:r>
          </a:p>
        </p:txBody>
      </p:sp>
      <p:sp>
        <p:nvSpPr>
          <p:cNvPr id="92164" name="Text Box 4"/>
          <p:cNvSpPr txBox="1">
            <a:spLocks noChangeArrowheads="1"/>
          </p:cNvSpPr>
          <p:nvPr/>
        </p:nvSpPr>
        <p:spPr bwMode="auto">
          <a:xfrm>
            <a:off x="6186071" y="2835773"/>
            <a:ext cx="2315788"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lvl1pPr eaLnBrk="0" hangingPunct="0">
              <a:tabLst>
                <a:tab pos="228600" algn="l"/>
              </a:tabLst>
              <a:defRPr sz="3200" b="1">
                <a:solidFill>
                  <a:srgbClr val="FFFFFF"/>
                </a:solidFill>
                <a:latin typeface="Arial" charset="0"/>
                <a:ea typeface="ＭＳ Ｐゴシック" charset="0"/>
              </a:defRPr>
            </a:lvl1pPr>
            <a:lvl2pPr marL="742950" indent="-285750" eaLnBrk="0" hangingPunct="0">
              <a:tabLst>
                <a:tab pos="228600" algn="l"/>
              </a:tabLst>
              <a:defRPr sz="3200" b="1">
                <a:solidFill>
                  <a:srgbClr val="FFFFFF"/>
                </a:solidFill>
                <a:latin typeface="Arial" charset="0"/>
                <a:ea typeface="ＭＳ Ｐゴシック" charset="0"/>
              </a:defRPr>
            </a:lvl2pPr>
            <a:lvl3pPr marL="1143000" indent="-228600" eaLnBrk="0" hangingPunct="0">
              <a:tabLst>
                <a:tab pos="228600" algn="l"/>
              </a:tabLst>
              <a:defRPr sz="3200" b="1">
                <a:solidFill>
                  <a:srgbClr val="FFFFFF"/>
                </a:solidFill>
                <a:latin typeface="Arial" charset="0"/>
                <a:ea typeface="ＭＳ Ｐゴシック" charset="0"/>
              </a:defRPr>
            </a:lvl3pPr>
            <a:lvl4pPr marL="1600200" indent="-228600" eaLnBrk="0" hangingPunct="0">
              <a:tabLst>
                <a:tab pos="228600" algn="l"/>
              </a:tabLst>
              <a:defRPr sz="3200" b="1">
                <a:solidFill>
                  <a:srgbClr val="FFFFFF"/>
                </a:solidFill>
                <a:latin typeface="Arial" charset="0"/>
                <a:ea typeface="ＭＳ Ｐゴシック" charset="0"/>
              </a:defRPr>
            </a:lvl4pPr>
            <a:lvl5pPr marL="2057400" indent="-228600" eaLnBrk="0" hangingPunct="0">
              <a:tabLst>
                <a:tab pos="228600" algn="l"/>
              </a:tabLst>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tabLst>
                <a:tab pos="228600" algn="l"/>
              </a:tabLs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tabLst>
                <a:tab pos="228600" algn="l"/>
              </a:tabLs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tabLst>
                <a:tab pos="228600" algn="l"/>
              </a:tabLs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tabLst>
                <a:tab pos="228600" algn="l"/>
              </a:tabLst>
              <a:defRPr sz="3200" b="1">
                <a:solidFill>
                  <a:srgbClr val="FFFFFF"/>
                </a:solidFill>
                <a:latin typeface="Arial" charset="0"/>
                <a:ea typeface="ＭＳ Ｐゴシック" charset="0"/>
              </a:defRPr>
            </a:lvl9pPr>
          </a:lstStyle>
          <a:p>
            <a:pPr fontAlgn="base">
              <a:spcBef>
                <a:spcPct val="30000"/>
              </a:spcBef>
              <a:spcAft>
                <a:spcPct val="0"/>
              </a:spcAft>
              <a:defRPr/>
            </a:pPr>
            <a:r>
              <a:rPr lang="en-US" sz="1400" dirty="0" smtClean="0">
                <a:solidFill>
                  <a:srgbClr val="000000"/>
                </a:solidFill>
              </a:rPr>
              <a:t>3. Scrub hands and arms vigorously. </a:t>
            </a:r>
            <a:r>
              <a:rPr lang="en-US" sz="1400" b="0" dirty="0" smtClean="0">
                <a:solidFill>
                  <a:srgbClr val="000000"/>
                </a:solidFill>
              </a:rPr>
              <a:t>Scrub them for 10 to 15 seconds.</a:t>
            </a:r>
            <a:r>
              <a:rPr lang="en-US" sz="1400" dirty="0" smtClean="0">
                <a:solidFill>
                  <a:srgbClr val="000000"/>
                </a:solidFill>
              </a:rPr>
              <a:t> </a:t>
            </a:r>
            <a:r>
              <a:rPr lang="en-US" sz="1400" b="0" dirty="0" smtClean="0">
                <a:solidFill>
                  <a:srgbClr val="000000"/>
                </a:solidFill>
              </a:rPr>
              <a:t>Clean under fingernails and between fingers.</a:t>
            </a:r>
            <a:endParaRPr lang="en-US" sz="1400" b="0" dirty="0" smtClean="0">
              <a:solidFill>
                <a:srgbClr val="000000"/>
              </a:solidFill>
              <a:cs typeface="Times New Roman" charset="0"/>
            </a:endParaRPr>
          </a:p>
        </p:txBody>
      </p:sp>
      <p:sp>
        <p:nvSpPr>
          <p:cNvPr id="92165" name="Text Box 5"/>
          <p:cNvSpPr txBox="1">
            <a:spLocks noChangeArrowheads="1"/>
          </p:cNvSpPr>
          <p:nvPr/>
        </p:nvSpPr>
        <p:spPr bwMode="auto">
          <a:xfrm>
            <a:off x="636953" y="5302250"/>
            <a:ext cx="2533650" cy="73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lvl1pPr eaLnBrk="0" hangingPunct="0">
              <a:tabLst>
                <a:tab pos="228600" algn="l"/>
              </a:tabLst>
              <a:defRPr sz="3200" b="1">
                <a:solidFill>
                  <a:srgbClr val="FFFFFF"/>
                </a:solidFill>
                <a:latin typeface="Arial" charset="0"/>
                <a:ea typeface="ＭＳ Ｐゴシック" charset="0"/>
              </a:defRPr>
            </a:lvl1pPr>
            <a:lvl2pPr marL="742950" indent="-285750" eaLnBrk="0" hangingPunct="0">
              <a:tabLst>
                <a:tab pos="228600" algn="l"/>
              </a:tabLst>
              <a:defRPr sz="3200" b="1">
                <a:solidFill>
                  <a:srgbClr val="FFFFFF"/>
                </a:solidFill>
                <a:latin typeface="Arial" charset="0"/>
                <a:ea typeface="ＭＳ Ｐゴシック" charset="0"/>
              </a:defRPr>
            </a:lvl2pPr>
            <a:lvl3pPr marL="1143000" indent="-228600" eaLnBrk="0" hangingPunct="0">
              <a:tabLst>
                <a:tab pos="228600" algn="l"/>
              </a:tabLst>
              <a:defRPr sz="3200" b="1">
                <a:solidFill>
                  <a:srgbClr val="FFFFFF"/>
                </a:solidFill>
                <a:latin typeface="Arial" charset="0"/>
                <a:ea typeface="ＭＳ Ｐゴシック" charset="0"/>
              </a:defRPr>
            </a:lvl3pPr>
            <a:lvl4pPr marL="1600200" indent="-228600" eaLnBrk="0" hangingPunct="0">
              <a:tabLst>
                <a:tab pos="228600" algn="l"/>
              </a:tabLst>
              <a:defRPr sz="3200" b="1">
                <a:solidFill>
                  <a:srgbClr val="FFFFFF"/>
                </a:solidFill>
                <a:latin typeface="Arial" charset="0"/>
                <a:ea typeface="ＭＳ Ｐゴシック" charset="0"/>
              </a:defRPr>
            </a:lvl4pPr>
            <a:lvl5pPr marL="2057400" indent="-228600" eaLnBrk="0" hangingPunct="0">
              <a:tabLst>
                <a:tab pos="228600" algn="l"/>
              </a:tabLst>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tabLst>
                <a:tab pos="228600" algn="l"/>
              </a:tabLs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tabLst>
                <a:tab pos="228600" algn="l"/>
              </a:tabLs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tabLst>
                <a:tab pos="228600" algn="l"/>
              </a:tabLs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tabLst>
                <a:tab pos="228600" algn="l"/>
              </a:tabLst>
              <a:defRPr sz="3200" b="1">
                <a:solidFill>
                  <a:srgbClr val="FFFFFF"/>
                </a:solidFill>
                <a:latin typeface="Arial" charset="0"/>
                <a:ea typeface="ＭＳ Ｐゴシック" charset="0"/>
              </a:defRPr>
            </a:lvl9pPr>
          </a:lstStyle>
          <a:p>
            <a:pPr fontAlgn="base">
              <a:spcBef>
                <a:spcPct val="30000"/>
              </a:spcBef>
              <a:spcAft>
                <a:spcPct val="0"/>
              </a:spcAft>
              <a:defRPr/>
            </a:pPr>
            <a:r>
              <a:rPr lang="en-US" sz="1400" dirty="0" smtClean="0">
                <a:solidFill>
                  <a:srgbClr val="000000"/>
                </a:solidFill>
              </a:rPr>
              <a:t>4. Rinse hands and arms thoroughly. </a:t>
            </a:r>
            <a:r>
              <a:rPr lang="en-US" sz="1400" b="0" dirty="0" smtClean="0">
                <a:solidFill>
                  <a:srgbClr val="000000"/>
                </a:solidFill>
              </a:rPr>
              <a:t>Use running warm water. </a:t>
            </a:r>
            <a:endParaRPr lang="en-US" sz="1400" b="0" dirty="0" smtClean="0">
              <a:solidFill>
                <a:srgbClr val="000000"/>
              </a:solidFill>
              <a:cs typeface="Times New Roman" charset="0"/>
            </a:endParaRPr>
          </a:p>
        </p:txBody>
      </p:sp>
      <p:sp>
        <p:nvSpPr>
          <p:cNvPr id="92166" name="Text Box 6"/>
          <p:cNvSpPr txBox="1">
            <a:spLocks noChangeArrowheads="1"/>
          </p:cNvSpPr>
          <p:nvPr/>
        </p:nvSpPr>
        <p:spPr bwMode="auto">
          <a:xfrm>
            <a:off x="3410712" y="5302250"/>
            <a:ext cx="2873379"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lvl1pPr eaLnBrk="0" hangingPunct="0">
              <a:tabLst>
                <a:tab pos="228600" algn="l"/>
              </a:tabLst>
              <a:defRPr sz="3200" b="1">
                <a:solidFill>
                  <a:srgbClr val="FFFFFF"/>
                </a:solidFill>
                <a:latin typeface="Arial" charset="0"/>
                <a:ea typeface="ＭＳ Ｐゴシック" charset="0"/>
              </a:defRPr>
            </a:lvl1pPr>
            <a:lvl2pPr marL="742950" indent="-285750" eaLnBrk="0" hangingPunct="0">
              <a:tabLst>
                <a:tab pos="228600" algn="l"/>
              </a:tabLst>
              <a:defRPr sz="3200" b="1">
                <a:solidFill>
                  <a:srgbClr val="FFFFFF"/>
                </a:solidFill>
                <a:latin typeface="Arial" charset="0"/>
                <a:ea typeface="ＭＳ Ｐゴシック" charset="0"/>
              </a:defRPr>
            </a:lvl2pPr>
            <a:lvl3pPr marL="1143000" indent="-228600" eaLnBrk="0" hangingPunct="0">
              <a:tabLst>
                <a:tab pos="228600" algn="l"/>
              </a:tabLst>
              <a:defRPr sz="3200" b="1">
                <a:solidFill>
                  <a:srgbClr val="FFFFFF"/>
                </a:solidFill>
                <a:latin typeface="Arial" charset="0"/>
                <a:ea typeface="ＭＳ Ｐゴシック" charset="0"/>
              </a:defRPr>
            </a:lvl3pPr>
            <a:lvl4pPr marL="1600200" indent="-228600" eaLnBrk="0" hangingPunct="0">
              <a:tabLst>
                <a:tab pos="228600" algn="l"/>
              </a:tabLst>
              <a:defRPr sz="3200" b="1">
                <a:solidFill>
                  <a:srgbClr val="FFFFFF"/>
                </a:solidFill>
                <a:latin typeface="Arial" charset="0"/>
                <a:ea typeface="ＭＳ Ｐゴシック" charset="0"/>
              </a:defRPr>
            </a:lvl4pPr>
            <a:lvl5pPr marL="2057400" indent="-228600" eaLnBrk="0" hangingPunct="0">
              <a:tabLst>
                <a:tab pos="228600" algn="l"/>
              </a:tabLst>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tabLst>
                <a:tab pos="228600" algn="l"/>
              </a:tabLs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tabLst>
                <a:tab pos="228600" algn="l"/>
              </a:tabLs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tabLst>
                <a:tab pos="228600" algn="l"/>
              </a:tabLs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tabLst>
                <a:tab pos="228600" algn="l"/>
              </a:tabLst>
              <a:defRPr sz="3200" b="1">
                <a:solidFill>
                  <a:srgbClr val="FFFFFF"/>
                </a:solidFill>
                <a:latin typeface="Arial" charset="0"/>
                <a:ea typeface="ＭＳ Ｐゴシック" charset="0"/>
              </a:defRPr>
            </a:lvl9pPr>
          </a:lstStyle>
          <a:p>
            <a:pPr fontAlgn="base">
              <a:spcBef>
                <a:spcPct val="30000"/>
              </a:spcBef>
              <a:spcAft>
                <a:spcPct val="0"/>
              </a:spcAft>
              <a:defRPr/>
            </a:pPr>
            <a:r>
              <a:rPr lang="en-US" sz="1400" dirty="0" smtClean="0">
                <a:solidFill>
                  <a:srgbClr val="000000"/>
                </a:solidFill>
              </a:rPr>
              <a:t>5. Dry hands and arms. </a:t>
            </a:r>
            <a:r>
              <a:rPr lang="en-US" sz="1400" b="0" dirty="0" smtClean="0">
                <a:solidFill>
                  <a:srgbClr val="000000"/>
                </a:solidFill>
              </a:rPr>
              <a:t>Use a single-use paper towel or hand dryer. Consider using a paper towel to turn off the faucet and open the restroom door.</a:t>
            </a:r>
            <a:endParaRPr lang="en-US" sz="1400" b="0" dirty="0" smtClean="0">
              <a:solidFill>
                <a:srgbClr val="000000"/>
              </a:solidFill>
              <a:cs typeface="Times New Roman" charset="0"/>
            </a:endParaRPr>
          </a:p>
        </p:txBody>
      </p:sp>
      <p:sp>
        <p:nvSpPr>
          <p:cNvPr id="92167" name="Rectangle 7"/>
          <p:cNvSpPr>
            <a:spLocks noGrp="1" noChangeArrowheads="1"/>
          </p:cNvSpPr>
          <p:nvPr>
            <p:ph type="title"/>
          </p:nvPr>
        </p:nvSpPr>
        <p:spPr>
          <a:xfrm>
            <a:off x="390525" y="158750"/>
            <a:ext cx="8307388" cy="519112"/>
          </a:xfrm>
        </p:spPr>
        <p:txBody>
          <a:bodyPr/>
          <a:lstStyle/>
          <a:p>
            <a:pPr eaLnBrk="1" hangingPunct="1">
              <a:defRPr/>
            </a:pPr>
            <a:r>
              <a:rPr lang="en-US" dirty="0">
                <a:latin typeface="Arial Narrow" charset="0"/>
                <a:cs typeface="+mj-cs"/>
              </a:rPr>
              <a:t>Handwashing</a:t>
            </a:r>
          </a:p>
        </p:txBody>
      </p:sp>
      <p:sp>
        <p:nvSpPr>
          <p:cNvPr id="92168" name="Text Box 8"/>
          <p:cNvSpPr txBox="1">
            <a:spLocks noChangeArrowheads="1"/>
          </p:cNvSpPr>
          <p:nvPr/>
        </p:nvSpPr>
        <p:spPr bwMode="auto">
          <a:xfrm>
            <a:off x="3413172" y="2709863"/>
            <a:ext cx="1958976"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lvl1pPr eaLnBrk="0" hangingPunct="0">
              <a:tabLst>
                <a:tab pos="228600" algn="l"/>
              </a:tabLst>
              <a:defRPr sz="3200" b="1">
                <a:solidFill>
                  <a:srgbClr val="FFFFFF"/>
                </a:solidFill>
                <a:latin typeface="Arial" charset="0"/>
                <a:ea typeface="ＭＳ Ｐゴシック" charset="0"/>
              </a:defRPr>
            </a:lvl1pPr>
            <a:lvl2pPr marL="742950" indent="-285750" eaLnBrk="0" hangingPunct="0">
              <a:tabLst>
                <a:tab pos="228600" algn="l"/>
              </a:tabLst>
              <a:defRPr sz="3200" b="1">
                <a:solidFill>
                  <a:srgbClr val="FFFFFF"/>
                </a:solidFill>
                <a:latin typeface="Arial" charset="0"/>
                <a:ea typeface="ＭＳ Ｐゴシック" charset="0"/>
              </a:defRPr>
            </a:lvl2pPr>
            <a:lvl3pPr marL="1143000" indent="-228600" eaLnBrk="0" hangingPunct="0">
              <a:tabLst>
                <a:tab pos="228600" algn="l"/>
              </a:tabLst>
              <a:defRPr sz="3200" b="1">
                <a:solidFill>
                  <a:srgbClr val="FFFFFF"/>
                </a:solidFill>
                <a:latin typeface="Arial" charset="0"/>
                <a:ea typeface="ＭＳ Ｐゴシック" charset="0"/>
              </a:defRPr>
            </a:lvl3pPr>
            <a:lvl4pPr marL="1600200" indent="-228600" eaLnBrk="0" hangingPunct="0">
              <a:tabLst>
                <a:tab pos="228600" algn="l"/>
              </a:tabLst>
              <a:defRPr sz="3200" b="1">
                <a:solidFill>
                  <a:srgbClr val="FFFFFF"/>
                </a:solidFill>
                <a:latin typeface="Arial" charset="0"/>
                <a:ea typeface="ＭＳ Ｐゴシック" charset="0"/>
              </a:defRPr>
            </a:lvl4pPr>
            <a:lvl5pPr marL="2057400" indent="-228600" eaLnBrk="0" hangingPunct="0">
              <a:tabLst>
                <a:tab pos="228600" algn="l"/>
              </a:tabLst>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tabLst>
                <a:tab pos="228600" algn="l"/>
              </a:tabLs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tabLst>
                <a:tab pos="228600" algn="l"/>
              </a:tabLs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tabLst>
                <a:tab pos="228600" algn="l"/>
              </a:tabLs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tabLst>
                <a:tab pos="228600" algn="l"/>
              </a:tabLst>
              <a:defRPr sz="3200" b="1">
                <a:solidFill>
                  <a:srgbClr val="FFFFFF"/>
                </a:solidFill>
                <a:latin typeface="Arial" charset="0"/>
                <a:ea typeface="ＭＳ Ｐゴシック" charset="0"/>
              </a:defRPr>
            </a:lvl9pPr>
          </a:lstStyle>
          <a:p>
            <a:pPr fontAlgn="base">
              <a:spcBef>
                <a:spcPct val="30000"/>
              </a:spcBef>
              <a:spcAft>
                <a:spcPct val="0"/>
              </a:spcAft>
              <a:defRPr/>
            </a:pPr>
            <a:r>
              <a:rPr lang="en-US" sz="1400" dirty="0" smtClean="0">
                <a:solidFill>
                  <a:srgbClr val="000000"/>
                </a:solidFill>
              </a:rPr>
              <a:t>2. Apply soap. </a:t>
            </a:r>
            <a:r>
              <a:rPr lang="en-US" sz="1400" b="0" dirty="0" smtClean="0">
                <a:solidFill>
                  <a:srgbClr val="000000"/>
                </a:solidFill>
              </a:rPr>
              <a:t>Apply  enough to build up a good lather</a:t>
            </a:r>
            <a:r>
              <a:rPr lang="en-US" sz="1200" b="0" dirty="0" smtClean="0">
                <a:solidFill>
                  <a:srgbClr val="000000"/>
                </a:solidFill>
              </a:rPr>
              <a:t>.</a:t>
            </a:r>
            <a:endParaRPr lang="en-US" sz="1200" b="0" dirty="0" smtClean="0">
              <a:solidFill>
                <a:srgbClr val="000000"/>
              </a:solidFill>
              <a:cs typeface="Times New Roman" charset="0"/>
            </a:endParaRPr>
          </a:p>
        </p:txBody>
      </p:sp>
      <p:sp>
        <p:nvSpPr>
          <p:cNvPr id="92169" name="Text Box 24"/>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3-6</a:t>
            </a:r>
          </a:p>
        </p:txBody>
      </p:sp>
      <p:pic>
        <p:nvPicPr>
          <p:cNvPr id="2" name="Picture 1" descr="6e_c03_05_2_SoapDisp.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60997" y="1666875"/>
            <a:ext cx="1958975" cy="1036922"/>
          </a:xfrm>
          <a:prstGeom prst="rect">
            <a:avLst/>
          </a:prstGeom>
        </p:spPr>
      </p:pic>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6417" y="1666875"/>
            <a:ext cx="1955870" cy="1036922"/>
          </a:xfrm>
          <a:prstGeom prst="rect">
            <a:avLst/>
          </a:prstGeom>
        </p:spPr>
      </p:pic>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48682" y="1668427"/>
            <a:ext cx="1958975" cy="1033817"/>
          </a:xfrm>
          <a:prstGeom prst="rect">
            <a:avLst/>
          </a:prstGeom>
        </p:spPr>
      </p:pic>
      <p:pic>
        <p:nvPicPr>
          <p:cNvPr id="18" name="Picture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56432" y="4264025"/>
            <a:ext cx="1953127" cy="1036922"/>
          </a:xfrm>
          <a:prstGeom prst="rect">
            <a:avLst/>
          </a:prstGeom>
        </p:spPr>
      </p:pic>
      <p:pic>
        <p:nvPicPr>
          <p:cNvPr id="19" name="Picture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77789" y="4264025"/>
            <a:ext cx="1953127" cy="1036922"/>
          </a:xfrm>
          <a:prstGeom prst="rect">
            <a:avLst/>
          </a:prstGeom>
        </p:spPr>
      </p:pic>
    </p:spTree>
    <p:extLst>
      <p:ext uri="{BB962C8B-B14F-4D97-AF65-F5344CB8AC3E}">
        <p14:creationId xmlns:p14="http://schemas.microsoft.com/office/powerpoint/2010/main" val="336643069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10"/>
          <p:cNvSpPr>
            <a:spLocks noChangeArrowheads="1"/>
          </p:cNvSpPr>
          <p:nvPr/>
        </p:nvSpPr>
        <p:spPr bwMode="auto">
          <a:xfrm>
            <a:off x="6164263" y="1751013"/>
            <a:ext cx="2200275" cy="20923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fontAlgn="base">
              <a:spcBef>
                <a:spcPct val="0"/>
              </a:spcBef>
              <a:spcAft>
                <a:spcPct val="0"/>
              </a:spcAft>
              <a:defRPr/>
            </a:pPr>
            <a:endParaRPr lang="en-US" sz="3200" b="1" dirty="0">
              <a:solidFill>
                <a:srgbClr val="FFFFFF"/>
              </a:solidFill>
            </a:endParaRPr>
          </a:p>
        </p:txBody>
      </p:sp>
      <p:sp>
        <p:nvSpPr>
          <p:cNvPr id="145411" name="Rectangle 3"/>
          <p:cNvSpPr>
            <a:spLocks noGrp="1" noChangeArrowheads="1"/>
          </p:cNvSpPr>
          <p:nvPr>
            <p:ph type="body" idx="1"/>
          </p:nvPr>
        </p:nvSpPr>
        <p:spPr>
          <a:xfrm>
            <a:off x="393192" y="1143000"/>
            <a:ext cx="5965461" cy="5000754"/>
          </a:xfrm>
        </p:spPr>
        <p:txBody>
          <a:bodyPr/>
          <a:lstStyle/>
          <a:p>
            <a:pPr marL="0" indent="0" eaLnBrk="1" hangingPunct="1">
              <a:defRPr/>
            </a:pPr>
            <a:r>
              <a:rPr lang="en-US" dirty="0">
                <a:latin typeface="Arial Narrow" charset="0"/>
                <a:cs typeface="+mn-cs"/>
              </a:rPr>
              <a:t>Rotate food to use the oldest inventory </a:t>
            </a:r>
            <a:r>
              <a:rPr lang="en-US" dirty="0" smtClean="0">
                <a:latin typeface="Arial Narrow" charset="0"/>
                <a:cs typeface="+mn-cs"/>
              </a:rPr>
              <a:t>first:</a:t>
            </a:r>
            <a:endParaRPr lang="en-US" dirty="0">
              <a:latin typeface="Arial Narrow" charset="0"/>
              <a:cs typeface="+mn-cs"/>
            </a:endParaRPr>
          </a:p>
          <a:p>
            <a:pPr marL="347472" lvl="1" indent="-347472" eaLnBrk="1" hangingPunct="1">
              <a:lnSpc>
                <a:spcPct val="100000"/>
              </a:lnSpc>
              <a:spcBef>
                <a:spcPts val="900"/>
              </a:spcBef>
              <a:defRPr/>
            </a:pPr>
            <a:r>
              <a:rPr lang="en-US" dirty="0">
                <a:solidFill>
                  <a:srgbClr val="000000"/>
                </a:solidFill>
                <a:latin typeface="Arial Narrow" charset="0"/>
              </a:rPr>
              <a:t>One way to rotate products is to follow </a:t>
            </a:r>
            <a:r>
              <a:rPr lang="en-US" dirty="0" smtClean="0">
                <a:solidFill>
                  <a:srgbClr val="000000"/>
                </a:solidFill>
                <a:latin typeface="Arial Narrow" charset="0"/>
              </a:rPr>
              <a:t>FIFO</a:t>
            </a:r>
            <a:endParaRPr lang="en-US" dirty="0">
              <a:solidFill>
                <a:srgbClr val="000000"/>
              </a:solidFill>
              <a:latin typeface="Arial Narrow" charset="0"/>
            </a:endParaRPr>
          </a:p>
          <a:p>
            <a:pPr marL="694944" lvl="2" indent="-347472" eaLnBrk="1" hangingPunct="1">
              <a:lnSpc>
                <a:spcPct val="100000"/>
              </a:lnSpc>
              <a:spcBef>
                <a:spcPts val="900"/>
              </a:spcBef>
              <a:buSzPct val="100000"/>
              <a:buFont typeface="Arial Narrow" charset="0"/>
              <a:buAutoNum type="arabicPeriod"/>
              <a:defRPr/>
            </a:pPr>
            <a:r>
              <a:rPr lang="en-US" dirty="0">
                <a:solidFill>
                  <a:srgbClr val="000000"/>
                </a:solidFill>
                <a:latin typeface="Arial Narrow" charset="0"/>
              </a:rPr>
              <a:t>Identify the food item</a:t>
            </a:r>
            <a:r>
              <a:rPr lang="ja-JP" altLang="en-US" dirty="0">
                <a:solidFill>
                  <a:srgbClr val="000000"/>
                </a:solidFill>
                <a:latin typeface="Arial Narrow" charset="0"/>
              </a:rPr>
              <a:t>’</a:t>
            </a:r>
            <a:r>
              <a:rPr lang="en-US" dirty="0">
                <a:solidFill>
                  <a:srgbClr val="000000"/>
                </a:solidFill>
                <a:latin typeface="Arial Narrow" charset="0"/>
              </a:rPr>
              <a:t>s use-by or expiration date</a:t>
            </a:r>
          </a:p>
          <a:p>
            <a:pPr marL="694944" lvl="2" indent="-347472" eaLnBrk="1" hangingPunct="1">
              <a:lnSpc>
                <a:spcPct val="100000"/>
              </a:lnSpc>
              <a:spcBef>
                <a:spcPts val="900"/>
              </a:spcBef>
              <a:buSzPct val="100000"/>
              <a:buFont typeface="Arial Narrow" charset="0"/>
              <a:buAutoNum type="arabicPeriod"/>
              <a:defRPr/>
            </a:pPr>
            <a:r>
              <a:rPr lang="en-US" dirty="0">
                <a:solidFill>
                  <a:srgbClr val="000000"/>
                </a:solidFill>
                <a:latin typeface="Arial Narrow" charset="0"/>
              </a:rPr>
              <a:t>Store items with the earliest use-by or expiration dates in front of items with later dates</a:t>
            </a:r>
          </a:p>
          <a:p>
            <a:pPr marL="694944" lvl="2" indent="-347472" eaLnBrk="1" hangingPunct="1">
              <a:lnSpc>
                <a:spcPct val="100000"/>
              </a:lnSpc>
              <a:spcBef>
                <a:spcPts val="900"/>
              </a:spcBef>
              <a:buSzPct val="100000"/>
              <a:buFont typeface="Arial Narrow" charset="0"/>
              <a:buAutoNum type="arabicPeriod"/>
              <a:defRPr/>
            </a:pPr>
            <a:r>
              <a:rPr lang="en-US" dirty="0">
                <a:solidFill>
                  <a:srgbClr val="000000"/>
                </a:solidFill>
                <a:latin typeface="Arial Narrow" charset="0"/>
              </a:rPr>
              <a:t>Once shelved, use those items stored in front </a:t>
            </a:r>
            <a:r>
              <a:rPr lang="en-US" dirty="0" smtClean="0">
                <a:solidFill>
                  <a:srgbClr val="000000"/>
                </a:solidFill>
                <a:latin typeface="Arial Narrow" charset="0"/>
              </a:rPr>
              <a:t>first</a:t>
            </a:r>
            <a:endParaRPr lang="en-US" dirty="0">
              <a:solidFill>
                <a:srgbClr val="000000"/>
              </a:solidFill>
              <a:latin typeface="Arial Narrow" charset="0"/>
            </a:endParaRPr>
          </a:p>
          <a:p>
            <a:pPr marL="694944" lvl="2" indent="-347472" eaLnBrk="1" hangingPunct="1">
              <a:lnSpc>
                <a:spcPct val="100000"/>
              </a:lnSpc>
              <a:spcBef>
                <a:spcPts val="900"/>
              </a:spcBef>
              <a:buSzPct val="100000"/>
              <a:buFont typeface="Arial Narrow" charset="0"/>
              <a:buAutoNum type="arabicPeriod"/>
              <a:defRPr/>
            </a:pPr>
            <a:r>
              <a:rPr lang="en-US" dirty="0">
                <a:solidFill>
                  <a:srgbClr val="000000"/>
                </a:solidFill>
                <a:latin typeface="Arial Narrow" charset="0"/>
              </a:rPr>
              <a:t>Throw </a:t>
            </a:r>
            <a:r>
              <a:rPr lang="en-US" dirty="0" smtClean="0">
                <a:solidFill>
                  <a:srgbClr val="000000"/>
                </a:solidFill>
                <a:latin typeface="Arial Narrow" charset="0"/>
              </a:rPr>
              <a:t>out </a:t>
            </a:r>
            <a:r>
              <a:rPr lang="en-US" dirty="0">
                <a:solidFill>
                  <a:srgbClr val="000000"/>
                </a:solidFill>
                <a:latin typeface="Arial Narrow" charset="0"/>
              </a:rPr>
              <a:t>food that has passed its manufacturer</a:t>
            </a:r>
            <a:r>
              <a:rPr lang="ja-JP" altLang="en-US" dirty="0">
                <a:solidFill>
                  <a:srgbClr val="000000"/>
                </a:solidFill>
                <a:latin typeface="Arial Narrow" charset="0"/>
              </a:rPr>
              <a:t>’</a:t>
            </a:r>
            <a:r>
              <a:rPr lang="en-US" dirty="0">
                <a:solidFill>
                  <a:srgbClr val="000000"/>
                </a:solidFill>
                <a:latin typeface="Arial Narrow" charset="0"/>
              </a:rPr>
              <a:t>s use-by or expiration </a:t>
            </a:r>
            <a:r>
              <a:rPr lang="en-US" dirty="0" smtClean="0">
                <a:solidFill>
                  <a:srgbClr val="000000"/>
                </a:solidFill>
                <a:latin typeface="Arial Narrow" charset="0"/>
              </a:rPr>
              <a:t>date</a:t>
            </a:r>
            <a:endParaRPr lang="en-US" dirty="0">
              <a:latin typeface="Arial Narrow" charset="0"/>
            </a:endParaRPr>
          </a:p>
        </p:txBody>
      </p:sp>
      <p:sp>
        <p:nvSpPr>
          <p:cNvPr id="145413" name="Text Box 13"/>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5-26</a:t>
            </a:r>
          </a:p>
        </p:txBody>
      </p:sp>
      <p:sp>
        <p:nvSpPr>
          <p:cNvPr id="145414" name="Rectangle 15"/>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Storage</a:t>
            </a:r>
          </a:p>
        </p:txBody>
      </p:sp>
      <p:pic>
        <p:nvPicPr>
          <p:cNvPr id="2" name="Picture 1" descr="6e_c05_10_stockRotate.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1768" y="1243013"/>
            <a:ext cx="2103120" cy="1800491"/>
          </a:xfrm>
          <a:prstGeom prst="rect">
            <a:avLst/>
          </a:prstGeom>
        </p:spPr>
      </p:pic>
    </p:spTree>
    <p:extLst>
      <p:ext uri="{BB962C8B-B14F-4D97-AF65-F5344CB8AC3E}">
        <p14:creationId xmlns:p14="http://schemas.microsoft.com/office/powerpoint/2010/main" val="15552715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3"/>
          <p:cNvSpPr>
            <a:spLocks noGrp="1" noChangeArrowheads="1"/>
          </p:cNvSpPr>
          <p:nvPr>
            <p:ph type="body" idx="1"/>
          </p:nvPr>
        </p:nvSpPr>
        <p:spPr>
          <a:xfrm>
            <a:off x="393192" y="1143000"/>
            <a:ext cx="5629612" cy="4874799"/>
          </a:xfrm>
        </p:spPr>
        <p:txBody>
          <a:bodyPr/>
          <a:lstStyle/>
          <a:p>
            <a:pPr marL="0" indent="0" eaLnBrk="1" hangingPunct="1">
              <a:lnSpc>
                <a:spcPct val="80000"/>
              </a:lnSpc>
              <a:defRPr/>
            </a:pPr>
            <a:r>
              <a:rPr lang="en-US" dirty="0">
                <a:latin typeface="Arial Narrow" charset="0"/>
                <a:cs typeface="+mn-cs"/>
              </a:rPr>
              <a:t>Preventing </a:t>
            </a:r>
            <a:r>
              <a:rPr lang="en-US" dirty="0" smtClean="0">
                <a:latin typeface="Arial Narrow" charset="0"/>
                <a:cs typeface="+mn-cs"/>
              </a:rPr>
              <a:t>cross-contamination</a:t>
            </a:r>
            <a:r>
              <a:rPr lang="en-US" dirty="0">
                <a:latin typeface="Arial Narrow" charset="0"/>
                <a:cs typeface="+mn-cs"/>
              </a:rPr>
              <a:t>: </a:t>
            </a:r>
            <a:endParaRPr lang="en-US" b="0" i="1" dirty="0">
              <a:solidFill>
                <a:srgbClr val="000000"/>
              </a:solidFill>
              <a:latin typeface="Arial Narrow" charset="0"/>
              <a:cs typeface="+mn-cs"/>
            </a:endParaRPr>
          </a:p>
          <a:p>
            <a:pPr marL="347472" lvl="1" indent="-347472" eaLnBrk="1" hangingPunct="1">
              <a:lnSpc>
                <a:spcPct val="100000"/>
              </a:lnSpc>
              <a:spcBef>
                <a:spcPts val="900"/>
              </a:spcBef>
              <a:defRPr/>
            </a:pPr>
            <a:r>
              <a:rPr lang="en-US" dirty="0">
                <a:solidFill>
                  <a:srgbClr val="000000"/>
                </a:solidFill>
                <a:latin typeface="Arial Narrow" charset="0"/>
              </a:rPr>
              <a:t>Store all items in designated storage </a:t>
            </a:r>
            <a:r>
              <a:rPr lang="en-US" dirty="0" smtClean="0">
                <a:solidFill>
                  <a:srgbClr val="000000"/>
                </a:solidFill>
                <a:latin typeface="Arial Narrow" charset="0"/>
              </a:rPr>
              <a:t>areas</a:t>
            </a:r>
            <a:endParaRPr lang="en-US" dirty="0">
              <a:solidFill>
                <a:srgbClr val="000000"/>
              </a:solidFill>
              <a:latin typeface="Arial Narrow" charset="0"/>
            </a:endParaRPr>
          </a:p>
          <a:p>
            <a:pPr marL="694944" lvl="2" indent="-347472" eaLnBrk="1" hangingPunct="1">
              <a:lnSpc>
                <a:spcPct val="100000"/>
              </a:lnSpc>
              <a:spcBef>
                <a:spcPts val="900"/>
              </a:spcBef>
              <a:defRPr/>
            </a:pPr>
            <a:r>
              <a:rPr lang="en-US" dirty="0">
                <a:solidFill>
                  <a:srgbClr val="000000"/>
                </a:solidFill>
                <a:latin typeface="Arial Narrow" charset="0"/>
              </a:rPr>
              <a:t>Store items away from walls and at least </a:t>
            </a:r>
            <a:r>
              <a:rPr lang="en-US" dirty="0" smtClean="0">
                <a:solidFill>
                  <a:srgbClr val="000000"/>
                </a:solidFill>
                <a:latin typeface="Arial Narrow" charset="0"/>
              </a:rPr>
              <a:t/>
            </a:r>
            <a:br>
              <a:rPr lang="en-US" dirty="0" smtClean="0">
                <a:solidFill>
                  <a:srgbClr val="000000"/>
                </a:solidFill>
                <a:latin typeface="Arial Narrow" charset="0"/>
              </a:rPr>
            </a:br>
            <a:r>
              <a:rPr lang="en-US" dirty="0" smtClean="0">
                <a:solidFill>
                  <a:srgbClr val="000000"/>
                </a:solidFill>
                <a:latin typeface="Arial Narrow" charset="0"/>
              </a:rPr>
              <a:t>six </a:t>
            </a:r>
            <a:r>
              <a:rPr lang="en-US" dirty="0">
                <a:solidFill>
                  <a:srgbClr val="000000"/>
                </a:solidFill>
                <a:latin typeface="Arial Narrow" charset="0"/>
              </a:rPr>
              <a:t>inches (15 centimeters) off the floor </a:t>
            </a:r>
          </a:p>
          <a:p>
            <a:pPr marL="694944" lvl="2" indent="-347472" eaLnBrk="1" hangingPunct="1">
              <a:lnSpc>
                <a:spcPct val="100000"/>
              </a:lnSpc>
              <a:spcBef>
                <a:spcPts val="900"/>
              </a:spcBef>
              <a:defRPr/>
            </a:pPr>
            <a:r>
              <a:rPr lang="en-US" dirty="0">
                <a:solidFill>
                  <a:srgbClr val="000000"/>
                </a:solidFill>
                <a:latin typeface="Arial Narrow" charset="0"/>
              </a:rPr>
              <a:t>Store single-use items (e.g., sleeve of </a:t>
            </a:r>
            <a:r>
              <a:rPr lang="en-US" dirty="0" smtClean="0">
                <a:solidFill>
                  <a:srgbClr val="000000"/>
                </a:solidFill>
                <a:latin typeface="Arial Narrow" charset="0"/>
              </a:rPr>
              <a:t/>
            </a:r>
            <a:br>
              <a:rPr lang="en-US" dirty="0" smtClean="0">
                <a:solidFill>
                  <a:srgbClr val="000000"/>
                </a:solidFill>
                <a:latin typeface="Arial Narrow" charset="0"/>
              </a:rPr>
            </a:br>
            <a:r>
              <a:rPr lang="en-US" dirty="0" smtClean="0">
                <a:solidFill>
                  <a:srgbClr val="000000"/>
                </a:solidFill>
                <a:latin typeface="Arial Narrow" charset="0"/>
              </a:rPr>
              <a:t>single</a:t>
            </a:r>
            <a:r>
              <a:rPr lang="en-US" dirty="0">
                <a:solidFill>
                  <a:srgbClr val="000000"/>
                </a:solidFill>
                <a:latin typeface="Arial Narrow" charset="0"/>
              </a:rPr>
              <a:t>-use cups, single-use gloves) in </a:t>
            </a:r>
            <a:r>
              <a:rPr lang="en-US" dirty="0" smtClean="0">
                <a:solidFill>
                  <a:srgbClr val="000000"/>
                </a:solidFill>
                <a:latin typeface="Arial Narrow" charset="0"/>
              </a:rPr>
              <a:t/>
            </a:r>
            <a:br>
              <a:rPr lang="en-US" dirty="0" smtClean="0">
                <a:solidFill>
                  <a:srgbClr val="000000"/>
                </a:solidFill>
                <a:latin typeface="Arial Narrow" charset="0"/>
              </a:rPr>
            </a:br>
            <a:r>
              <a:rPr lang="en-US" dirty="0" smtClean="0">
                <a:solidFill>
                  <a:srgbClr val="000000"/>
                </a:solidFill>
                <a:latin typeface="Arial Narrow" charset="0"/>
              </a:rPr>
              <a:t>original packaging</a:t>
            </a:r>
            <a:endParaRPr lang="en-US" dirty="0">
              <a:solidFill>
                <a:srgbClr val="000000"/>
              </a:solidFill>
              <a:latin typeface="Arial Narrow" charset="0"/>
            </a:endParaRPr>
          </a:p>
        </p:txBody>
      </p:sp>
      <p:sp>
        <p:nvSpPr>
          <p:cNvPr id="146435" name="Text Box 4"/>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5-27</a:t>
            </a:r>
          </a:p>
        </p:txBody>
      </p:sp>
      <p:sp>
        <p:nvSpPr>
          <p:cNvPr id="146436" name="Rectangle 6"/>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Storage</a:t>
            </a:r>
          </a:p>
        </p:txBody>
      </p:sp>
      <p:pic>
        <p:nvPicPr>
          <p:cNvPr id="2" name="Picture 1" descr="6e_c05_10_ShelfHeight_r.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4816" y="1243013"/>
            <a:ext cx="2100072" cy="1770888"/>
          </a:xfrm>
          <a:prstGeom prst="rect">
            <a:avLst/>
          </a:prstGeom>
        </p:spPr>
      </p:pic>
    </p:spTree>
    <p:extLst>
      <p:ext uri="{BB962C8B-B14F-4D97-AF65-F5344CB8AC3E}">
        <p14:creationId xmlns:p14="http://schemas.microsoft.com/office/powerpoint/2010/main" val="150872792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3"/>
          <p:cNvSpPr>
            <a:spLocks noGrp="1" noChangeArrowheads="1"/>
          </p:cNvSpPr>
          <p:nvPr>
            <p:ph type="body" idx="1"/>
          </p:nvPr>
        </p:nvSpPr>
        <p:spPr>
          <a:xfrm>
            <a:off x="393192" y="1143000"/>
            <a:ext cx="4775360" cy="5372100"/>
          </a:xfrm>
        </p:spPr>
        <p:txBody>
          <a:bodyPr/>
          <a:lstStyle/>
          <a:p>
            <a:pPr marL="0" indent="0" eaLnBrk="1" hangingPunct="1">
              <a:lnSpc>
                <a:spcPct val="80000"/>
              </a:lnSpc>
              <a:defRPr/>
            </a:pPr>
            <a:r>
              <a:rPr lang="en-US" dirty="0">
                <a:latin typeface="Arial Narrow" charset="0"/>
                <a:cs typeface="+mn-cs"/>
              </a:rPr>
              <a:t>Preventing </a:t>
            </a:r>
            <a:r>
              <a:rPr lang="en-US" dirty="0" smtClean="0">
                <a:latin typeface="Arial Narrow" charset="0"/>
                <a:cs typeface="+mn-cs"/>
              </a:rPr>
              <a:t>cross-contamination</a:t>
            </a:r>
            <a:r>
              <a:rPr lang="en-US" dirty="0">
                <a:latin typeface="Arial Narrow" charset="0"/>
                <a:cs typeface="+mn-cs"/>
              </a:rPr>
              <a:t>: </a:t>
            </a:r>
            <a:r>
              <a:rPr lang="en-US" sz="1800" dirty="0" smtClean="0">
                <a:latin typeface="Arial Narrow" charset="0"/>
                <a:cs typeface="+mn-cs"/>
              </a:rPr>
              <a:t>  </a:t>
            </a:r>
            <a:endParaRPr lang="en-US" sz="1800" i="1" dirty="0">
              <a:solidFill>
                <a:srgbClr val="000000"/>
              </a:solidFill>
              <a:latin typeface="Arial Narrow" charset="0"/>
              <a:cs typeface="+mn-cs"/>
            </a:endParaRPr>
          </a:p>
          <a:p>
            <a:pPr marL="347472" lvl="1" indent="-347472" eaLnBrk="1" hangingPunct="1">
              <a:lnSpc>
                <a:spcPct val="100000"/>
              </a:lnSpc>
              <a:spcBef>
                <a:spcPts val="900"/>
              </a:spcBef>
              <a:defRPr/>
            </a:pPr>
            <a:r>
              <a:rPr lang="en-US" dirty="0">
                <a:solidFill>
                  <a:srgbClr val="000000"/>
                </a:solidFill>
                <a:latin typeface="Arial Narrow" charset="0"/>
              </a:rPr>
              <a:t>Store food in </a:t>
            </a:r>
            <a:r>
              <a:rPr lang="en-US" dirty="0" smtClean="0">
                <a:solidFill>
                  <a:srgbClr val="000000"/>
                </a:solidFill>
                <a:latin typeface="Arial Narrow" charset="0"/>
              </a:rPr>
              <a:t>containers </a:t>
            </a:r>
            <a:r>
              <a:rPr lang="en-US" dirty="0">
                <a:solidFill>
                  <a:srgbClr val="000000"/>
                </a:solidFill>
                <a:latin typeface="Arial Narrow" charset="0"/>
              </a:rPr>
              <a:t>intended </a:t>
            </a:r>
            <a:r>
              <a:rPr lang="en-US" dirty="0" smtClean="0">
                <a:solidFill>
                  <a:srgbClr val="000000"/>
                </a:solidFill>
                <a:latin typeface="Arial Narrow" charset="0"/>
              </a:rPr>
              <a:t>for food</a:t>
            </a:r>
            <a:endParaRPr lang="en-US" dirty="0">
              <a:solidFill>
                <a:srgbClr val="000000"/>
              </a:solidFill>
              <a:latin typeface="Arial Narrow" charset="0"/>
            </a:endParaRPr>
          </a:p>
          <a:p>
            <a:pPr marL="347472" lvl="1" indent="-347472" eaLnBrk="1" hangingPunct="1">
              <a:lnSpc>
                <a:spcPct val="100000"/>
              </a:lnSpc>
              <a:spcBef>
                <a:spcPts val="900"/>
              </a:spcBef>
              <a:defRPr/>
            </a:pPr>
            <a:r>
              <a:rPr lang="en-US" dirty="0">
                <a:solidFill>
                  <a:srgbClr val="000000"/>
                </a:solidFill>
                <a:latin typeface="Arial Narrow" charset="0"/>
              </a:rPr>
              <a:t>Use containers that are durable, leak proof, </a:t>
            </a:r>
            <a:r>
              <a:rPr lang="en-US" dirty="0" smtClean="0">
                <a:solidFill>
                  <a:srgbClr val="000000"/>
                </a:solidFill>
                <a:latin typeface="Arial Narrow" charset="0"/>
              </a:rPr>
              <a:t>and </a:t>
            </a:r>
            <a:r>
              <a:rPr lang="en-US" dirty="0">
                <a:solidFill>
                  <a:srgbClr val="000000"/>
                </a:solidFill>
                <a:latin typeface="Arial Narrow" charset="0"/>
              </a:rPr>
              <a:t>able to be sealed or </a:t>
            </a:r>
            <a:r>
              <a:rPr lang="en-US" dirty="0" smtClean="0">
                <a:solidFill>
                  <a:srgbClr val="000000"/>
                </a:solidFill>
                <a:latin typeface="Arial Narrow" charset="0"/>
              </a:rPr>
              <a:t>covered</a:t>
            </a:r>
            <a:endParaRPr lang="en-US" dirty="0">
              <a:solidFill>
                <a:srgbClr val="000000"/>
              </a:solidFill>
              <a:latin typeface="Arial Narrow" charset="0"/>
            </a:endParaRPr>
          </a:p>
          <a:p>
            <a:pPr marL="347472" lvl="1" indent="-347472" eaLnBrk="1" hangingPunct="1">
              <a:lnSpc>
                <a:spcPct val="100000"/>
              </a:lnSpc>
              <a:spcBef>
                <a:spcPts val="900"/>
              </a:spcBef>
              <a:defRPr/>
            </a:pPr>
            <a:r>
              <a:rPr lang="en-US" dirty="0" smtClean="0">
                <a:solidFill>
                  <a:schemeClr val="accent2"/>
                </a:solidFill>
                <a:latin typeface="Arial Narrow" charset="0"/>
              </a:rPr>
              <a:t>NEVER</a:t>
            </a:r>
            <a:r>
              <a:rPr lang="en-US" dirty="0" smtClean="0">
                <a:solidFill>
                  <a:srgbClr val="000000"/>
                </a:solidFill>
                <a:latin typeface="Arial Narrow" charset="0"/>
              </a:rPr>
              <a:t> </a:t>
            </a:r>
            <a:r>
              <a:rPr lang="en-US" dirty="0">
                <a:solidFill>
                  <a:srgbClr val="000000"/>
                </a:solidFill>
                <a:latin typeface="Arial Narrow" charset="0"/>
              </a:rPr>
              <a:t>use empty food containers to store </a:t>
            </a:r>
            <a:r>
              <a:rPr lang="en-US" dirty="0" smtClean="0">
                <a:solidFill>
                  <a:srgbClr val="000000"/>
                </a:solidFill>
                <a:latin typeface="Arial Narrow" charset="0"/>
              </a:rPr>
              <a:t>chemicals; </a:t>
            </a:r>
            <a:r>
              <a:rPr lang="en-US" dirty="0" smtClean="0">
                <a:solidFill>
                  <a:schemeClr val="accent2"/>
                </a:solidFill>
                <a:latin typeface="Arial Narrow" charset="0"/>
              </a:rPr>
              <a:t>NEVER</a:t>
            </a:r>
            <a:r>
              <a:rPr lang="en-US" dirty="0" smtClean="0">
                <a:solidFill>
                  <a:srgbClr val="000000"/>
                </a:solidFill>
                <a:latin typeface="Arial Narrow" charset="0"/>
              </a:rPr>
              <a:t> </a:t>
            </a:r>
            <a:r>
              <a:rPr lang="en-US" dirty="0">
                <a:solidFill>
                  <a:srgbClr val="000000"/>
                </a:solidFill>
                <a:latin typeface="Arial Narrow" charset="0"/>
              </a:rPr>
              <a:t>put food in empty chemical </a:t>
            </a:r>
            <a:r>
              <a:rPr lang="en-US" dirty="0" smtClean="0">
                <a:solidFill>
                  <a:srgbClr val="000000"/>
                </a:solidFill>
                <a:latin typeface="Arial Narrow" charset="0"/>
              </a:rPr>
              <a:t>containers</a:t>
            </a:r>
            <a:endParaRPr lang="en-US" dirty="0">
              <a:solidFill>
                <a:srgbClr val="000000"/>
              </a:solidFill>
              <a:latin typeface="Arial Narrow" charset="0"/>
            </a:endParaRPr>
          </a:p>
        </p:txBody>
      </p:sp>
      <p:sp>
        <p:nvSpPr>
          <p:cNvPr id="147459" name="Text Box 4"/>
          <p:cNvSpPr txBox="1">
            <a:spLocks noChangeArrowheads="1"/>
          </p:cNvSpPr>
          <p:nvPr/>
        </p:nvSpPr>
        <p:spPr bwMode="auto">
          <a:xfrm>
            <a:off x="0" y="6581001"/>
            <a:ext cx="57150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5-28</a:t>
            </a:r>
          </a:p>
        </p:txBody>
      </p:sp>
      <p:sp>
        <p:nvSpPr>
          <p:cNvPr id="147460" name="Rectangle 6"/>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Storage</a:t>
            </a:r>
          </a:p>
        </p:txBody>
      </p:sp>
      <p:pic>
        <p:nvPicPr>
          <p:cNvPr id="2" name="Picture 1" descr="6e_c05_29.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1768" y="1243013"/>
            <a:ext cx="2103120" cy="2103120"/>
          </a:xfrm>
          <a:prstGeom prst="rect">
            <a:avLst/>
          </a:prstGeom>
        </p:spPr>
      </p:pic>
    </p:spTree>
    <p:extLst>
      <p:ext uri="{BB962C8B-B14F-4D97-AF65-F5344CB8AC3E}">
        <p14:creationId xmlns:p14="http://schemas.microsoft.com/office/powerpoint/2010/main" val="240993015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3"/>
          <p:cNvSpPr>
            <a:spLocks noGrp="1" noChangeArrowheads="1"/>
          </p:cNvSpPr>
          <p:nvPr>
            <p:ph type="body" idx="1"/>
          </p:nvPr>
        </p:nvSpPr>
        <p:spPr>
          <a:xfrm>
            <a:off x="393192" y="1143000"/>
            <a:ext cx="4832059" cy="4641417"/>
          </a:xfrm>
        </p:spPr>
        <p:txBody>
          <a:bodyPr/>
          <a:lstStyle/>
          <a:p>
            <a:pPr marL="0" indent="0" eaLnBrk="1" hangingPunct="1">
              <a:defRPr/>
            </a:pPr>
            <a:r>
              <a:rPr lang="en-US" dirty="0">
                <a:latin typeface="Arial Narrow" charset="0"/>
                <a:cs typeface="+mn-cs"/>
              </a:rPr>
              <a:t>Preventing </a:t>
            </a:r>
            <a:r>
              <a:rPr lang="en-US" dirty="0" smtClean="0">
                <a:latin typeface="Arial Narrow" charset="0"/>
                <a:cs typeface="+mn-cs"/>
              </a:rPr>
              <a:t>cross-contamination</a:t>
            </a:r>
            <a:r>
              <a:rPr lang="en-US" dirty="0">
                <a:latin typeface="Arial Narrow" charset="0"/>
                <a:cs typeface="+mn-cs"/>
              </a:rPr>
              <a:t>: </a:t>
            </a:r>
            <a:r>
              <a:rPr lang="en-US" sz="1800" dirty="0" smtClean="0">
                <a:latin typeface="Arial Narrow" charset="0"/>
                <a:cs typeface="+mn-cs"/>
              </a:rPr>
              <a:t>   </a:t>
            </a:r>
            <a:endParaRPr lang="en-US" sz="1800" i="1" dirty="0">
              <a:solidFill>
                <a:srgbClr val="000000"/>
              </a:solidFill>
              <a:latin typeface="Arial Narrow" charset="0"/>
              <a:cs typeface="+mn-cs"/>
            </a:endParaRPr>
          </a:p>
          <a:p>
            <a:pPr marL="347472" lvl="1" indent="-347472" eaLnBrk="1" hangingPunct="1">
              <a:lnSpc>
                <a:spcPct val="100000"/>
              </a:lnSpc>
              <a:spcBef>
                <a:spcPts val="900"/>
              </a:spcBef>
              <a:defRPr/>
            </a:pPr>
            <a:r>
              <a:rPr lang="en-US" dirty="0">
                <a:solidFill>
                  <a:srgbClr val="000000"/>
                </a:solidFill>
                <a:latin typeface="Arial Narrow" charset="0"/>
              </a:rPr>
              <a:t>Keep all storage areas clean and dry</a:t>
            </a:r>
          </a:p>
          <a:p>
            <a:pPr marL="347472" lvl="1" indent="-347472" eaLnBrk="1" hangingPunct="1">
              <a:lnSpc>
                <a:spcPct val="100000"/>
              </a:lnSpc>
              <a:spcBef>
                <a:spcPts val="900"/>
              </a:spcBef>
              <a:defRPr/>
            </a:pPr>
            <a:r>
              <a:rPr lang="en-US" dirty="0">
                <a:solidFill>
                  <a:srgbClr val="000000"/>
                </a:solidFill>
                <a:latin typeface="Arial Narrow" charset="0"/>
              </a:rPr>
              <a:t>Clean up spills and leaks </a:t>
            </a:r>
            <a:r>
              <a:rPr lang="en-US" dirty="0" smtClean="0">
                <a:solidFill>
                  <a:srgbClr val="000000"/>
                </a:solidFill>
                <a:latin typeface="Arial Narrow" charset="0"/>
              </a:rPr>
              <a:t>immediately</a:t>
            </a:r>
            <a:endParaRPr lang="en-US" dirty="0">
              <a:solidFill>
                <a:srgbClr val="000000"/>
              </a:solidFill>
              <a:latin typeface="Arial Narrow" charset="0"/>
            </a:endParaRPr>
          </a:p>
          <a:p>
            <a:pPr marL="347472" lvl="1" indent="-347472" eaLnBrk="1" hangingPunct="1">
              <a:lnSpc>
                <a:spcPct val="100000"/>
              </a:lnSpc>
              <a:spcBef>
                <a:spcPts val="900"/>
              </a:spcBef>
              <a:defRPr/>
            </a:pPr>
            <a:r>
              <a:rPr lang="en-US" dirty="0">
                <a:solidFill>
                  <a:srgbClr val="000000"/>
                </a:solidFill>
                <a:latin typeface="Arial Narrow" charset="0"/>
              </a:rPr>
              <a:t>Clean dollies, carts, transporters, and trays often</a:t>
            </a:r>
          </a:p>
          <a:p>
            <a:pPr marL="347472" lvl="1" indent="-347472" eaLnBrk="1" hangingPunct="1">
              <a:lnSpc>
                <a:spcPct val="100000"/>
              </a:lnSpc>
              <a:spcBef>
                <a:spcPts val="900"/>
              </a:spcBef>
              <a:defRPr/>
            </a:pPr>
            <a:r>
              <a:rPr lang="en-US" dirty="0">
                <a:solidFill>
                  <a:srgbClr val="000000"/>
                </a:solidFill>
                <a:latin typeface="Arial Narrow" charset="0"/>
              </a:rPr>
              <a:t>Store food in containers that have been cleaned and sanitized</a:t>
            </a:r>
          </a:p>
          <a:p>
            <a:pPr marL="347472" lvl="1" indent="-347472" eaLnBrk="1" hangingPunct="1">
              <a:lnSpc>
                <a:spcPct val="100000"/>
              </a:lnSpc>
              <a:spcBef>
                <a:spcPts val="900"/>
              </a:spcBef>
              <a:defRPr/>
            </a:pPr>
            <a:r>
              <a:rPr lang="en-US" dirty="0">
                <a:solidFill>
                  <a:srgbClr val="000000"/>
                </a:solidFill>
                <a:latin typeface="Arial Narrow" charset="0"/>
              </a:rPr>
              <a:t>Store dirty linens in </a:t>
            </a:r>
            <a:r>
              <a:rPr lang="en-US" dirty="0" smtClean="0">
                <a:solidFill>
                  <a:srgbClr val="000000"/>
                </a:solidFill>
                <a:latin typeface="Arial Narrow" charset="0"/>
              </a:rPr>
              <a:t>clean, </a:t>
            </a:r>
            <a:r>
              <a:rPr lang="en-US" dirty="0">
                <a:solidFill>
                  <a:srgbClr val="000000"/>
                </a:solidFill>
                <a:latin typeface="Arial Narrow" charset="0"/>
              </a:rPr>
              <a:t>nonabsorbent containers or washable laundry </a:t>
            </a:r>
            <a:r>
              <a:rPr lang="en-US" dirty="0" smtClean="0">
                <a:solidFill>
                  <a:srgbClr val="000000"/>
                </a:solidFill>
                <a:latin typeface="Arial Narrow" charset="0"/>
              </a:rPr>
              <a:t>bags</a:t>
            </a:r>
            <a:endParaRPr lang="en-US" dirty="0">
              <a:latin typeface="Arial Narrow" charset="0"/>
            </a:endParaRPr>
          </a:p>
        </p:txBody>
      </p:sp>
      <p:sp>
        <p:nvSpPr>
          <p:cNvPr id="148484" name="Text Box 6"/>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5-29</a:t>
            </a:r>
          </a:p>
        </p:txBody>
      </p:sp>
      <p:sp>
        <p:nvSpPr>
          <p:cNvPr id="148485" name="Rectangle 8"/>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Storage</a:t>
            </a:r>
          </a:p>
        </p:txBody>
      </p:sp>
      <p:pic>
        <p:nvPicPr>
          <p:cNvPr id="2" name="Picture 1" descr="6e_c05_10_cleanCooler_r.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18720" y="1243013"/>
            <a:ext cx="2106168" cy="2066544"/>
          </a:xfrm>
          <a:prstGeom prst="rect">
            <a:avLst/>
          </a:prstGeom>
        </p:spPr>
      </p:pic>
    </p:spTree>
    <p:extLst>
      <p:ext uri="{BB962C8B-B14F-4D97-AF65-F5344CB8AC3E}">
        <p14:creationId xmlns:p14="http://schemas.microsoft.com/office/powerpoint/2010/main" val="244413633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5-30</a:t>
            </a:r>
          </a:p>
        </p:txBody>
      </p:sp>
      <p:sp>
        <p:nvSpPr>
          <p:cNvPr id="149507" name="Rectangle 8"/>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Storage</a:t>
            </a:r>
          </a:p>
        </p:txBody>
      </p:sp>
      <p:sp>
        <p:nvSpPr>
          <p:cNvPr id="5" name="Rectangle 3"/>
          <p:cNvSpPr txBox="1">
            <a:spLocks noChangeArrowheads="1"/>
          </p:cNvSpPr>
          <p:nvPr/>
        </p:nvSpPr>
        <p:spPr bwMode="auto">
          <a:xfrm>
            <a:off x="393192" y="1143000"/>
            <a:ext cx="4922775" cy="48115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lgn="l" rtl="0" eaLnBrk="0" fontAlgn="base" hangingPunct="0">
              <a:lnSpc>
                <a:spcPct val="90000"/>
              </a:lnSpc>
              <a:spcBef>
                <a:spcPct val="100000"/>
              </a:spcBef>
              <a:spcAft>
                <a:spcPct val="0"/>
              </a:spcAft>
              <a:buClr>
                <a:srgbClr val="009DDC"/>
              </a:buClr>
              <a:buSzPct val="75000"/>
              <a:buFont typeface="Wingdings" pitchFamily="2" charset="2"/>
              <a:defRPr sz="2400" b="1">
                <a:solidFill>
                  <a:srgbClr val="005CAB"/>
                </a:solidFill>
                <a:latin typeface="+mj-lt"/>
                <a:ea typeface="+mn-ea"/>
                <a:cs typeface="+mn-cs"/>
              </a:defRPr>
            </a:lvl1pPr>
            <a:lvl2pPr marL="533400" indent="-419100" algn="l" rtl="0" eaLnBrk="0" fontAlgn="base" hangingPunct="0">
              <a:lnSpc>
                <a:spcPct val="90000"/>
              </a:lnSpc>
              <a:spcBef>
                <a:spcPct val="50000"/>
              </a:spcBef>
              <a:spcAft>
                <a:spcPct val="0"/>
              </a:spcAft>
              <a:buClr>
                <a:srgbClr val="005CAB"/>
              </a:buClr>
              <a:buSzPct val="75000"/>
              <a:buFont typeface="Wingdings" pitchFamily="2" charset="2"/>
              <a:buChar char="l"/>
              <a:defRPr sz="2200">
                <a:solidFill>
                  <a:srgbClr val="231F20"/>
                </a:solidFill>
                <a:latin typeface="+mj-lt"/>
              </a:defRPr>
            </a:lvl2pPr>
            <a:lvl3pPr marL="995363" indent="-419100" algn="l" rtl="0" eaLnBrk="0" fontAlgn="base" hangingPunct="0">
              <a:lnSpc>
                <a:spcPct val="90000"/>
              </a:lnSpc>
              <a:spcBef>
                <a:spcPct val="50000"/>
              </a:spcBef>
              <a:spcAft>
                <a:spcPct val="0"/>
              </a:spcAft>
              <a:buClr>
                <a:srgbClr val="005CAB"/>
              </a:buClr>
              <a:buSzPct val="75000"/>
              <a:buFont typeface="Courier New" pitchFamily="49" charset="0"/>
              <a:buChar char="o"/>
              <a:defRPr sz="2000">
                <a:solidFill>
                  <a:srgbClr val="231F20"/>
                </a:solidFill>
                <a:latin typeface="+mj-lt"/>
              </a:defRPr>
            </a:lvl3pPr>
            <a:lvl4pPr marL="1447800" indent="-419100" algn="l" rtl="0" eaLnBrk="0" fontAlgn="base" hangingPunct="0">
              <a:lnSpc>
                <a:spcPct val="90000"/>
              </a:lnSpc>
              <a:spcBef>
                <a:spcPct val="50000"/>
              </a:spcBef>
              <a:spcAft>
                <a:spcPct val="0"/>
              </a:spcAft>
              <a:buClr>
                <a:srgbClr val="005CAB"/>
              </a:buClr>
              <a:buSzPct val="75000"/>
              <a:buFont typeface="Wingdings" pitchFamily="2" charset="2"/>
              <a:buChar char="§"/>
              <a:defRPr>
                <a:solidFill>
                  <a:srgbClr val="231F20"/>
                </a:solidFill>
                <a:latin typeface="+mj-lt"/>
              </a:defRPr>
            </a:lvl4pPr>
            <a:lvl5pPr marL="1909763" indent="-419100" algn="l" rtl="0" eaLnBrk="0" fontAlgn="base" hangingPunct="0">
              <a:lnSpc>
                <a:spcPct val="90000"/>
              </a:lnSpc>
              <a:spcBef>
                <a:spcPct val="50000"/>
              </a:spcBef>
              <a:spcAft>
                <a:spcPct val="0"/>
              </a:spcAft>
              <a:buClr>
                <a:srgbClr val="005CAB"/>
              </a:buClr>
              <a:buSzPct val="75000"/>
              <a:buFont typeface="Arial" charset="0"/>
              <a:buChar char="•"/>
              <a:defRPr sz="1600">
                <a:solidFill>
                  <a:srgbClr val="231F20"/>
                </a:solidFill>
                <a:latin typeface="+mj-lt"/>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a:lstStyle>
          <a:p>
            <a:pPr marL="0" indent="0" eaLnBrk="1" hangingPunct="1">
              <a:defRPr/>
            </a:pPr>
            <a:r>
              <a:rPr lang="en-US" dirty="0"/>
              <a:t>Preventing </a:t>
            </a:r>
            <a:r>
              <a:rPr lang="en-US" dirty="0" smtClean="0"/>
              <a:t>cross-contamination</a:t>
            </a:r>
            <a:r>
              <a:rPr lang="en-US" dirty="0"/>
              <a:t>: </a:t>
            </a:r>
            <a:endParaRPr lang="en-US" sz="1800" i="1" dirty="0"/>
          </a:p>
          <a:p>
            <a:pPr marL="347472" lvl="1" indent="-347472" eaLnBrk="1" hangingPunct="1">
              <a:lnSpc>
                <a:spcPct val="100000"/>
              </a:lnSpc>
              <a:spcBef>
                <a:spcPts val="900"/>
              </a:spcBef>
              <a:defRPr/>
            </a:pPr>
            <a:r>
              <a:rPr lang="en-US" dirty="0">
                <a:solidFill>
                  <a:srgbClr val="000000"/>
                </a:solidFill>
              </a:rPr>
              <a:t>Wrap or cover food</a:t>
            </a:r>
          </a:p>
          <a:p>
            <a:pPr marL="347472" lvl="1" indent="-347472" eaLnBrk="1" hangingPunct="1">
              <a:lnSpc>
                <a:spcPct val="100000"/>
              </a:lnSpc>
              <a:spcBef>
                <a:spcPts val="900"/>
              </a:spcBef>
              <a:defRPr/>
            </a:pPr>
            <a:r>
              <a:rPr lang="en-US" dirty="0">
                <a:solidFill>
                  <a:srgbClr val="000000"/>
                </a:solidFill>
              </a:rPr>
              <a:t>Store raw meat, poultry, and seafood separately from ready-to-eat food</a:t>
            </a:r>
          </a:p>
          <a:p>
            <a:pPr marL="694944" lvl="2" indent="-347472" eaLnBrk="1" hangingPunct="1">
              <a:lnSpc>
                <a:spcPct val="100000"/>
              </a:lnSpc>
              <a:spcBef>
                <a:spcPts val="900"/>
              </a:spcBef>
              <a:defRPr/>
            </a:pPr>
            <a:r>
              <a:rPr lang="en-US" dirty="0">
                <a:solidFill>
                  <a:srgbClr val="000000"/>
                </a:solidFill>
              </a:rPr>
              <a:t>If this is not possible, store ready-to-eat food above raw meat, poultry, and seafood</a:t>
            </a:r>
          </a:p>
          <a:p>
            <a:pPr marL="694944" lvl="2" indent="-347472" eaLnBrk="1" hangingPunct="1">
              <a:lnSpc>
                <a:spcPct val="100000"/>
              </a:lnSpc>
              <a:spcBef>
                <a:spcPts val="900"/>
              </a:spcBef>
              <a:defRPr/>
            </a:pPr>
            <a:r>
              <a:rPr lang="en-US" dirty="0">
                <a:solidFill>
                  <a:srgbClr val="000000"/>
                </a:solidFill>
              </a:rPr>
              <a:t>This will prevent juices from raw food from dripping onto ready-to-eat food</a:t>
            </a:r>
          </a:p>
          <a:p>
            <a:pPr marL="576263" lvl="2" indent="0" eaLnBrk="1" hangingPunct="1">
              <a:buFont typeface="Courier New" pitchFamily="49" charset="0"/>
              <a:buNone/>
              <a:tabLst>
                <a:tab pos="0" algn="l"/>
              </a:tabLst>
              <a:defRPr/>
            </a:pPr>
            <a:endParaRPr lang="en-US" b="1" dirty="0" smtClean="0">
              <a:solidFill>
                <a:srgbClr val="000000"/>
              </a:solidFill>
            </a:endParaRPr>
          </a:p>
        </p:txBody>
      </p:sp>
      <p:pic>
        <p:nvPicPr>
          <p:cNvPr id="2" name="Picture 1" descr="6e_c05_3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1768" y="1243013"/>
            <a:ext cx="2103120" cy="2103120"/>
          </a:xfrm>
          <a:prstGeom prst="rect">
            <a:avLst/>
          </a:prstGeom>
        </p:spPr>
      </p:pic>
    </p:spTree>
    <p:extLst>
      <p:ext uri="{BB962C8B-B14F-4D97-AF65-F5344CB8AC3E}">
        <p14:creationId xmlns:p14="http://schemas.microsoft.com/office/powerpoint/2010/main" val="60135446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body" idx="1"/>
          </p:nvPr>
        </p:nvSpPr>
        <p:spPr>
          <a:xfrm>
            <a:off x="393192" y="1143000"/>
            <a:ext cx="4582587" cy="4947604"/>
          </a:xfrm>
        </p:spPr>
        <p:txBody>
          <a:bodyPr/>
          <a:lstStyle/>
          <a:p>
            <a:pPr marL="0" indent="0" eaLnBrk="1" hangingPunct="1">
              <a:defRPr/>
            </a:pPr>
            <a:r>
              <a:rPr lang="en-US" dirty="0">
                <a:latin typeface="Arial Narrow" charset="0"/>
                <a:cs typeface="+mn-cs"/>
              </a:rPr>
              <a:t>Preventing </a:t>
            </a:r>
            <a:r>
              <a:rPr lang="en-US" dirty="0" smtClean="0">
                <a:latin typeface="Arial Narrow" charset="0"/>
                <a:cs typeface="+mn-cs"/>
              </a:rPr>
              <a:t>cross-contamination:</a:t>
            </a:r>
            <a:endParaRPr lang="en-US" sz="1800" i="1" dirty="0">
              <a:latin typeface="Arial Narrow" charset="0"/>
              <a:cs typeface="+mn-cs"/>
            </a:endParaRPr>
          </a:p>
          <a:p>
            <a:pPr marL="347472" lvl="1" indent="-347472" eaLnBrk="1" hangingPunct="1">
              <a:lnSpc>
                <a:spcPct val="100000"/>
              </a:lnSpc>
              <a:spcBef>
                <a:spcPts val="900"/>
              </a:spcBef>
              <a:defRPr/>
            </a:pPr>
            <a:r>
              <a:rPr lang="en-US" dirty="0">
                <a:solidFill>
                  <a:srgbClr val="000000"/>
                </a:solidFill>
                <a:latin typeface="Arial Narrow" charset="0"/>
              </a:rPr>
              <a:t>Store food items in the following </a:t>
            </a:r>
            <a:r>
              <a:rPr lang="en-US" dirty="0" smtClean="0">
                <a:solidFill>
                  <a:srgbClr val="000000"/>
                </a:solidFill>
                <a:latin typeface="Arial Narrow" charset="0"/>
              </a:rPr>
              <a:t/>
            </a:r>
            <a:br>
              <a:rPr lang="en-US" dirty="0" smtClean="0">
                <a:solidFill>
                  <a:srgbClr val="000000"/>
                </a:solidFill>
                <a:latin typeface="Arial Narrow" charset="0"/>
              </a:rPr>
            </a:br>
            <a:r>
              <a:rPr lang="en-US" dirty="0" smtClean="0">
                <a:solidFill>
                  <a:srgbClr val="000000"/>
                </a:solidFill>
                <a:latin typeface="Arial Narrow" charset="0"/>
              </a:rPr>
              <a:t>top</a:t>
            </a:r>
            <a:r>
              <a:rPr lang="en-US" dirty="0">
                <a:solidFill>
                  <a:srgbClr val="000000"/>
                </a:solidFill>
                <a:latin typeface="Arial Narrow" charset="0"/>
              </a:rPr>
              <a:t>-to-bottom </a:t>
            </a:r>
            <a:r>
              <a:rPr lang="en-US" dirty="0" smtClean="0">
                <a:solidFill>
                  <a:srgbClr val="000000"/>
                </a:solidFill>
                <a:latin typeface="Arial Narrow" charset="0"/>
              </a:rPr>
              <a:t>order</a:t>
            </a:r>
            <a:endParaRPr lang="en-US" dirty="0">
              <a:solidFill>
                <a:srgbClr val="000000"/>
              </a:solidFill>
              <a:latin typeface="Arial Narrow" charset="0"/>
            </a:endParaRPr>
          </a:p>
          <a:p>
            <a:pPr marL="804672" lvl="2" indent="-457200" eaLnBrk="1" hangingPunct="1">
              <a:lnSpc>
                <a:spcPct val="100000"/>
              </a:lnSpc>
              <a:spcBef>
                <a:spcPts val="900"/>
              </a:spcBef>
              <a:buSzPct val="100000"/>
              <a:buFont typeface="+mj-lt"/>
              <a:buAutoNum type="alphaUcPeriod"/>
              <a:defRPr/>
            </a:pPr>
            <a:r>
              <a:rPr lang="en-US" dirty="0" smtClean="0">
                <a:latin typeface="Arial Narrow" charset="0"/>
              </a:rPr>
              <a:t>Ready</a:t>
            </a:r>
            <a:r>
              <a:rPr lang="en-US" dirty="0">
                <a:latin typeface="Arial Narrow" charset="0"/>
              </a:rPr>
              <a:t>-to-eat food</a:t>
            </a:r>
          </a:p>
          <a:p>
            <a:pPr marL="804672" lvl="2" indent="-457200" eaLnBrk="1" hangingPunct="1">
              <a:lnSpc>
                <a:spcPct val="100000"/>
              </a:lnSpc>
              <a:spcBef>
                <a:spcPts val="900"/>
              </a:spcBef>
              <a:buSzPct val="100000"/>
              <a:buFont typeface="+mj-lt"/>
              <a:buAutoNum type="alphaUcPeriod"/>
              <a:defRPr/>
            </a:pPr>
            <a:r>
              <a:rPr lang="en-US" dirty="0" smtClean="0">
                <a:latin typeface="Arial Narrow" charset="0"/>
              </a:rPr>
              <a:t>Seafood</a:t>
            </a:r>
            <a:endParaRPr lang="en-US" dirty="0">
              <a:latin typeface="Arial Narrow" charset="0"/>
            </a:endParaRPr>
          </a:p>
          <a:p>
            <a:pPr marL="804672" lvl="2" indent="-457200" eaLnBrk="1" hangingPunct="1">
              <a:lnSpc>
                <a:spcPct val="100000"/>
              </a:lnSpc>
              <a:spcBef>
                <a:spcPts val="900"/>
              </a:spcBef>
              <a:buSzPct val="100000"/>
              <a:buFont typeface="+mj-lt"/>
              <a:buAutoNum type="alphaUcPeriod"/>
              <a:defRPr/>
            </a:pPr>
            <a:r>
              <a:rPr lang="en-US" dirty="0" smtClean="0">
                <a:latin typeface="Arial Narrow" charset="0"/>
              </a:rPr>
              <a:t>Whole </a:t>
            </a:r>
            <a:r>
              <a:rPr lang="en-US" dirty="0">
                <a:latin typeface="Arial Narrow" charset="0"/>
              </a:rPr>
              <a:t>cuts of beef and pork</a:t>
            </a:r>
          </a:p>
          <a:p>
            <a:pPr marL="804672" lvl="2" indent="-457200" eaLnBrk="1" hangingPunct="1">
              <a:lnSpc>
                <a:spcPct val="100000"/>
              </a:lnSpc>
              <a:spcBef>
                <a:spcPts val="900"/>
              </a:spcBef>
              <a:buSzPct val="100000"/>
              <a:buFont typeface="+mj-lt"/>
              <a:buAutoNum type="alphaUcPeriod"/>
              <a:defRPr/>
            </a:pPr>
            <a:r>
              <a:rPr lang="en-US" dirty="0" smtClean="0">
                <a:latin typeface="Arial Narrow" charset="0"/>
              </a:rPr>
              <a:t>Ground </a:t>
            </a:r>
            <a:r>
              <a:rPr lang="en-US" dirty="0">
                <a:latin typeface="Arial Narrow" charset="0"/>
              </a:rPr>
              <a:t>meat and ground fish</a:t>
            </a:r>
          </a:p>
          <a:p>
            <a:pPr marL="804672" lvl="2" indent="-457200" eaLnBrk="1" hangingPunct="1">
              <a:lnSpc>
                <a:spcPct val="100000"/>
              </a:lnSpc>
              <a:spcBef>
                <a:spcPts val="900"/>
              </a:spcBef>
              <a:buSzPct val="100000"/>
              <a:buFont typeface="+mj-lt"/>
              <a:buAutoNum type="alphaUcPeriod"/>
              <a:defRPr/>
            </a:pPr>
            <a:r>
              <a:rPr lang="en-US" dirty="0" smtClean="0">
                <a:latin typeface="Arial Narrow" charset="0"/>
              </a:rPr>
              <a:t>Whole </a:t>
            </a:r>
            <a:r>
              <a:rPr lang="en-US" dirty="0">
                <a:latin typeface="Arial Narrow" charset="0"/>
              </a:rPr>
              <a:t>and ground poultry</a:t>
            </a:r>
            <a:endParaRPr lang="en-US" i="1" dirty="0">
              <a:latin typeface="Arial Narrow" charset="0"/>
            </a:endParaRPr>
          </a:p>
          <a:p>
            <a:pPr marL="347472" lvl="1" indent="-347472" eaLnBrk="1" hangingPunct="1">
              <a:lnSpc>
                <a:spcPct val="100000"/>
              </a:lnSpc>
              <a:spcBef>
                <a:spcPts val="900"/>
              </a:spcBef>
              <a:defRPr/>
            </a:pPr>
            <a:r>
              <a:rPr lang="en-US" dirty="0">
                <a:solidFill>
                  <a:srgbClr val="000000"/>
                </a:solidFill>
                <a:latin typeface="Arial Narrow" charset="0"/>
              </a:rPr>
              <a:t>This storage order is based on the minimum internal cooking temperature of each </a:t>
            </a:r>
            <a:r>
              <a:rPr lang="en-US" dirty="0" smtClean="0">
                <a:solidFill>
                  <a:srgbClr val="000000"/>
                </a:solidFill>
                <a:latin typeface="Arial Narrow" charset="0"/>
              </a:rPr>
              <a:t>food</a:t>
            </a:r>
            <a:endParaRPr lang="en-US" dirty="0">
              <a:solidFill>
                <a:srgbClr val="000000"/>
              </a:solidFill>
              <a:latin typeface="Arial Narrow" charset="0"/>
            </a:endParaRPr>
          </a:p>
        </p:txBody>
      </p:sp>
      <p:sp>
        <p:nvSpPr>
          <p:cNvPr id="150532"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5-31</a:t>
            </a:r>
          </a:p>
        </p:txBody>
      </p:sp>
      <p:sp>
        <p:nvSpPr>
          <p:cNvPr id="150533" name="Rectangle 7"/>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Storage</a:t>
            </a:r>
          </a:p>
        </p:txBody>
      </p:sp>
      <p:pic>
        <p:nvPicPr>
          <p:cNvPr id="2" name="Picture 1" descr="6e_c05_11_tallcooler.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1768" y="1243013"/>
            <a:ext cx="2103120" cy="2884279"/>
          </a:xfrm>
          <a:prstGeom prst="rect">
            <a:avLst/>
          </a:prstGeom>
        </p:spPr>
      </p:pic>
    </p:spTree>
    <p:extLst>
      <p:ext uri="{BB962C8B-B14F-4D97-AF65-F5344CB8AC3E}">
        <p14:creationId xmlns:p14="http://schemas.microsoft.com/office/powerpoint/2010/main" val="47093369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3"/>
          <p:cNvSpPr>
            <a:spLocks noGrp="1" noChangeArrowheads="1"/>
          </p:cNvSpPr>
          <p:nvPr>
            <p:ph type="body" idx="1"/>
          </p:nvPr>
        </p:nvSpPr>
        <p:spPr>
          <a:xfrm>
            <a:off x="392113" y="1143000"/>
            <a:ext cx="7315200" cy="4983163"/>
          </a:xfrm>
        </p:spPr>
        <p:txBody>
          <a:bodyPr/>
          <a:lstStyle/>
          <a:p>
            <a:pPr marL="0" indent="0" eaLnBrk="1" hangingPunct="1">
              <a:defRPr/>
            </a:pPr>
            <a:r>
              <a:rPr lang="en-US" dirty="0">
                <a:latin typeface="Arial Narrow" charset="0"/>
                <a:cs typeface="+mn-cs"/>
              </a:rPr>
              <a:t>Food should be stored in a clean, dry location away from dust and other </a:t>
            </a:r>
            <a:r>
              <a:rPr lang="en-US" dirty="0" smtClean="0">
                <a:latin typeface="Arial Narrow" charset="0"/>
                <a:cs typeface="+mn-cs"/>
              </a:rPr>
              <a:t>contaminants: </a:t>
            </a:r>
            <a:endParaRPr lang="en-US" dirty="0">
              <a:solidFill>
                <a:srgbClr val="000000"/>
              </a:solidFill>
              <a:latin typeface="Arial Narrow" charset="0"/>
              <a:cs typeface="+mn-cs"/>
            </a:endParaRPr>
          </a:p>
          <a:p>
            <a:pPr marL="347472" lvl="1" indent="-347472" eaLnBrk="1" hangingPunct="1">
              <a:lnSpc>
                <a:spcPct val="100000"/>
              </a:lnSpc>
              <a:spcBef>
                <a:spcPts val="900"/>
              </a:spcBef>
              <a:defRPr/>
            </a:pPr>
            <a:r>
              <a:rPr lang="en-US" dirty="0">
                <a:solidFill>
                  <a:srgbClr val="000000"/>
                </a:solidFill>
                <a:latin typeface="Arial Narrow" charset="0"/>
              </a:rPr>
              <a:t>To prevent contamination, </a:t>
            </a:r>
            <a:r>
              <a:rPr lang="en-US" dirty="0">
                <a:solidFill>
                  <a:schemeClr val="accent2"/>
                </a:solidFill>
                <a:latin typeface="Arial Narrow" charset="0"/>
              </a:rPr>
              <a:t>NEVER</a:t>
            </a:r>
            <a:r>
              <a:rPr lang="en-US" dirty="0">
                <a:solidFill>
                  <a:srgbClr val="000000"/>
                </a:solidFill>
                <a:latin typeface="Arial Narrow" charset="0"/>
              </a:rPr>
              <a:t> store food in these </a:t>
            </a:r>
            <a:r>
              <a:rPr lang="en-US" dirty="0" smtClean="0">
                <a:solidFill>
                  <a:srgbClr val="000000"/>
                </a:solidFill>
                <a:latin typeface="Arial Narrow" charset="0"/>
              </a:rPr>
              <a:t>areas</a:t>
            </a:r>
            <a:endParaRPr lang="en-US" dirty="0">
              <a:solidFill>
                <a:srgbClr val="000000"/>
              </a:solidFill>
              <a:latin typeface="Arial Narrow" charset="0"/>
            </a:endParaRPr>
          </a:p>
          <a:p>
            <a:pPr marL="694944" lvl="2" indent="-347472" eaLnBrk="1" hangingPunct="1">
              <a:lnSpc>
                <a:spcPct val="100000"/>
              </a:lnSpc>
              <a:spcBef>
                <a:spcPts val="900"/>
              </a:spcBef>
              <a:defRPr/>
            </a:pPr>
            <a:r>
              <a:rPr lang="en-US" dirty="0">
                <a:solidFill>
                  <a:srgbClr val="000000"/>
                </a:solidFill>
                <a:latin typeface="Arial Narrow" charset="0"/>
              </a:rPr>
              <a:t>Locker rooms or dressing rooms</a:t>
            </a:r>
          </a:p>
          <a:p>
            <a:pPr marL="694944" lvl="2" indent="-347472" eaLnBrk="1" hangingPunct="1">
              <a:lnSpc>
                <a:spcPct val="100000"/>
              </a:lnSpc>
              <a:spcBef>
                <a:spcPts val="900"/>
              </a:spcBef>
              <a:defRPr/>
            </a:pPr>
            <a:r>
              <a:rPr lang="en-US" dirty="0" smtClean="0">
                <a:solidFill>
                  <a:srgbClr val="000000"/>
                </a:solidFill>
                <a:latin typeface="Arial Narrow" charset="0"/>
              </a:rPr>
              <a:t>Restrooms </a:t>
            </a:r>
            <a:r>
              <a:rPr lang="en-US" dirty="0">
                <a:solidFill>
                  <a:srgbClr val="000000"/>
                </a:solidFill>
                <a:latin typeface="Arial Narrow" charset="0"/>
              </a:rPr>
              <a:t>or garbage rooms</a:t>
            </a:r>
          </a:p>
          <a:p>
            <a:pPr marL="694944" lvl="2" indent="-347472" eaLnBrk="1" hangingPunct="1">
              <a:lnSpc>
                <a:spcPct val="100000"/>
              </a:lnSpc>
              <a:spcBef>
                <a:spcPts val="900"/>
              </a:spcBef>
              <a:defRPr/>
            </a:pPr>
            <a:r>
              <a:rPr lang="en-US" dirty="0">
                <a:solidFill>
                  <a:srgbClr val="000000"/>
                </a:solidFill>
                <a:latin typeface="Arial Narrow" charset="0"/>
              </a:rPr>
              <a:t>Mechanical rooms</a:t>
            </a:r>
          </a:p>
          <a:p>
            <a:pPr marL="694944" lvl="2" indent="-347472" eaLnBrk="1" hangingPunct="1">
              <a:lnSpc>
                <a:spcPct val="100000"/>
              </a:lnSpc>
              <a:spcBef>
                <a:spcPts val="900"/>
              </a:spcBef>
              <a:defRPr/>
            </a:pPr>
            <a:r>
              <a:rPr lang="en-US" dirty="0">
                <a:solidFill>
                  <a:srgbClr val="000000"/>
                </a:solidFill>
                <a:latin typeface="Arial Narrow" charset="0"/>
              </a:rPr>
              <a:t>Under unshielded sewer lines or leaking water lines</a:t>
            </a:r>
          </a:p>
          <a:p>
            <a:pPr marL="694944" lvl="2" indent="-347472" eaLnBrk="1" hangingPunct="1">
              <a:lnSpc>
                <a:spcPct val="100000"/>
              </a:lnSpc>
              <a:spcBef>
                <a:spcPts val="900"/>
              </a:spcBef>
              <a:defRPr/>
            </a:pPr>
            <a:r>
              <a:rPr lang="en-US" dirty="0">
                <a:solidFill>
                  <a:srgbClr val="000000"/>
                </a:solidFill>
                <a:latin typeface="Arial Narrow" charset="0"/>
              </a:rPr>
              <a:t>Under stairwells</a:t>
            </a:r>
          </a:p>
        </p:txBody>
      </p:sp>
      <p:sp>
        <p:nvSpPr>
          <p:cNvPr id="151555" name="Text Box 4"/>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5-32</a:t>
            </a:r>
          </a:p>
        </p:txBody>
      </p:sp>
      <p:sp>
        <p:nvSpPr>
          <p:cNvPr id="151556" name="Rectangle 6"/>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Storage</a:t>
            </a:r>
          </a:p>
        </p:txBody>
      </p:sp>
    </p:spTree>
    <p:extLst>
      <p:ext uri="{BB962C8B-B14F-4D97-AF65-F5344CB8AC3E}">
        <p14:creationId xmlns:p14="http://schemas.microsoft.com/office/powerpoint/2010/main" val="7170329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1026"/>
          <p:cNvSpPr>
            <a:spLocks noGrp="1" noChangeArrowheads="1"/>
          </p:cNvSpPr>
          <p:nvPr>
            <p:ph type="title"/>
          </p:nvPr>
        </p:nvSpPr>
        <p:spPr>
          <a:xfrm>
            <a:off x="390525" y="158750"/>
            <a:ext cx="8235950" cy="519112"/>
          </a:xfrm>
        </p:spPr>
        <p:txBody>
          <a:bodyPr/>
          <a:lstStyle/>
          <a:p>
            <a:pPr eaLnBrk="1" hangingPunct="1">
              <a:defRPr/>
            </a:pPr>
            <a:r>
              <a:rPr lang="en-US" dirty="0">
                <a:latin typeface="Arial Narrow" charset="0"/>
                <a:cs typeface="+mj-cs"/>
              </a:rPr>
              <a:t>When to Wash Hands</a:t>
            </a:r>
          </a:p>
        </p:txBody>
      </p:sp>
      <p:sp>
        <p:nvSpPr>
          <p:cNvPr id="93187" name="Rectangle 1027"/>
          <p:cNvSpPr>
            <a:spLocks noGrp="1" noChangeArrowheads="1"/>
          </p:cNvSpPr>
          <p:nvPr>
            <p:ph type="body" idx="1"/>
          </p:nvPr>
        </p:nvSpPr>
        <p:spPr>
          <a:xfrm>
            <a:off x="390525" y="1143000"/>
            <a:ext cx="5035550" cy="4983163"/>
          </a:xfrm>
        </p:spPr>
        <p:txBody>
          <a:bodyPr/>
          <a:lstStyle/>
          <a:p>
            <a:pPr marL="0" indent="0" eaLnBrk="1" hangingPunct="1">
              <a:defRPr/>
            </a:pPr>
            <a:r>
              <a:rPr lang="en-US" dirty="0">
                <a:latin typeface="Arial Narrow" charset="0"/>
                <a:cs typeface="+mn-cs"/>
              </a:rPr>
              <a:t>Food handlers must wash their hands </a:t>
            </a:r>
            <a:r>
              <a:rPr lang="en-US" i="1" dirty="0">
                <a:latin typeface="Arial Narrow" charset="0"/>
                <a:cs typeface="+mn-cs"/>
              </a:rPr>
              <a:t>before</a:t>
            </a:r>
            <a:r>
              <a:rPr lang="en-US" dirty="0">
                <a:latin typeface="Arial Narrow" charset="0"/>
                <a:cs typeface="+mn-cs"/>
              </a:rPr>
              <a:t> they start work and </a:t>
            </a:r>
            <a:r>
              <a:rPr lang="en-US" i="1" dirty="0">
                <a:latin typeface="Arial Narrow" charset="0"/>
                <a:cs typeface="+mn-cs"/>
              </a:rPr>
              <a:t>after</a:t>
            </a:r>
            <a:r>
              <a:rPr lang="en-US" dirty="0">
                <a:latin typeface="Arial Narrow" charset="0"/>
                <a:cs typeface="+mn-cs"/>
              </a:rPr>
              <a:t>:</a:t>
            </a:r>
          </a:p>
          <a:p>
            <a:pPr marL="347472" lvl="1" indent="-347472" eaLnBrk="1" hangingPunct="1">
              <a:lnSpc>
                <a:spcPct val="100000"/>
              </a:lnSpc>
              <a:spcBef>
                <a:spcPts val="900"/>
              </a:spcBef>
              <a:defRPr/>
            </a:pPr>
            <a:r>
              <a:rPr lang="en-US" dirty="0">
                <a:latin typeface="Arial Narrow" charset="0"/>
              </a:rPr>
              <a:t>Using the restroom</a:t>
            </a:r>
          </a:p>
          <a:p>
            <a:pPr marL="347472" lvl="1" indent="-347472" eaLnBrk="1" hangingPunct="1">
              <a:lnSpc>
                <a:spcPct val="100000"/>
              </a:lnSpc>
              <a:spcBef>
                <a:spcPts val="900"/>
              </a:spcBef>
              <a:defRPr/>
            </a:pPr>
            <a:r>
              <a:rPr lang="en-US" dirty="0">
                <a:latin typeface="Arial Narrow" charset="0"/>
              </a:rPr>
              <a:t>Handling raw meat, poultry, and </a:t>
            </a:r>
            <a:br>
              <a:rPr lang="en-US" dirty="0">
                <a:latin typeface="Arial Narrow" charset="0"/>
              </a:rPr>
            </a:br>
            <a:r>
              <a:rPr lang="en-US" dirty="0">
                <a:latin typeface="Arial Narrow" charset="0"/>
              </a:rPr>
              <a:t>seafood (before </a:t>
            </a:r>
            <a:r>
              <a:rPr lang="en-US" i="1" dirty="0">
                <a:latin typeface="Arial Narrow" charset="0"/>
              </a:rPr>
              <a:t>and</a:t>
            </a:r>
            <a:r>
              <a:rPr lang="en-US" dirty="0">
                <a:latin typeface="Arial Narrow" charset="0"/>
              </a:rPr>
              <a:t> after)</a:t>
            </a:r>
          </a:p>
          <a:p>
            <a:pPr marL="347472" lvl="1" indent="-347472" eaLnBrk="1" hangingPunct="1">
              <a:lnSpc>
                <a:spcPct val="100000"/>
              </a:lnSpc>
              <a:spcBef>
                <a:spcPts val="900"/>
              </a:spcBef>
              <a:defRPr/>
            </a:pPr>
            <a:r>
              <a:rPr lang="en-US" dirty="0">
                <a:latin typeface="Arial Narrow" charset="0"/>
              </a:rPr>
              <a:t>Touching the hair, face, or body</a:t>
            </a:r>
          </a:p>
          <a:p>
            <a:pPr marL="347472" lvl="1" indent="-347472" eaLnBrk="1" hangingPunct="1">
              <a:lnSpc>
                <a:spcPct val="100000"/>
              </a:lnSpc>
              <a:spcBef>
                <a:spcPts val="900"/>
              </a:spcBef>
              <a:defRPr/>
            </a:pPr>
            <a:r>
              <a:rPr lang="en-US" dirty="0">
                <a:latin typeface="Arial Narrow" charset="0"/>
              </a:rPr>
              <a:t>Sneezing, coughing, or using </a:t>
            </a:r>
            <a:br>
              <a:rPr lang="en-US" dirty="0">
                <a:latin typeface="Arial Narrow" charset="0"/>
              </a:rPr>
            </a:br>
            <a:r>
              <a:rPr lang="en-US" dirty="0">
                <a:latin typeface="Arial Narrow" charset="0"/>
              </a:rPr>
              <a:t>a tissue</a:t>
            </a:r>
          </a:p>
          <a:p>
            <a:pPr marL="347472" lvl="1" indent="-347472" eaLnBrk="1" hangingPunct="1">
              <a:lnSpc>
                <a:spcPct val="100000"/>
              </a:lnSpc>
              <a:spcBef>
                <a:spcPts val="900"/>
              </a:spcBef>
              <a:defRPr/>
            </a:pPr>
            <a:r>
              <a:rPr lang="en-US" dirty="0">
                <a:latin typeface="Arial Narrow" charset="0"/>
              </a:rPr>
              <a:t>Eating, drinking, smoking, or chewing gum or tobacco</a:t>
            </a:r>
          </a:p>
          <a:p>
            <a:pPr marL="347472" lvl="1" indent="-347472" eaLnBrk="1" hangingPunct="1">
              <a:lnSpc>
                <a:spcPct val="100000"/>
              </a:lnSpc>
              <a:spcBef>
                <a:spcPts val="900"/>
              </a:spcBef>
              <a:defRPr/>
            </a:pPr>
            <a:r>
              <a:rPr lang="en-US" dirty="0">
                <a:solidFill>
                  <a:srgbClr val="000000"/>
                </a:solidFill>
                <a:latin typeface="Arial Narrow" charset="0"/>
              </a:rPr>
              <a:t>Handling chemicals that might </a:t>
            </a:r>
            <a:br>
              <a:rPr lang="en-US" dirty="0">
                <a:solidFill>
                  <a:srgbClr val="000000"/>
                </a:solidFill>
                <a:latin typeface="Arial Narrow" charset="0"/>
              </a:rPr>
            </a:br>
            <a:r>
              <a:rPr lang="en-US" dirty="0">
                <a:solidFill>
                  <a:srgbClr val="000000"/>
                </a:solidFill>
                <a:latin typeface="Arial Narrow" charset="0"/>
              </a:rPr>
              <a:t>affect food safety</a:t>
            </a:r>
            <a:endParaRPr lang="en-US" dirty="0">
              <a:latin typeface="Arial Narrow" charset="0"/>
            </a:endParaRPr>
          </a:p>
          <a:p>
            <a:pPr marL="571500" lvl="1" indent="-457200" eaLnBrk="1" hangingPunct="1">
              <a:defRPr/>
            </a:pPr>
            <a:endParaRPr lang="en-US" dirty="0">
              <a:latin typeface="Arial Narrow" charset="0"/>
            </a:endParaRPr>
          </a:p>
        </p:txBody>
      </p:sp>
      <p:sp>
        <p:nvSpPr>
          <p:cNvPr id="93188" name="Text Box 2052"/>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3-7</a:t>
            </a:r>
          </a:p>
        </p:txBody>
      </p:sp>
      <p:pic>
        <p:nvPicPr>
          <p:cNvPr id="2" name="Picture 1" descr="6e_c03_07.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3355" y="1243013"/>
            <a:ext cx="2103120" cy="2103120"/>
          </a:xfrm>
          <a:prstGeom prst="rect">
            <a:avLst/>
          </a:prstGeom>
        </p:spPr>
      </p:pic>
    </p:spTree>
    <p:extLst>
      <p:ext uri="{BB962C8B-B14F-4D97-AF65-F5344CB8AC3E}">
        <p14:creationId xmlns:p14="http://schemas.microsoft.com/office/powerpoint/2010/main" val="8165563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390525" y="158750"/>
            <a:ext cx="8307388" cy="519112"/>
          </a:xfrm>
        </p:spPr>
        <p:txBody>
          <a:bodyPr/>
          <a:lstStyle/>
          <a:p>
            <a:pPr eaLnBrk="1" hangingPunct="1">
              <a:defRPr/>
            </a:pPr>
            <a:r>
              <a:rPr lang="en-US" dirty="0">
                <a:latin typeface="Arial Narrow" charset="0"/>
                <a:cs typeface="+mj-cs"/>
              </a:rPr>
              <a:t>When to Wash Hands</a:t>
            </a:r>
          </a:p>
        </p:txBody>
      </p:sp>
      <p:sp>
        <p:nvSpPr>
          <p:cNvPr id="97283" name="Rectangle 4"/>
          <p:cNvSpPr>
            <a:spLocks noChangeArrowheads="1"/>
          </p:cNvSpPr>
          <p:nvPr/>
        </p:nvSpPr>
        <p:spPr bwMode="auto">
          <a:xfrm>
            <a:off x="390524" y="1143000"/>
            <a:ext cx="5705475"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177800" fontAlgn="base">
              <a:lnSpc>
                <a:spcPct val="90000"/>
              </a:lnSpc>
              <a:spcBef>
                <a:spcPct val="100000"/>
              </a:spcBef>
              <a:spcAft>
                <a:spcPct val="0"/>
              </a:spcAft>
              <a:buClr>
                <a:srgbClr val="009DDC"/>
              </a:buClr>
              <a:buSzPct val="75000"/>
              <a:buFont typeface="Wingdings" pitchFamily="2" charset="2"/>
              <a:buNone/>
              <a:defRPr/>
            </a:pPr>
            <a:r>
              <a:rPr lang="en-US" sz="2400" b="1" dirty="0">
                <a:solidFill>
                  <a:srgbClr val="005CAB"/>
                </a:solidFill>
                <a:latin typeface="Arial Narrow"/>
              </a:rPr>
              <a:t>Food handlers must wash their hands after: </a:t>
            </a:r>
            <a:endParaRPr lang="en-US" b="1" i="1" dirty="0">
              <a:solidFill>
                <a:srgbClr val="005CAB"/>
              </a:solidFill>
              <a:latin typeface="Arial Narrow"/>
            </a:endParaRPr>
          </a:p>
          <a:p>
            <a:pPr marL="347472" lvl="1" indent="-347472" fontAlgn="base">
              <a:spcBef>
                <a:spcPts val="900"/>
              </a:spcBef>
              <a:spcAft>
                <a:spcPct val="0"/>
              </a:spcAft>
              <a:buClr>
                <a:srgbClr val="005CAB"/>
              </a:buClr>
              <a:buSzPct val="75000"/>
              <a:buFont typeface="Wingdings" pitchFamily="2" charset="2"/>
              <a:buChar char="l"/>
              <a:defRPr/>
            </a:pPr>
            <a:r>
              <a:rPr lang="en-US" sz="2200" dirty="0">
                <a:solidFill>
                  <a:srgbClr val="000000"/>
                </a:solidFill>
                <a:latin typeface="Arial Narrow"/>
              </a:rPr>
              <a:t>Taking out garbage</a:t>
            </a:r>
          </a:p>
          <a:p>
            <a:pPr marL="347472" lvl="1" indent="-347472" fontAlgn="base">
              <a:spcBef>
                <a:spcPts val="900"/>
              </a:spcBef>
              <a:spcAft>
                <a:spcPct val="0"/>
              </a:spcAft>
              <a:buClr>
                <a:srgbClr val="005CAB"/>
              </a:buClr>
              <a:buSzPct val="75000"/>
              <a:buFont typeface="Wingdings" pitchFamily="2" charset="2"/>
              <a:buChar char="l"/>
              <a:defRPr/>
            </a:pPr>
            <a:r>
              <a:rPr lang="en-US" sz="2200" dirty="0">
                <a:solidFill>
                  <a:srgbClr val="000000"/>
                </a:solidFill>
                <a:latin typeface="Arial Narrow"/>
              </a:rPr>
              <a:t>Clearing tables or busing dirty dishes </a:t>
            </a:r>
          </a:p>
          <a:p>
            <a:pPr marL="347472" lvl="1" indent="-347472" fontAlgn="base">
              <a:spcBef>
                <a:spcPts val="900"/>
              </a:spcBef>
              <a:spcAft>
                <a:spcPct val="0"/>
              </a:spcAft>
              <a:buClr>
                <a:srgbClr val="005CAB"/>
              </a:buClr>
              <a:buSzPct val="75000"/>
              <a:buFont typeface="Wingdings" pitchFamily="2" charset="2"/>
              <a:buChar char="l"/>
              <a:defRPr/>
            </a:pPr>
            <a:r>
              <a:rPr lang="en-US" sz="2200" dirty="0">
                <a:solidFill>
                  <a:srgbClr val="000000"/>
                </a:solidFill>
                <a:latin typeface="Arial Narrow"/>
              </a:rPr>
              <a:t>Touching clothing or aprons</a:t>
            </a:r>
          </a:p>
          <a:p>
            <a:pPr marL="347472" lvl="1" indent="-347472" fontAlgn="base">
              <a:spcBef>
                <a:spcPts val="900"/>
              </a:spcBef>
              <a:spcAft>
                <a:spcPct val="0"/>
              </a:spcAft>
              <a:buClr>
                <a:srgbClr val="005CAB"/>
              </a:buClr>
              <a:buSzPct val="75000"/>
              <a:buFont typeface="Wingdings" pitchFamily="2" charset="2"/>
              <a:buChar char="l"/>
              <a:defRPr/>
            </a:pPr>
            <a:r>
              <a:rPr lang="en-US" sz="2200" dirty="0">
                <a:solidFill>
                  <a:srgbClr val="000000"/>
                </a:solidFill>
                <a:latin typeface="Arial Narrow"/>
              </a:rPr>
              <a:t>Handling money</a:t>
            </a:r>
          </a:p>
          <a:p>
            <a:pPr marL="347472" lvl="1" indent="-347472" fontAlgn="base">
              <a:spcBef>
                <a:spcPts val="900"/>
              </a:spcBef>
              <a:spcAft>
                <a:spcPct val="0"/>
              </a:spcAft>
              <a:buClr>
                <a:srgbClr val="005CAB"/>
              </a:buClr>
              <a:buSzPct val="75000"/>
              <a:buFont typeface="Wingdings" pitchFamily="2" charset="2"/>
              <a:buChar char="l"/>
              <a:defRPr/>
            </a:pPr>
            <a:r>
              <a:rPr lang="en-US" sz="2200" dirty="0">
                <a:solidFill>
                  <a:srgbClr val="000000"/>
                </a:solidFill>
                <a:latin typeface="Arial Narrow"/>
              </a:rPr>
              <a:t>Leaving and returning to the kitchen/prep area</a:t>
            </a:r>
          </a:p>
          <a:p>
            <a:pPr marL="347472" lvl="1" indent="-347472" fontAlgn="base">
              <a:spcBef>
                <a:spcPts val="900"/>
              </a:spcBef>
              <a:spcAft>
                <a:spcPct val="0"/>
              </a:spcAft>
              <a:buClr>
                <a:srgbClr val="005CAB"/>
              </a:buClr>
              <a:buSzPct val="75000"/>
              <a:buFont typeface="Wingdings" pitchFamily="2" charset="2"/>
              <a:buChar char="l"/>
              <a:defRPr/>
            </a:pPr>
            <a:r>
              <a:rPr lang="en-US" sz="2200" dirty="0">
                <a:solidFill>
                  <a:srgbClr val="000000"/>
                </a:solidFill>
                <a:latin typeface="Arial Narrow"/>
              </a:rPr>
              <a:t>Handling service animals or aquatic animals</a:t>
            </a:r>
          </a:p>
          <a:p>
            <a:pPr marL="347472" lvl="1" indent="-347472" fontAlgn="base">
              <a:spcBef>
                <a:spcPts val="900"/>
              </a:spcBef>
              <a:spcAft>
                <a:spcPct val="0"/>
              </a:spcAft>
              <a:buClr>
                <a:srgbClr val="005CAB"/>
              </a:buClr>
              <a:buSzPct val="75000"/>
              <a:buFont typeface="Wingdings" pitchFamily="2" charset="2"/>
              <a:buChar char="l"/>
              <a:defRPr/>
            </a:pPr>
            <a:r>
              <a:rPr lang="en-US" sz="2200" dirty="0">
                <a:solidFill>
                  <a:srgbClr val="000000"/>
                </a:solidFill>
                <a:latin typeface="Arial Narrow"/>
              </a:rPr>
              <a:t>Touching anything else that may                              contaminate hands</a:t>
            </a:r>
          </a:p>
        </p:txBody>
      </p:sp>
      <p:sp>
        <p:nvSpPr>
          <p:cNvPr id="94212" name="Text Box 2053"/>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3-8</a:t>
            </a:r>
          </a:p>
        </p:txBody>
      </p:sp>
      <p:pic>
        <p:nvPicPr>
          <p:cNvPr id="8" name="Picture 7" descr="6e_c03_07.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3355" y="1243013"/>
            <a:ext cx="2103120" cy="2103120"/>
          </a:xfrm>
          <a:prstGeom prst="rect">
            <a:avLst/>
          </a:prstGeom>
        </p:spPr>
      </p:pic>
    </p:spTree>
    <p:extLst>
      <p:ext uri="{BB962C8B-B14F-4D97-AF65-F5344CB8AC3E}">
        <p14:creationId xmlns:p14="http://schemas.microsoft.com/office/powerpoint/2010/main" val="1137888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393192" y="155448"/>
            <a:ext cx="8307388" cy="519112"/>
          </a:xfrm>
        </p:spPr>
        <p:txBody>
          <a:bodyPr/>
          <a:lstStyle/>
          <a:p>
            <a:pPr eaLnBrk="1" hangingPunct="1">
              <a:defRPr/>
            </a:pPr>
            <a:r>
              <a:rPr lang="en-US" dirty="0">
                <a:latin typeface="Arial Narrow" charset="0"/>
                <a:cs typeface="+mj-cs"/>
              </a:rPr>
              <a:t>Hand Antiseptics</a:t>
            </a:r>
          </a:p>
        </p:txBody>
      </p:sp>
      <p:sp>
        <p:nvSpPr>
          <p:cNvPr id="95235" name="Rectangle 3"/>
          <p:cNvSpPr>
            <a:spLocks noGrp="1" noChangeArrowheads="1"/>
          </p:cNvSpPr>
          <p:nvPr>
            <p:ph type="body" idx="1"/>
          </p:nvPr>
        </p:nvSpPr>
        <p:spPr>
          <a:xfrm>
            <a:off x="390525" y="1143000"/>
            <a:ext cx="5033962" cy="4983163"/>
          </a:xfrm>
        </p:spPr>
        <p:txBody>
          <a:bodyPr/>
          <a:lstStyle/>
          <a:p>
            <a:pPr eaLnBrk="1" hangingPunct="1">
              <a:defRPr/>
            </a:pPr>
            <a:r>
              <a:rPr lang="en-US" dirty="0">
                <a:latin typeface="Arial Narrow" charset="0"/>
                <a:cs typeface="+mn-cs"/>
              </a:rPr>
              <a:t>Hand </a:t>
            </a:r>
            <a:r>
              <a:rPr lang="en-US" dirty="0" smtClean="0">
                <a:latin typeface="Arial Narrow" charset="0"/>
                <a:cs typeface="+mn-cs"/>
              </a:rPr>
              <a:t>antiseptics:</a:t>
            </a:r>
            <a:endParaRPr lang="en-US" dirty="0">
              <a:latin typeface="Arial Narrow" charset="0"/>
              <a:cs typeface="+mn-cs"/>
            </a:endParaRPr>
          </a:p>
          <a:p>
            <a:pPr marL="347472" lvl="1" indent="-347472" eaLnBrk="1" hangingPunct="1">
              <a:lnSpc>
                <a:spcPct val="100000"/>
              </a:lnSpc>
              <a:spcBef>
                <a:spcPts val="900"/>
              </a:spcBef>
              <a:defRPr/>
            </a:pPr>
            <a:r>
              <a:rPr lang="en-US" dirty="0">
                <a:latin typeface="Arial Narrow" charset="0"/>
              </a:rPr>
              <a:t>Liquids or gels used to lower the number </a:t>
            </a:r>
            <a:r>
              <a:rPr lang="en-US" dirty="0" smtClean="0">
                <a:latin typeface="Arial Narrow" charset="0"/>
              </a:rPr>
              <a:t/>
            </a:r>
            <a:br>
              <a:rPr lang="en-US" dirty="0" smtClean="0">
                <a:latin typeface="Arial Narrow" charset="0"/>
              </a:rPr>
            </a:br>
            <a:r>
              <a:rPr lang="en-US" dirty="0" smtClean="0">
                <a:latin typeface="Arial Narrow" charset="0"/>
              </a:rPr>
              <a:t>of </a:t>
            </a:r>
            <a:r>
              <a:rPr lang="en-US" dirty="0">
                <a:latin typeface="Arial Narrow" charset="0"/>
              </a:rPr>
              <a:t>pathogens on skin</a:t>
            </a:r>
          </a:p>
          <a:p>
            <a:pPr marL="347472" lvl="1" indent="-347472" eaLnBrk="1" hangingPunct="1">
              <a:lnSpc>
                <a:spcPct val="100000"/>
              </a:lnSpc>
              <a:spcBef>
                <a:spcPts val="900"/>
              </a:spcBef>
              <a:defRPr/>
            </a:pPr>
            <a:r>
              <a:rPr lang="en-US" dirty="0">
                <a:latin typeface="Arial Narrow" charset="0"/>
              </a:rPr>
              <a:t>Must comply with the CFR and </a:t>
            </a:r>
            <a:r>
              <a:rPr lang="en-US" dirty="0" smtClean="0">
                <a:latin typeface="Arial Narrow" charset="0"/>
              </a:rPr>
              <a:t/>
            </a:r>
            <a:br>
              <a:rPr lang="en-US" dirty="0" smtClean="0">
                <a:latin typeface="Arial Narrow" charset="0"/>
              </a:rPr>
            </a:br>
            <a:r>
              <a:rPr lang="en-US" dirty="0" smtClean="0">
                <a:latin typeface="Arial Narrow" charset="0"/>
              </a:rPr>
              <a:t>FDA </a:t>
            </a:r>
            <a:r>
              <a:rPr lang="en-US" dirty="0">
                <a:latin typeface="Arial Narrow" charset="0"/>
              </a:rPr>
              <a:t>standards</a:t>
            </a:r>
          </a:p>
          <a:p>
            <a:pPr marL="347472" lvl="1" indent="-347472" eaLnBrk="1" hangingPunct="1">
              <a:lnSpc>
                <a:spcPct val="100000"/>
              </a:lnSpc>
              <a:spcBef>
                <a:spcPts val="900"/>
              </a:spcBef>
              <a:defRPr/>
            </a:pPr>
            <a:r>
              <a:rPr lang="en-US" dirty="0">
                <a:latin typeface="Arial Narrow" charset="0"/>
              </a:rPr>
              <a:t>Should be used only </a:t>
            </a:r>
            <a:r>
              <a:rPr lang="en-US" i="1" dirty="0">
                <a:latin typeface="Arial Narrow" charset="0"/>
              </a:rPr>
              <a:t>after</a:t>
            </a:r>
            <a:r>
              <a:rPr lang="en-US" dirty="0">
                <a:latin typeface="Arial Narrow" charset="0"/>
              </a:rPr>
              <a:t> handwashing </a:t>
            </a:r>
          </a:p>
          <a:p>
            <a:pPr marL="347472" lvl="1" indent="-347472" eaLnBrk="1" hangingPunct="1">
              <a:lnSpc>
                <a:spcPct val="100000"/>
              </a:lnSpc>
              <a:spcBef>
                <a:spcPts val="900"/>
              </a:spcBef>
              <a:defRPr/>
            </a:pPr>
            <a:r>
              <a:rPr lang="en-US" dirty="0">
                <a:latin typeface="Arial Narrow" charset="0"/>
              </a:rPr>
              <a:t>Must </a:t>
            </a:r>
            <a:r>
              <a:rPr lang="en-US" dirty="0" smtClean="0">
                <a:solidFill>
                  <a:srgbClr val="CC0000"/>
                </a:solidFill>
                <a:latin typeface="Arial Narrow" charset="0"/>
              </a:rPr>
              <a:t>NEVER</a:t>
            </a:r>
            <a:r>
              <a:rPr lang="en-US" dirty="0" smtClean="0">
                <a:latin typeface="Arial Narrow" charset="0"/>
              </a:rPr>
              <a:t> </a:t>
            </a:r>
            <a:r>
              <a:rPr lang="en-US" dirty="0">
                <a:latin typeface="Arial Narrow" charset="0"/>
              </a:rPr>
              <a:t>be used in place of handwashing</a:t>
            </a:r>
          </a:p>
          <a:p>
            <a:pPr marL="347472" lvl="1" indent="-347472" eaLnBrk="1" hangingPunct="1">
              <a:lnSpc>
                <a:spcPct val="100000"/>
              </a:lnSpc>
              <a:spcBef>
                <a:spcPts val="900"/>
              </a:spcBef>
              <a:defRPr/>
            </a:pPr>
            <a:r>
              <a:rPr lang="en-US" dirty="0">
                <a:latin typeface="Arial Narrow" charset="0"/>
              </a:rPr>
              <a:t>Should be allowed to dry before touching food or equipment</a:t>
            </a:r>
          </a:p>
        </p:txBody>
      </p:sp>
      <p:sp>
        <p:nvSpPr>
          <p:cNvPr id="95236" name="Text Box 1028"/>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3-9</a:t>
            </a:r>
          </a:p>
        </p:txBody>
      </p:sp>
      <p:pic>
        <p:nvPicPr>
          <p:cNvPr id="2" name="Picture 1" descr="6e_c03_09.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3355" y="1243013"/>
            <a:ext cx="2103120" cy="2103120"/>
          </a:xfrm>
          <a:prstGeom prst="rect">
            <a:avLst/>
          </a:prstGeom>
        </p:spPr>
      </p:pic>
    </p:spTree>
    <p:extLst>
      <p:ext uri="{BB962C8B-B14F-4D97-AF65-F5344CB8AC3E}">
        <p14:creationId xmlns:p14="http://schemas.microsoft.com/office/powerpoint/2010/main" val="4282886283"/>
      </p:ext>
    </p:extLst>
  </p:cSld>
  <p:clrMapOvr>
    <a:masterClrMapping/>
  </p:clrMapOvr>
  <p:timing>
    <p:tnLst>
      <p:par>
        <p:cTn id="1" dur="indefinite" restart="never" nodeType="tmRoot"/>
      </p:par>
    </p:tnLst>
  </p:timing>
</p:sld>
</file>

<file path=ppt/theme/theme1.xml><?xml version="1.0" encoding="utf-8"?>
<a:theme xmlns:a="http://schemas.openxmlformats.org/drawingml/2006/main" name="3_SS5e_08_16hr">
  <a:themeElements>
    <a:clrScheme name="manager colors">
      <a:dk1>
        <a:srgbClr val="000000"/>
      </a:dk1>
      <a:lt1>
        <a:srgbClr val="FFFFFF"/>
      </a:lt1>
      <a:dk2>
        <a:srgbClr val="000000"/>
      </a:dk2>
      <a:lt2>
        <a:srgbClr val="808080"/>
      </a:lt2>
      <a:accent1>
        <a:srgbClr val="005CAB"/>
      </a:accent1>
      <a:accent2>
        <a:srgbClr val="B5121B"/>
      </a:accent2>
      <a:accent3>
        <a:srgbClr val="00AEEF"/>
      </a:accent3>
      <a:accent4>
        <a:srgbClr val="00B9F2"/>
      </a:accent4>
      <a:accent5>
        <a:srgbClr val="DAEDEF"/>
      </a:accent5>
      <a:accent6>
        <a:srgbClr val="2D2D8A"/>
      </a:accent6>
      <a:hlink>
        <a:srgbClr val="009999"/>
      </a:hlink>
      <a:folHlink>
        <a:srgbClr val="99CC00"/>
      </a:folHlink>
    </a:clrScheme>
    <a:fontScheme name="2_SS5e_08_16hr">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b"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rgbClr val="FFFFFF"/>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b"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rgbClr val="FFFFFF"/>
            </a:solidFill>
            <a:effectLst/>
            <a:latin typeface="Arial" charset="0"/>
          </a:defRPr>
        </a:defPPr>
      </a:lstStyle>
    </a:lnDef>
  </a:objectDefaults>
  <a:extraClrSchemeLst>
    <a:extraClrScheme>
      <a:clrScheme name="2_SS5e_08_16h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SS5e_08_16h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SS5e_08_16h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SS5e_08_16h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SS5e_08_16h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SS5e_08_16h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SS5e_08_16h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SS5e_08_16h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SS5e_08_16h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SS5e_08_16h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SS5e_08_16h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SS5e_08_16h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6398</Words>
  <Application>Microsoft Office PowerPoint</Application>
  <PresentationFormat>On-screen Show (4:3)</PresentationFormat>
  <Paragraphs>724</Paragraphs>
  <Slides>66</Slides>
  <Notes>66</Notes>
  <HiddenSlides>0</HiddenSlides>
  <MMClips>0</MMClips>
  <ScaleCrop>false</ScaleCrop>
  <HeadingPairs>
    <vt:vector size="4" baseType="variant">
      <vt:variant>
        <vt:lpstr>Theme</vt:lpstr>
      </vt:variant>
      <vt:variant>
        <vt:i4>1</vt:i4>
      </vt:variant>
      <vt:variant>
        <vt:lpstr>Slide Titles</vt:lpstr>
      </vt:variant>
      <vt:variant>
        <vt:i4>66</vt:i4>
      </vt:variant>
    </vt:vector>
  </HeadingPairs>
  <TitlesOfParts>
    <vt:vector size="67" baseType="lpstr">
      <vt:lpstr>3_SS5e_08_16hr</vt:lpstr>
      <vt:lpstr>PowerPoint Presentation</vt:lpstr>
      <vt:lpstr>The Safe Food Handler</vt:lpstr>
      <vt:lpstr>How Food Handlers Can Contaminate Food</vt:lpstr>
      <vt:lpstr>How Food Handlers Can Contaminate Food</vt:lpstr>
      <vt:lpstr>Managing a Personal Hygiene Program</vt:lpstr>
      <vt:lpstr>Handwashing</vt:lpstr>
      <vt:lpstr>When to Wash Hands</vt:lpstr>
      <vt:lpstr>When to Wash Hands</vt:lpstr>
      <vt:lpstr>Hand Antiseptics</vt:lpstr>
      <vt:lpstr>Hand Care</vt:lpstr>
      <vt:lpstr>Infected Wounds or Cuts</vt:lpstr>
      <vt:lpstr>Single-Use Gloves</vt:lpstr>
      <vt:lpstr>Single-Use Gloves</vt:lpstr>
      <vt:lpstr>Single-Use Gloves</vt:lpstr>
      <vt:lpstr>Bare-Hand Contact with Ready-to-Eat Food</vt:lpstr>
      <vt:lpstr>Work Attire</vt:lpstr>
      <vt:lpstr>Eating, Drinking, Smoking, and Chewing Gum or Tobacco</vt:lpstr>
      <vt:lpstr>Handling Staff Illnesses</vt:lpstr>
      <vt:lpstr>Handling Staff Illnesses</vt:lpstr>
      <vt:lpstr>Handling Staff Illnesses</vt:lpstr>
      <vt:lpstr>Handling Staff Illnesses</vt:lpstr>
      <vt:lpstr>PowerPoint Presentation</vt:lpstr>
      <vt:lpstr>The Flow of Food</vt:lpstr>
      <vt:lpstr>The Flow of Food</vt:lpstr>
      <vt:lpstr>Preventing Cross-Contamination</vt:lpstr>
      <vt:lpstr>Preventing Cross-Contamination</vt:lpstr>
      <vt:lpstr>Preventing Time-Temperature Abuse</vt:lpstr>
      <vt:lpstr>Preventing Time-Temperature Abuse</vt:lpstr>
      <vt:lpstr>Monitoring Time and Temperature</vt:lpstr>
      <vt:lpstr>Monitoring Time and Temperature</vt:lpstr>
      <vt:lpstr>Monitoring Time and Temperature</vt:lpstr>
      <vt:lpstr>Monitoring Time and Temperature</vt:lpstr>
      <vt:lpstr>General Thermometer Guidelines</vt:lpstr>
      <vt:lpstr>General Thermometer Guidelines</vt:lpstr>
      <vt:lpstr>PowerPoint Presentation</vt:lpstr>
      <vt:lpstr>The Flow of Food: Purchasing, Receiving, and Storage</vt:lpstr>
      <vt:lpstr>General Purchasing and Receiving Principles</vt:lpstr>
      <vt:lpstr>General Purchasing and Receiving Principles</vt:lpstr>
      <vt:lpstr>Receiving and Inspecting</vt:lpstr>
      <vt:lpstr>Receiving and Inspecting</vt:lpstr>
      <vt:lpstr>Receiving and Inspecting</vt:lpstr>
      <vt:lpstr>PowerPoint Presentation</vt:lpstr>
      <vt:lpstr>Receiving and Inspecting</vt:lpstr>
      <vt:lpstr>Receiving and Inspecting</vt:lpstr>
      <vt:lpstr>Receiving and Inspecting</vt:lpstr>
      <vt:lpstr>Receiving and Inspecting</vt:lpstr>
      <vt:lpstr>Receiving and Inspecting</vt:lpstr>
      <vt:lpstr>Receiving and Inspecting</vt:lpstr>
      <vt:lpstr>Receiving and Inspecting</vt:lpstr>
      <vt:lpstr>Receiving and Inspecting</vt:lpstr>
      <vt:lpstr>Receiving and Inspecting</vt:lpstr>
      <vt:lpstr>Storage</vt:lpstr>
      <vt:lpstr>Storage</vt:lpstr>
      <vt:lpstr>Storage</vt:lpstr>
      <vt:lpstr>Storage</vt:lpstr>
      <vt:lpstr>Storage</vt:lpstr>
      <vt:lpstr>Storage</vt:lpstr>
      <vt:lpstr>Storage</vt:lpstr>
      <vt:lpstr>Storage</vt:lpstr>
      <vt:lpstr>Storage</vt:lpstr>
      <vt:lpstr>Storage</vt:lpstr>
      <vt:lpstr>Storage</vt:lpstr>
      <vt:lpstr>Storage</vt:lpstr>
      <vt:lpstr>Storage</vt:lpstr>
      <vt:lpstr>Storage</vt:lpstr>
      <vt:lpstr>Storage</vt:lpstr>
    </vt:vector>
  </TitlesOfParts>
  <Company>nraef.org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Chef Edward W. Ellis III</dc:creator>
  <cp:lastModifiedBy>Ellis III, Ed</cp:lastModifiedBy>
  <cp:revision>2</cp:revision>
  <dcterms:created xsi:type="dcterms:W3CDTF">2012-05-18T15:35:35Z</dcterms:created>
  <dcterms:modified xsi:type="dcterms:W3CDTF">2014-08-14T19:51:54Z</dcterms:modified>
</cp:coreProperties>
</file>