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068"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FF232E-5DC6-48D5-ABCC-DE165D685246}" type="datetimeFigureOut">
              <a:rPr lang="en-US" smtClean="0"/>
              <a:t>5/18/2012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832CC7-4438-42E5-840E-F56A71409D7F}" type="slidenum">
              <a:rPr lang="en-US" smtClean="0"/>
              <a:t>‹#›</a:t>
            </a:fld>
            <a:endParaRPr lang="en-US"/>
          </a:p>
        </p:txBody>
      </p:sp>
    </p:spTree>
    <p:extLst>
      <p:ext uri="{BB962C8B-B14F-4D97-AF65-F5344CB8AC3E}">
        <p14:creationId xmlns:p14="http://schemas.microsoft.com/office/powerpoint/2010/main" val="151652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847C7A5-2CC3-F54B-A217-D07ADA2B9AFD}" type="slidenum">
              <a:rPr lang="en-US" sz="1200" b="0">
                <a:solidFill>
                  <a:prstClr val="black"/>
                </a:solidFill>
              </a:rPr>
              <a:pPr eaLnBrk="1" hangingPunct="1">
                <a:defRPr/>
              </a:pPr>
              <a:t>1</a:t>
            </a:fld>
            <a:endParaRPr lang="en-US" sz="1200" b="0" dirty="0">
              <a:solidFill>
                <a:prstClr val="black"/>
              </a:solidFill>
            </a:endParaRPr>
          </a:p>
        </p:txBody>
      </p:sp>
      <p:sp>
        <p:nvSpPr>
          <p:cNvPr id="291843" name="Rectangle 2"/>
          <p:cNvSpPr>
            <a:spLocks noGrp="1" noRot="1" noChangeAspect="1" noChangeArrowheads="1" noTextEdit="1"/>
          </p:cNvSpPr>
          <p:nvPr>
            <p:ph type="sldImg"/>
          </p:nvPr>
        </p:nvSpPr>
        <p:spPr>
          <a:xfrm>
            <a:off x="1156977" y="685488"/>
            <a:ext cx="4547152" cy="3429000"/>
          </a:xfrm>
          <a:ln/>
        </p:spPr>
      </p:sp>
      <p:sp>
        <p:nvSpPr>
          <p:cNvPr id="291844"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1F796AF-E147-7D4B-920A-B2D20F4944E9}" type="slidenum">
              <a:rPr lang="en-US" sz="1200" b="0">
                <a:solidFill>
                  <a:prstClr val="black"/>
                </a:solidFill>
              </a:rPr>
              <a:pPr eaLnBrk="1" hangingPunct="1">
                <a:defRPr/>
              </a:pPr>
              <a:t>10</a:t>
            </a:fld>
            <a:endParaRPr lang="en-US" sz="1200" b="0" dirty="0">
              <a:solidFill>
                <a:prstClr val="black"/>
              </a:solidFill>
            </a:endParaRPr>
          </a:p>
        </p:txBody>
      </p:sp>
      <p:sp>
        <p:nvSpPr>
          <p:cNvPr id="301059" name="Rectangle 2"/>
          <p:cNvSpPr>
            <a:spLocks noGrp="1" noRot="1" noChangeAspect="1" noChangeArrowheads="1" noTextEdit="1"/>
          </p:cNvSpPr>
          <p:nvPr>
            <p:ph type="sldImg"/>
          </p:nvPr>
        </p:nvSpPr>
        <p:spPr>
          <a:xfrm>
            <a:off x="1155424" y="687049"/>
            <a:ext cx="4547152" cy="3429000"/>
          </a:xfrm>
          <a:ln/>
        </p:spPr>
      </p:sp>
      <p:sp>
        <p:nvSpPr>
          <p:cNvPr id="301060" name="Rectangle 3"/>
          <p:cNvSpPr>
            <a:spLocks noGrp="1" noChangeArrowheads="1"/>
          </p:cNvSpPr>
          <p:nvPr>
            <p:ph type="body" idx="1"/>
          </p:nvPr>
        </p:nvSpPr>
        <p:spPr>
          <a:xfrm>
            <a:off x="914711" y="4344025"/>
            <a:ext cx="5028579"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dirty="0">
                <a:latin typeface="Times New Roman" charset="0"/>
                <a:cs typeface="+mn-cs"/>
              </a:rPr>
              <a:t> </a:t>
            </a:r>
          </a:p>
        </p:txBody>
      </p:sp>
      <p:sp>
        <p:nvSpPr>
          <p:cNvPr id="6" name="Rectangle 3"/>
          <p:cNvSpPr txBox="1">
            <a:spLocks noChangeArrowheads="1"/>
          </p:cNvSpPr>
          <p:nvPr/>
        </p:nvSpPr>
        <p:spPr bwMode="auto">
          <a:xfrm>
            <a:off x="745435" y="4572001"/>
            <a:ext cx="5031685" cy="41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08" tIns="45355" rIns="90708" bIns="45355"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spcBef>
                <a:spcPct val="50000"/>
              </a:spcBef>
              <a:defRPr/>
            </a:pPr>
            <a:r>
              <a:rPr lang="en-US" b="1" dirty="0" smtClean="0">
                <a:solidFill>
                  <a:prstClr val="black"/>
                </a:solidFill>
                <a:latin typeface="Times New Roman" charset="0"/>
                <a:cs typeface="Times New Roman" charset="0"/>
              </a:rPr>
              <a:t>Instructor Notes</a:t>
            </a:r>
            <a:endParaRPr lang="en-US" b="1" dirty="0">
              <a:solidFill>
                <a:prstClr val="black"/>
              </a:solidFill>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51E3F7E-E783-3240-95AF-4AB7832FB19C}" type="slidenum">
              <a:rPr lang="en-US" sz="1200" b="0">
                <a:solidFill>
                  <a:prstClr val="black"/>
                </a:solidFill>
              </a:rPr>
              <a:pPr eaLnBrk="1" hangingPunct="1">
                <a:defRPr/>
              </a:pPr>
              <a:t>11</a:t>
            </a:fld>
            <a:endParaRPr lang="en-US" sz="1200" b="0" dirty="0">
              <a:solidFill>
                <a:prstClr val="black"/>
              </a:solidFill>
            </a:endParaRPr>
          </a:p>
        </p:txBody>
      </p:sp>
      <p:sp>
        <p:nvSpPr>
          <p:cNvPr id="302083" name="Rectangle 2"/>
          <p:cNvSpPr>
            <a:spLocks noGrp="1" noRot="1" noChangeAspect="1" noChangeArrowheads="1" noTextEdit="1"/>
          </p:cNvSpPr>
          <p:nvPr>
            <p:ph type="sldImg"/>
          </p:nvPr>
        </p:nvSpPr>
        <p:spPr>
          <a:xfrm>
            <a:off x="1155424" y="687049"/>
            <a:ext cx="4547152" cy="3429000"/>
          </a:xfrm>
          <a:ln/>
        </p:spPr>
      </p:sp>
      <p:sp>
        <p:nvSpPr>
          <p:cNvPr id="302084" name="Rectangle 3"/>
          <p:cNvSpPr>
            <a:spLocks noGrp="1" noChangeArrowheads="1"/>
          </p:cNvSpPr>
          <p:nvPr>
            <p:ph type="body" idx="1"/>
          </p:nvPr>
        </p:nvSpPr>
        <p:spPr>
          <a:xfrm>
            <a:off x="745435" y="4572000"/>
            <a:ext cx="5367130"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dirty="0">
                <a:latin typeface="Times New Roman" charset="0"/>
                <a:cs typeface="+mn-cs"/>
              </a:rPr>
              <a:t> </a:t>
            </a:r>
            <a:r>
              <a:rPr lang="en-US" b="1" dirty="0">
                <a:latin typeface="Times New Roman" charset="0"/>
                <a:cs typeface="+mn-cs"/>
              </a:rPr>
              <a:t>Instructor Notes</a:t>
            </a:r>
          </a:p>
          <a:p>
            <a:pPr marL="112163" indent="-112163">
              <a:buFontTx/>
              <a:buChar char="•"/>
              <a:defRPr/>
            </a:pPr>
            <a:r>
              <a:rPr lang="en-US" dirty="0">
                <a:latin typeface="Times New Roman" charset="0"/>
                <a:cs typeface="+mn-cs"/>
              </a:rPr>
              <a:t>If food is not handled correctly, it can become unsafe. These are the five most common food-handling mistakes, or risk factors, that can </a:t>
            </a:r>
            <a:r>
              <a:rPr lang="en-US" dirty="0" smtClean="0">
                <a:latin typeface="Times New Roman" charset="0"/>
                <a:cs typeface="+mn-cs"/>
              </a:rPr>
              <a:t>cause </a:t>
            </a:r>
            <a:r>
              <a:rPr lang="en-US" dirty="0">
                <a:latin typeface="Times New Roman" charset="0"/>
                <a:cs typeface="+mn-cs"/>
              </a:rPr>
              <a:t>foodborne illness.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C823CBB-7B50-094E-842C-72FB4E7248B0}" type="slidenum">
              <a:rPr lang="en-US" sz="1200" b="0">
                <a:solidFill>
                  <a:prstClr val="black"/>
                </a:solidFill>
              </a:rPr>
              <a:pPr eaLnBrk="1" hangingPunct="1">
                <a:defRPr/>
              </a:pPr>
              <a:t>12</a:t>
            </a:fld>
            <a:endParaRPr lang="en-US" sz="1200" b="0" dirty="0">
              <a:solidFill>
                <a:prstClr val="black"/>
              </a:solidFill>
            </a:endParaRPr>
          </a:p>
        </p:txBody>
      </p:sp>
      <p:sp>
        <p:nvSpPr>
          <p:cNvPr id="303107" name="Rectangle 2"/>
          <p:cNvSpPr>
            <a:spLocks noGrp="1" noRot="1" noChangeAspect="1" noChangeArrowheads="1" noTextEdit="1"/>
          </p:cNvSpPr>
          <p:nvPr>
            <p:ph type="sldImg"/>
          </p:nvPr>
        </p:nvSpPr>
        <p:spPr>
          <a:xfrm>
            <a:off x="1155424" y="687049"/>
            <a:ext cx="4547152" cy="3429000"/>
          </a:xfrm>
          <a:ln/>
        </p:spPr>
      </p:sp>
      <p:sp>
        <p:nvSpPr>
          <p:cNvPr id="289796" name="Rectangle 3"/>
          <p:cNvSpPr>
            <a:spLocks noGrp="1" noChangeArrowheads="1"/>
          </p:cNvSpPr>
          <p:nvPr>
            <p:ph type="body" idx="1"/>
          </p:nvPr>
        </p:nvSpPr>
        <p:spPr>
          <a:xfrm>
            <a:off x="857250" y="4572001"/>
            <a:ext cx="5255315" cy="2023672"/>
          </a:xfrm>
        </p:spPr>
        <p:txBody>
          <a:bodyPr/>
          <a:lstStyle/>
          <a:p>
            <a:pPr defTabSz="112163">
              <a:defRPr/>
            </a:pPr>
            <a:r>
              <a:rPr lang="en-US" b="1" dirty="0" smtClean="0">
                <a:ea typeface="+mn-ea"/>
                <a:cs typeface="Times New Roman" pitchFamily="18" charset="0"/>
              </a:rPr>
              <a:t>Instructor Notes</a:t>
            </a:r>
            <a:endParaRPr lang="en-US" b="1" dirty="0" smtClean="0">
              <a:solidFill>
                <a:srgbClr val="FF3300"/>
              </a:solidFill>
              <a:ea typeface="+mn-ea"/>
              <a:cs typeface="+mn-cs"/>
            </a:endParaRPr>
          </a:p>
          <a:p>
            <a:pPr marL="112163" indent="-112163">
              <a:buFontTx/>
              <a:buChar char="•"/>
              <a:defRPr/>
            </a:pPr>
            <a:r>
              <a:rPr lang="en-US" dirty="0" smtClean="0">
                <a:ea typeface="+mn-ea"/>
                <a:cs typeface="+mn-cs"/>
              </a:rPr>
              <a:t>Except for purchasing food from unsafe sources, each risk factor for foodborne illness is related to four main factors: time-temperature abuse, cross-contamination, poor personal hygiene, and poor cleaning and sanitizing.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D92B0EF-B41A-BA4A-8253-414EB1096F34}" type="slidenum">
              <a:rPr lang="en-US" sz="1200" b="0">
                <a:solidFill>
                  <a:prstClr val="black"/>
                </a:solidFill>
              </a:rPr>
              <a:pPr eaLnBrk="1" hangingPunct="1">
                <a:defRPr/>
              </a:pPr>
              <a:t>13</a:t>
            </a:fld>
            <a:endParaRPr lang="en-US" sz="1200" b="0" dirty="0">
              <a:solidFill>
                <a:prstClr val="black"/>
              </a:solidFill>
            </a:endParaRPr>
          </a:p>
        </p:txBody>
      </p:sp>
      <p:sp>
        <p:nvSpPr>
          <p:cNvPr id="304131" name="Rectangle 2"/>
          <p:cNvSpPr>
            <a:spLocks noGrp="1" noRot="1" noChangeAspect="1" noChangeArrowheads="1" noTextEdit="1"/>
          </p:cNvSpPr>
          <p:nvPr>
            <p:ph type="sldImg"/>
          </p:nvPr>
        </p:nvSpPr>
        <p:spPr>
          <a:ln/>
        </p:spPr>
      </p:sp>
      <p:sp>
        <p:nvSpPr>
          <p:cNvPr id="304132" name="Rectangle 3"/>
          <p:cNvSpPr>
            <a:spLocks noGrp="1" noChangeArrowheads="1"/>
          </p:cNvSpPr>
          <p:nvPr>
            <p:ph type="body" idx="1"/>
          </p:nvPr>
        </p:nvSpPr>
        <p:spPr>
          <a:xfrm>
            <a:off x="737669" y="4572001"/>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b="1"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8E2F59-39C3-4640-83EC-31DBF624B60B}" type="slidenum">
              <a:rPr lang="en-US" sz="1200" b="0">
                <a:solidFill>
                  <a:prstClr val="black"/>
                </a:solidFill>
              </a:rPr>
              <a:pPr eaLnBrk="1" hangingPunct="1">
                <a:defRPr/>
              </a:pPr>
              <a:t>14</a:t>
            </a:fld>
            <a:endParaRPr lang="en-US" sz="1200" b="0" dirty="0">
              <a:solidFill>
                <a:prstClr val="black"/>
              </a:solidFill>
            </a:endParaRPr>
          </a:p>
        </p:txBody>
      </p:sp>
      <p:sp>
        <p:nvSpPr>
          <p:cNvPr id="305155" name="Rectangle 2"/>
          <p:cNvSpPr>
            <a:spLocks noGrp="1" noRot="1" noChangeAspect="1" noChangeArrowheads="1" noTextEdit="1"/>
          </p:cNvSpPr>
          <p:nvPr>
            <p:ph type="sldImg"/>
          </p:nvPr>
        </p:nvSpPr>
        <p:spPr>
          <a:ln/>
        </p:spPr>
      </p:sp>
      <p:sp>
        <p:nvSpPr>
          <p:cNvPr id="305156" name="Rectangle 3"/>
          <p:cNvSpPr>
            <a:spLocks noGrp="1" noChangeArrowheads="1"/>
          </p:cNvSpPr>
          <p:nvPr>
            <p:ph type="body" idx="1"/>
          </p:nvPr>
        </p:nvSpPr>
        <p:spPr>
          <a:xfrm>
            <a:off x="737669" y="4572001"/>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b="1" dirty="0">
              <a:latin typeface="Times New Roman" charset="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311918E-09B8-1F4D-A3E3-0209FD2F9AA4}" type="slidenum">
              <a:rPr lang="en-US" sz="1200" b="0">
                <a:solidFill>
                  <a:prstClr val="black"/>
                </a:solidFill>
              </a:rPr>
              <a:pPr eaLnBrk="1" hangingPunct="1">
                <a:defRPr/>
              </a:pPr>
              <a:t>15</a:t>
            </a:fld>
            <a:endParaRPr lang="en-US" sz="1200" b="0" dirty="0">
              <a:solidFill>
                <a:prstClr val="black"/>
              </a:solidFill>
            </a:endParaRPr>
          </a:p>
        </p:txBody>
      </p:sp>
      <p:sp>
        <p:nvSpPr>
          <p:cNvPr id="306179" name="Rectangle 2"/>
          <p:cNvSpPr>
            <a:spLocks noGrp="1" noRot="1" noChangeAspect="1" noChangeArrowheads="1" noTextEdit="1"/>
          </p:cNvSpPr>
          <p:nvPr>
            <p:ph type="sldImg"/>
          </p:nvPr>
        </p:nvSpPr>
        <p:spPr>
          <a:ln/>
        </p:spPr>
      </p:sp>
      <p:sp>
        <p:nvSpPr>
          <p:cNvPr id="306180" name="Rectangle 3"/>
          <p:cNvSpPr>
            <a:spLocks noGrp="1" noChangeArrowheads="1"/>
          </p:cNvSpPr>
          <p:nvPr>
            <p:ph type="body" idx="3"/>
          </p:nvPr>
        </p:nvSpPr>
        <p:spPr>
          <a:xfrm>
            <a:off x="737669" y="4572001"/>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b="1" dirty="0">
              <a:latin typeface="Times New Roman" charset="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4EF4647-CC42-2F44-860D-BA2B465F8582}" type="slidenum">
              <a:rPr lang="en-US" sz="1200" b="0">
                <a:solidFill>
                  <a:prstClr val="black"/>
                </a:solidFill>
              </a:rPr>
              <a:pPr eaLnBrk="1" hangingPunct="1">
                <a:defRPr/>
              </a:pPr>
              <a:t>16</a:t>
            </a:fld>
            <a:endParaRPr lang="en-US" sz="1200" b="0" dirty="0">
              <a:solidFill>
                <a:prstClr val="black"/>
              </a:solidFill>
            </a:endParaRPr>
          </a:p>
        </p:txBody>
      </p:sp>
      <p:sp>
        <p:nvSpPr>
          <p:cNvPr id="307203" name="Rectangle 2"/>
          <p:cNvSpPr>
            <a:spLocks noGrp="1" noRot="1" noChangeAspect="1" noChangeArrowheads="1" noTextEdit="1"/>
          </p:cNvSpPr>
          <p:nvPr>
            <p:ph type="sldImg"/>
          </p:nvPr>
        </p:nvSpPr>
        <p:spPr>
          <a:ln/>
        </p:spPr>
      </p:sp>
      <p:sp>
        <p:nvSpPr>
          <p:cNvPr id="307204" name="Rectangle 3"/>
          <p:cNvSpPr>
            <a:spLocks noGrp="1" noChangeArrowheads="1"/>
          </p:cNvSpPr>
          <p:nvPr>
            <p:ph type="body" idx="3"/>
          </p:nvPr>
        </p:nvSpPr>
        <p:spPr>
          <a:xfrm>
            <a:off x="737669" y="4572001"/>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eaLnBrk="1" hangingPunct="1">
              <a:defRPr/>
            </a:pPr>
            <a:endParaRPr lang="en-US" b="1" dirty="0">
              <a:latin typeface="Times New Roman" charset="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9D3BF3C-9CC3-B242-B0F7-B3AFA77F7335}" type="slidenum">
              <a:rPr lang="en-US" sz="1200" b="0">
                <a:solidFill>
                  <a:prstClr val="black"/>
                </a:solidFill>
              </a:rPr>
              <a:pPr eaLnBrk="1" hangingPunct="1">
                <a:defRPr/>
              </a:pPr>
              <a:t>17</a:t>
            </a:fld>
            <a:endParaRPr lang="en-US" sz="1200" b="0" dirty="0">
              <a:solidFill>
                <a:prstClr val="black"/>
              </a:solidFill>
            </a:endParaRPr>
          </a:p>
        </p:txBody>
      </p:sp>
      <p:sp>
        <p:nvSpPr>
          <p:cNvPr id="308227" name="Rectangle 2"/>
          <p:cNvSpPr>
            <a:spLocks noGrp="1" noRot="1" noChangeAspect="1" noChangeArrowheads="1" noTextEdit="1"/>
          </p:cNvSpPr>
          <p:nvPr>
            <p:ph type="sldImg"/>
          </p:nvPr>
        </p:nvSpPr>
        <p:spPr>
          <a:ln/>
        </p:spPr>
      </p:sp>
      <p:sp>
        <p:nvSpPr>
          <p:cNvPr id="63491"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dirty="0">
              <a:solidFill>
                <a:prstClr val="black"/>
              </a:solidFill>
              <a:latin typeface="Times New Roman" charset="0"/>
            </a:endParaRPr>
          </a:p>
        </p:txBody>
      </p:sp>
      <p:sp>
        <p:nvSpPr>
          <p:cNvPr id="5" name="Rectangle 3"/>
          <p:cNvSpPr>
            <a:spLocks noGrp="1" noChangeArrowheads="1"/>
          </p:cNvSpPr>
          <p:nvPr>
            <p:ph type="body" idx="3"/>
          </p:nvPr>
        </p:nvSpPr>
        <p:spPr>
          <a:xfrm>
            <a:off x="745435" y="4572001"/>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922DE44-EF50-504F-9558-C6A94E84CD77}" type="slidenum">
              <a:rPr lang="en-US" sz="1200" b="0">
                <a:solidFill>
                  <a:prstClr val="black"/>
                </a:solidFill>
              </a:rPr>
              <a:pPr eaLnBrk="1" hangingPunct="1">
                <a:defRPr/>
              </a:pPr>
              <a:t>18</a:t>
            </a:fld>
            <a:endParaRPr lang="en-US" sz="1200" b="0" dirty="0">
              <a:solidFill>
                <a:prstClr val="black"/>
              </a:solidFill>
            </a:endParaRPr>
          </a:p>
        </p:txBody>
      </p:sp>
      <p:sp>
        <p:nvSpPr>
          <p:cNvPr id="309251" name="Rectangle 2"/>
          <p:cNvSpPr>
            <a:spLocks noGrp="1" noRot="1" noChangeAspect="1" noChangeArrowheads="1" noTextEdit="1"/>
          </p:cNvSpPr>
          <p:nvPr>
            <p:ph type="sldImg"/>
          </p:nvPr>
        </p:nvSpPr>
        <p:spPr>
          <a:ln/>
        </p:spPr>
      </p:sp>
      <p:sp>
        <p:nvSpPr>
          <p:cNvPr id="309252" name="Rectangle 3"/>
          <p:cNvSpPr>
            <a:spLocks noGrp="1" noChangeArrowheads="1"/>
          </p:cNvSpPr>
          <p:nvPr>
            <p:ph type="body" idx="3"/>
          </p:nvPr>
        </p:nvSpPr>
        <p:spPr>
          <a:xfrm>
            <a:off x="745435" y="4572001"/>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latin typeface="Times New Roman" charset="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58C7992-9B9C-774E-BE31-025C21694271}" type="slidenum">
              <a:rPr lang="en-US" sz="1200" b="0">
                <a:solidFill>
                  <a:prstClr val="black"/>
                </a:solidFill>
              </a:rPr>
              <a:pPr eaLnBrk="1" hangingPunct="1">
                <a:defRPr/>
              </a:pPr>
              <a:t>19</a:t>
            </a:fld>
            <a:endParaRPr lang="en-US" sz="1200" b="0" dirty="0">
              <a:solidFill>
                <a:prstClr val="black"/>
              </a:solidFill>
            </a:endParaRPr>
          </a:p>
        </p:txBody>
      </p:sp>
      <p:sp>
        <p:nvSpPr>
          <p:cNvPr id="310275"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737669" y="4572001"/>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Milk and dairy products</a:t>
            </a:r>
          </a:p>
          <a:p>
            <a:pPr marL="616894" lvl="1" indent="-168244">
              <a:buFont typeface="Arial" pitchFamily="34" charset="0"/>
              <a:buChar char="•"/>
              <a:defRPr/>
            </a:pPr>
            <a:r>
              <a:rPr lang="en-US" dirty="0" smtClean="0">
                <a:ea typeface="+mn-ea"/>
              </a:rPr>
              <a:t>Shell eggs (except those treated to eliminate </a:t>
            </a:r>
            <a:r>
              <a:rPr lang="en-US" i="1" dirty="0" smtClean="0">
                <a:ea typeface="+mn-ea"/>
              </a:rPr>
              <a:t>Salmonella </a:t>
            </a:r>
            <a:r>
              <a:rPr lang="en-US" dirty="0" smtClean="0">
                <a:ea typeface="+mn-ea"/>
              </a:rPr>
              <a:t>spp.)</a:t>
            </a:r>
          </a:p>
          <a:p>
            <a:pPr marL="616894" lvl="1" indent="-168244">
              <a:buFont typeface="Arial" pitchFamily="34" charset="0"/>
              <a:buChar char="•"/>
              <a:defRPr/>
            </a:pPr>
            <a:r>
              <a:rPr lang="en-US" dirty="0" smtClean="0">
                <a:ea typeface="+mn-ea"/>
              </a:rPr>
              <a:t>Meat: beef, pork, and lamb</a:t>
            </a:r>
          </a:p>
          <a:p>
            <a:pPr marL="616894" lvl="1" indent="-168244">
              <a:buFont typeface="Arial" pitchFamily="34" charset="0"/>
              <a:buChar char="•"/>
              <a:defRPr/>
            </a:pPr>
            <a:r>
              <a:rPr lang="en-US" dirty="0" smtClean="0">
                <a:ea typeface="+mn-ea"/>
              </a:rPr>
              <a:t>Poultry</a:t>
            </a:r>
          </a:p>
          <a:p>
            <a:pPr marL="616894" lvl="1" indent="-168244">
              <a:buFont typeface="Arial" pitchFamily="34" charset="0"/>
              <a:buChar char="•"/>
              <a:defRPr/>
            </a:pPr>
            <a:r>
              <a:rPr lang="en-US" dirty="0" smtClean="0">
                <a:ea typeface="+mn-ea"/>
              </a:rPr>
              <a:t>Fish</a:t>
            </a:r>
          </a:p>
          <a:p>
            <a:pPr marL="616894" lvl="1" indent="-168244">
              <a:buFont typeface="Arial" pitchFamily="34" charset="0"/>
              <a:buChar char="•"/>
              <a:defRPr/>
            </a:pPr>
            <a:r>
              <a:rPr lang="en-US" dirty="0" smtClean="0">
                <a:ea typeface="+mn-ea"/>
              </a:rPr>
              <a:t>Shellfish and crustaceans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BB43F43-41C1-A347-8D62-550D6A8AE8DA}" type="slidenum">
              <a:rPr lang="en-US" sz="1200" b="0">
                <a:solidFill>
                  <a:prstClr val="black"/>
                </a:solidFill>
              </a:rPr>
              <a:pPr eaLnBrk="1" hangingPunct="1">
                <a:defRPr/>
              </a:pPr>
              <a:t>2</a:t>
            </a:fld>
            <a:endParaRPr lang="en-US" sz="1200" b="0" dirty="0">
              <a:solidFill>
                <a:prstClr val="black"/>
              </a:solidFill>
            </a:endParaRPr>
          </a:p>
        </p:txBody>
      </p:sp>
      <p:sp>
        <p:nvSpPr>
          <p:cNvPr id="292867" name="Rectangle 2"/>
          <p:cNvSpPr>
            <a:spLocks noGrp="1" noRot="1" noChangeAspect="1" noChangeArrowheads="1" noTextEdit="1"/>
          </p:cNvSpPr>
          <p:nvPr>
            <p:ph type="sldImg"/>
          </p:nvPr>
        </p:nvSpPr>
        <p:spPr>
          <a:xfrm>
            <a:off x="1155424" y="687049"/>
            <a:ext cx="4547152" cy="3429000"/>
          </a:xfrm>
          <a:ln/>
        </p:spPr>
      </p:sp>
      <p:sp>
        <p:nvSpPr>
          <p:cNvPr id="32771"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dirty="0">
              <a:solidFill>
                <a:prstClr val="black"/>
              </a:solidFill>
              <a:latin typeface="Times New Roman" charset="0"/>
            </a:endParaRPr>
          </a:p>
        </p:txBody>
      </p:sp>
      <p:sp>
        <p:nvSpPr>
          <p:cNvPr id="292869" name="Notes Placeholder 1"/>
          <p:cNvSpPr>
            <a:spLocks noGrp="1"/>
          </p:cNvSpPr>
          <p:nvPr>
            <p:ph type="body" idx="1"/>
          </p:nvPr>
        </p:nvSpPr>
        <p:spPr>
          <a:xfrm>
            <a:off x="737669" y="4572001"/>
            <a:ext cx="5486711" cy="411448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Discuss the topic objectives with the class.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08530FE-248B-2340-AB27-30103903C81D}" type="slidenum">
              <a:rPr lang="en-US" sz="1200" b="0">
                <a:solidFill>
                  <a:prstClr val="black"/>
                </a:solidFill>
              </a:rPr>
              <a:pPr eaLnBrk="1" hangingPunct="1">
                <a:defRPr/>
              </a:pPr>
              <a:t>20</a:t>
            </a:fld>
            <a:endParaRPr lang="en-US" sz="1200" b="0" dirty="0">
              <a:solidFill>
                <a:prstClr val="black"/>
              </a:solidFill>
            </a:endParaRPr>
          </a:p>
        </p:txBody>
      </p:sp>
      <p:sp>
        <p:nvSpPr>
          <p:cNvPr id="311299" name="Rectangle 2"/>
          <p:cNvSpPr>
            <a:spLocks noGrp="1" noRot="1" noChangeAspect="1" noChangeArrowheads="1" noTextEdit="1"/>
          </p:cNvSpPr>
          <p:nvPr>
            <p:ph type="sldImg"/>
          </p:nvPr>
        </p:nvSpPr>
        <p:spPr>
          <a:ln/>
        </p:spPr>
      </p:sp>
      <p:sp>
        <p:nvSpPr>
          <p:cNvPr id="4" name="Rectangle 3"/>
          <p:cNvSpPr>
            <a:spLocks noGrp="1" noChangeArrowheads="1"/>
          </p:cNvSpPr>
          <p:nvPr>
            <p:ph type="body" idx="3"/>
          </p:nvPr>
        </p:nvSpPr>
        <p:spPr>
          <a:xfrm>
            <a:off x="745435" y="4572001"/>
            <a:ext cx="5486711" cy="4114488"/>
          </a:xfrm>
        </p:spPr>
        <p:txBody>
          <a:bodyPr/>
          <a:lstStyle/>
          <a:p>
            <a:pPr eaLnBrk="1" hangingPunct="1">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The list of TCS food includes the following:</a:t>
            </a:r>
          </a:p>
          <a:p>
            <a:pPr marL="616894" lvl="1" indent="-168244">
              <a:buFont typeface="Arial" pitchFamily="34" charset="0"/>
              <a:buChar char="•"/>
              <a:defRPr/>
            </a:pPr>
            <a:r>
              <a:rPr lang="en-US" dirty="0" smtClean="0">
                <a:ea typeface="+mn-ea"/>
              </a:rPr>
              <a:t>Baked potatoes</a:t>
            </a:r>
          </a:p>
          <a:p>
            <a:pPr marL="616894" lvl="1" indent="-168244">
              <a:buFont typeface="Arial" pitchFamily="34" charset="0"/>
              <a:buChar char="•"/>
              <a:defRPr/>
            </a:pPr>
            <a:r>
              <a:rPr lang="en-US" dirty="0" smtClean="0">
                <a:ea typeface="+mn-ea"/>
              </a:rPr>
              <a:t>Heat-treated plant food, such as cooked rice, beans, and vegetables</a:t>
            </a:r>
          </a:p>
          <a:p>
            <a:pPr marL="616894" lvl="1" indent="-168244">
              <a:buFont typeface="Arial" pitchFamily="34" charset="0"/>
              <a:buChar char="•"/>
              <a:defRPr/>
            </a:pPr>
            <a:r>
              <a:rPr lang="en-US" dirty="0" smtClean="0">
                <a:ea typeface="+mn-ea"/>
              </a:rPr>
              <a:t>Tofu or other soy protein; synthetic ingredients, such as textured soy protein in meat alternatives</a:t>
            </a:r>
          </a:p>
          <a:p>
            <a:pPr marL="616894" lvl="1" indent="-168244">
              <a:buFont typeface="Arial" pitchFamily="34" charset="0"/>
              <a:buChar char="•"/>
              <a:defRPr/>
            </a:pPr>
            <a:r>
              <a:rPr lang="en-US" dirty="0" smtClean="0">
                <a:ea typeface="+mn-ea"/>
              </a:rPr>
              <a:t>Sprouts and sprout seeds</a:t>
            </a:r>
          </a:p>
          <a:p>
            <a:pPr marL="616894" lvl="1" indent="-168244">
              <a:buFont typeface="Arial" pitchFamily="34" charset="0"/>
              <a:buChar char="•"/>
              <a:defRPr/>
            </a:pPr>
            <a:r>
              <a:rPr lang="en-US" dirty="0" smtClean="0">
                <a:ea typeface="+mn-ea"/>
              </a:rPr>
              <a:t>Sliced melons; cut tomatoes; cut leafy greens</a:t>
            </a:r>
          </a:p>
          <a:p>
            <a:pPr marL="616894" lvl="1" indent="-168244">
              <a:buFont typeface="Arial" pitchFamily="34" charset="0"/>
              <a:buChar char="•"/>
              <a:defRPr/>
            </a:pPr>
            <a:r>
              <a:rPr lang="en-US" dirty="0" smtClean="0">
                <a:ea typeface="+mn-ea"/>
              </a:rPr>
              <a:t>Untreated garlic-and-oil mixtures</a:t>
            </a:r>
          </a:p>
          <a:p>
            <a:pPr>
              <a:defRPr/>
            </a:pPr>
            <a:endParaRPr lang="en-US" dirty="0" smtClean="0">
              <a:ea typeface="+mn-ea"/>
              <a:cs typeface="+mn-cs"/>
            </a:endParaRPr>
          </a:p>
          <a:p>
            <a:pPr>
              <a:defRPr/>
            </a:pPr>
            <a:endParaRPr lang="en-US" dirty="0" smtClean="0">
              <a:ea typeface="+mn-ea"/>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66050C8-A639-2E4F-BDDD-34D176703EE4}" type="slidenum">
              <a:rPr lang="en-US" sz="1200" b="0">
                <a:solidFill>
                  <a:prstClr val="black"/>
                </a:solidFill>
              </a:rPr>
              <a:pPr eaLnBrk="1" hangingPunct="1">
                <a:defRPr/>
              </a:pPr>
              <a:t>21</a:t>
            </a:fld>
            <a:endParaRPr lang="en-US" sz="1200" b="0" dirty="0">
              <a:solidFill>
                <a:prstClr val="black"/>
              </a:solidFill>
            </a:endParaRPr>
          </a:p>
        </p:txBody>
      </p:sp>
      <p:sp>
        <p:nvSpPr>
          <p:cNvPr id="312323" name="Rectangle 2"/>
          <p:cNvSpPr>
            <a:spLocks noGrp="1" noRot="1" noChangeAspect="1" noChangeArrowheads="1" noTextEdit="1"/>
          </p:cNvSpPr>
          <p:nvPr>
            <p:ph type="sldImg"/>
          </p:nvPr>
        </p:nvSpPr>
        <p:spPr>
          <a:xfrm>
            <a:off x="1155424" y="687049"/>
            <a:ext cx="4547152" cy="3429000"/>
          </a:xfrm>
          <a:ln/>
        </p:spPr>
      </p:sp>
      <p:sp>
        <p:nvSpPr>
          <p:cNvPr id="312324" name="Rectangle 3"/>
          <p:cNvSpPr>
            <a:spLocks noGrp="1" noChangeArrowheads="1"/>
          </p:cNvSpPr>
          <p:nvPr>
            <p:ph type="body" idx="1"/>
          </p:nvPr>
        </p:nvSpPr>
        <p:spPr>
          <a:xfrm>
            <a:off x="745435" y="4572000"/>
            <a:ext cx="5367130" cy="422223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Like TCS food, ready-to-eat food also needs careful handling to prevent contamination. </a:t>
            </a: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CB17602-3C6D-A94E-9C70-79A4888EDDCB}" type="slidenum">
              <a:rPr lang="en-US" sz="1200" b="0">
                <a:solidFill>
                  <a:prstClr val="black"/>
                </a:solidFill>
              </a:rPr>
              <a:pPr eaLnBrk="1" hangingPunct="1">
                <a:defRPr/>
              </a:pPr>
              <a:t>22</a:t>
            </a:fld>
            <a:endParaRPr lang="en-US" sz="1200" b="0" dirty="0">
              <a:solidFill>
                <a:prstClr val="black"/>
              </a:solidFill>
            </a:endParaRPr>
          </a:p>
        </p:txBody>
      </p:sp>
      <p:sp>
        <p:nvSpPr>
          <p:cNvPr id="313347" name="Rectangle 2"/>
          <p:cNvSpPr>
            <a:spLocks noGrp="1" noRot="1" noChangeAspect="1" noChangeArrowheads="1" noTextEdit="1"/>
          </p:cNvSpPr>
          <p:nvPr>
            <p:ph type="sldImg"/>
          </p:nvPr>
        </p:nvSpPr>
        <p:spPr>
          <a:xfrm>
            <a:off x="1155424" y="687049"/>
            <a:ext cx="4547152" cy="3429000"/>
          </a:xfrm>
          <a:ln/>
        </p:spPr>
      </p:sp>
      <p:sp>
        <p:nvSpPr>
          <p:cNvPr id="313348" name="Rectangle 3"/>
          <p:cNvSpPr>
            <a:spLocks noGrp="1" noChangeArrowheads="1"/>
          </p:cNvSpPr>
          <p:nvPr>
            <p:ph type="body" idx="1"/>
          </p:nvPr>
        </p:nvSpPr>
        <p:spPr>
          <a:xfrm>
            <a:off x="745435" y="4572000"/>
            <a:ext cx="5367130" cy="422223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p>
          <a:p>
            <a:pPr marL="112163" indent="-112163">
              <a:spcBef>
                <a:spcPct val="50000"/>
              </a:spcBef>
              <a:buSzPct val="80000"/>
              <a:buFontTx/>
              <a:buChar char="•"/>
              <a:defRPr/>
            </a:pPr>
            <a:r>
              <a:rPr lang="en-US" dirty="0">
                <a:latin typeface="Times New Roman" charset="0"/>
                <a:cs typeface="Times New Roman" charset="0"/>
              </a:rPr>
              <a:t>Elderly people are at high risk </a:t>
            </a:r>
            <a:r>
              <a:rPr lang="en-US" dirty="0" smtClean="0">
                <a:latin typeface="Times New Roman" charset="0"/>
                <a:cs typeface="Times New Roman" charset="0"/>
              </a:rPr>
              <a:t>because</a:t>
            </a:r>
            <a:r>
              <a:rPr lang="en-US" baseline="0" dirty="0" smtClean="0">
                <a:latin typeface="Times New Roman" charset="0"/>
                <a:cs typeface="Times New Roman" charset="0"/>
              </a:rPr>
              <a:t> </a:t>
            </a:r>
            <a:r>
              <a:rPr lang="en-US" dirty="0" smtClean="0">
                <a:latin typeface="Times New Roman" charset="0"/>
                <a:cs typeface="Times New Roman" charset="0"/>
              </a:rPr>
              <a:t>their </a:t>
            </a:r>
            <a:r>
              <a:rPr lang="en-US" dirty="0">
                <a:latin typeface="Times New Roman" charset="0"/>
                <a:cs typeface="Times New Roman" charset="0"/>
              </a:rPr>
              <a:t>immune systems have weakened with age.</a:t>
            </a:r>
          </a:p>
          <a:p>
            <a:pPr marL="112163" indent="-112163">
              <a:spcBef>
                <a:spcPct val="50000"/>
              </a:spcBef>
              <a:buSzPct val="80000"/>
              <a:buFontTx/>
              <a:buChar char="•"/>
              <a:defRPr/>
            </a:pPr>
            <a:r>
              <a:rPr lang="en-US" dirty="0">
                <a:latin typeface="Times New Roman" charset="0"/>
                <a:cs typeface="Times New Roman" charset="0"/>
              </a:rPr>
              <a:t>Very young children are at high risk because they have not built up strong immune systems.</a:t>
            </a:r>
          </a:p>
          <a:p>
            <a:pPr marL="112163" indent="-112163">
              <a:spcBef>
                <a:spcPct val="50000"/>
              </a:spcBef>
              <a:buSzPct val="80000"/>
              <a:buFontTx/>
              <a:buChar char="•"/>
              <a:defRPr/>
            </a:pPr>
            <a:r>
              <a:rPr lang="en-US" dirty="0">
                <a:latin typeface="Times New Roman" charset="0"/>
                <a:cs typeface="Times New Roman" charset="0"/>
              </a:rPr>
              <a:t>People with compromised immune systems include: </a:t>
            </a:r>
          </a:p>
          <a:p>
            <a:pPr marL="560813" lvl="1" indent="-112163">
              <a:spcBef>
                <a:spcPct val="50000"/>
              </a:spcBef>
              <a:buSzPct val="80000"/>
              <a:buFontTx/>
              <a:buChar char="•"/>
              <a:defRPr/>
            </a:pPr>
            <a:r>
              <a:rPr lang="en-US" dirty="0">
                <a:latin typeface="Times New Roman" charset="0"/>
                <a:cs typeface="Times New Roman" charset="0"/>
              </a:rPr>
              <a:t>People with cancer or on chemotherapy </a:t>
            </a:r>
          </a:p>
          <a:p>
            <a:pPr marL="560813" lvl="1" indent="-112163">
              <a:spcBef>
                <a:spcPct val="50000"/>
              </a:spcBef>
              <a:buSzPct val="80000"/>
              <a:buFontTx/>
              <a:buChar char="•"/>
              <a:defRPr/>
            </a:pPr>
            <a:r>
              <a:rPr lang="en-US" dirty="0">
                <a:latin typeface="Times New Roman" charset="0"/>
                <a:cs typeface="Times New Roman" charset="0"/>
              </a:rPr>
              <a:t>People with HIV/AIDS </a:t>
            </a:r>
          </a:p>
          <a:p>
            <a:pPr marL="560813" lvl="1" indent="-112163">
              <a:spcBef>
                <a:spcPct val="50000"/>
              </a:spcBef>
              <a:buSzPct val="80000"/>
              <a:buFontTx/>
              <a:buChar char="•"/>
              <a:defRPr/>
            </a:pPr>
            <a:r>
              <a:rPr lang="en-US" dirty="0">
                <a:latin typeface="Times New Roman" charset="0"/>
                <a:cs typeface="Times New Roman" charset="0"/>
              </a:rPr>
              <a:t>Transplant recipients</a:t>
            </a:r>
          </a:p>
          <a:p>
            <a:pPr marL="560813" lvl="1" indent="-112163">
              <a:spcBef>
                <a:spcPct val="50000"/>
              </a:spcBef>
              <a:buSzPct val="80000"/>
              <a:buFontTx/>
              <a:buChar char="•"/>
              <a:defRPr/>
            </a:pPr>
            <a:r>
              <a:rPr lang="en-US" dirty="0">
                <a:latin typeface="Times New Roman" charset="0"/>
                <a:cs typeface="Times New Roman" charset="0"/>
              </a:rPr>
              <a:t>People taking certain medications</a:t>
            </a:r>
          </a:p>
          <a:p>
            <a:pPr marL="560813" lvl="1" indent="-112163">
              <a:spcBef>
                <a:spcPct val="50000"/>
              </a:spcBef>
              <a:buSzPct val="80000"/>
              <a:buFontTx/>
              <a:buChar char="•"/>
              <a:defRPr/>
            </a:pPr>
            <a:endParaRPr lang="en-US" dirty="0">
              <a:latin typeface="Times New Roman" charset="0"/>
              <a:cs typeface="Times New Roman" charset="0"/>
            </a:endParaRPr>
          </a:p>
          <a:p>
            <a:pPr marL="112163" indent="-112163">
              <a:spcBef>
                <a:spcPct val="50000"/>
              </a:spcBef>
              <a:buSzPct val="80000"/>
              <a:defRPr/>
            </a:pPr>
            <a:endParaRPr lang="en-US" dirty="0">
              <a:latin typeface="Times New Roman" charset="0"/>
              <a:cs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6F74875-4360-AE4A-AD62-455721A0AA44}" type="slidenum">
              <a:rPr lang="en-US" sz="1200" b="0">
                <a:solidFill>
                  <a:prstClr val="black"/>
                </a:solidFill>
              </a:rPr>
              <a:pPr eaLnBrk="1" hangingPunct="1">
                <a:defRPr/>
              </a:pPr>
              <a:t>23</a:t>
            </a:fld>
            <a:endParaRPr lang="en-US" sz="1200" b="0" dirty="0">
              <a:solidFill>
                <a:prstClr val="black"/>
              </a:solidFill>
            </a:endParaRPr>
          </a:p>
        </p:txBody>
      </p:sp>
      <p:sp>
        <p:nvSpPr>
          <p:cNvPr id="314371" name="Rectangle 2"/>
          <p:cNvSpPr>
            <a:spLocks noGrp="1" noRot="1" noChangeAspect="1" noChangeArrowheads="1" noTextEdit="1"/>
          </p:cNvSpPr>
          <p:nvPr>
            <p:ph type="sldImg"/>
          </p:nvPr>
        </p:nvSpPr>
        <p:spPr>
          <a:ln/>
        </p:spPr>
      </p:sp>
      <p:sp>
        <p:nvSpPr>
          <p:cNvPr id="314372"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Set up standard operating procedures that focus on these areas. The ServSafe program will show you how to design these procedures.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B7FBDF0-6F5A-C749-80EC-650A4A5B5AF8}" type="slidenum">
              <a:rPr lang="en-US" sz="1200" b="0">
                <a:solidFill>
                  <a:prstClr val="black"/>
                </a:solidFill>
              </a:rPr>
              <a:pPr eaLnBrk="1" hangingPunct="1">
                <a:defRPr/>
              </a:pPr>
              <a:t>24</a:t>
            </a:fld>
            <a:endParaRPr lang="en-US" sz="1200" b="0" dirty="0">
              <a:solidFill>
                <a:prstClr val="black"/>
              </a:solidFill>
            </a:endParaRPr>
          </a:p>
        </p:txBody>
      </p:sp>
      <p:sp>
        <p:nvSpPr>
          <p:cNvPr id="315395" name="Rectangle 2"/>
          <p:cNvSpPr>
            <a:spLocks noGrp="1" noRot="1" noChangeAspect="1" noChangeArrowheads="1" noTextEdit="1"/>
          </p:cNvSpPr>
          <p:nvPr>
            <p:ph type="sldImg"/>
          </p:nvPr>
        </p:nvSpPr>
        <p:spPr>
          <a:ln/>
        </p:spPr>
      </p:sp>
      <p:sp>
        <p:nvSpPr>
          <p:cNvPr id="315396"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p>
          <a:p>
            <a:pPr eaLnBrk="1" hangingPunct="1">
              <a:buFontTx/>
              <a:buChar char="•"/>
              <a:defRPr/>
            </a:pPr>
            <a:r>
              <a:rPr lang="en-US" dirty="0">
                <a:latin typeface="Times New Roman" charset="0"/>
                <a:cs typeface="+mn-cs"/>
              </a:rPr>
              <a:t>Managers must set up standard operating procedures that focus on the measures listed on the slide. Then they must train their </a:t>
            </a:r>
            <a:r>
              <a:rPr lang="en-US" dirty="0" smtClean="0">
                <a:latin typeface="Times New Roman" charset="0"/>
                <a:cs typeface="+mn-cs"/>
              </a:rPr>
              <a:t>staff </a:t>
            </a:r>
            <a:r>
              <a:rPr lang="en-US" dirty="0">
                <a:latin typeface="Times New Roman" charset="0"/>
                <a:cs typeface="+mn-cs"/>
              </a:rPr>
              <a:t>on these procedures and monitor them to make sure the procedures are followed.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E9D3DF0-0258-2E44-87FB-D66B203585B3}" type="slidenum">
              <a:rPr lang="en-US" sz="1200" b="0">
                <a:solidFill>
                  <a:prstClr val="black"/>
                </a:solidFill>
              </a:rPr>
              <a:pPr eaLnBrk="1" hangingPunct="1">
                <a:defRPr/>
              </a:pPr>
              <a:t>25</a:t>
            </a:fld>
            <a:endParaRPr lang="en-US" sz="1200" b="0" dirty="0">
              <a:solidFill>
                <a:prstClr val="black"/>
              </a:solidFill>
            </a:endParaRPr>
          </a:p>
        </p:txBody>
      </p:sp>
      <p:sp>
        <p:nvSpPr>
          <p:cNvPr id="316419" name="Rectangle 2"/>
          <p:cNvSpPr>
            <a:spLocks noGrp="1" noRot="1" noChangeAspect="1" noChangeArrowheads="1" noTextEdit="1"/>
          </p:cNvSpPr>
          <p:nvPr>
            <p:ph type="sldImg"/>
          </p:nvPr>
        </p:nvSpPr>
        <p:spPr>
          <a:ln/>
        </p:spPr>
      </p:sp>
      <p:sp>
        <p:nvSpPr>
          <p:cNvPr id="316420"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Times New Roman" charset="0"/>
              </a:rPr>
              <a:t>Instructor Notes</a:t>
            </a:r>
            <a:r>
              <a:rPr lang="en-US" b="1" dirty="0">
                <a:solidFill>
                  <a:srgbClr val="FF3300"/>
                </a:solidFill>
                <a:latin typeface="Times New Roman" charset="0"/>
                <a:cs typeface="+mn-cs"/>
              </a:rPr>
              <a:t> </a:t>
            </a:r>
            <a:endParaRPr lang="en-US" dirty="0">
              <a:latin typeface="Times New Roman" charset="0"/>
              <a:cs typeface="+mn-cs"/>
            </a:endParaRPr>
          </a:p>
          <a:p>
            <a:pPr eaLnBrk="1" hangingPunct="1">
              <a:buFontTx/>
              <a:buChar char="•"/>
              <a:defRPr/>
            </a:pPr>
            <a:r>
              <a:rPr lang="en-US" dirty="0">
                <a:latin typeface="Times New Roman" charset="0"/>
                <a:cs typeface="+mn-cs"/>
              </a:rPr>
              <a:t>The Food and Drug Administration (FDA) inspects all food except meat, poultry, and eggs. The agency also regulates food transported across state lines. In addition, the agency issues the </a:t>
            </a:r>
            <a:r>
              <a:rPr lang="en-US" i="1" dirty="0" smtClean="0">
                <a:latin typeface="Times New Roman" charset="0"/>
                <a:cs typeface="+mn-cs"/>
              </a:rPr>
              <a:t>FDA Food </a:t>
            </a:r>
            <a:r>
              <a:rPr lang="en-US" i="1" dirty="0">
                <a:latin typeface="Times New Roman" charset="0"/>
                <a:cs typeface="+mn-cs"/>
              </a:rPr>
              <a:t>Code</a:t>
            </a:r>
            <a:r>
              <a:rPr lang="en-US" dirty="0">
                <a:latin typeface="Times New Roman" charset="0"/>
                <a:cs typeface="+mn-cs"/>
              </a:rPr>
              <a:t>, which provides recommendations for food safety regulations.  </a:t>
            </a:r>
          </a:p>
          <a:p>
            <a:pPr eaLnBrk="1" hangingPunct="1">
              <a:buFontTx/>
              <a:buChar char="•"/>
              <a:defRPr/>
            </a:pPr>
            <a:r>
              <a:rPr lang="en-US" dirty="0">
                <a:latin typeface="Times New Roman" charset="0"/>
                <a:cs typeface="+mn-cs"/>
              </a:rPr>
              <a:t>The U.S. Department of Agriculture (USDA) regulates and inspects meat, poultry, and eggs. It also regulates food that crosses state boundaries or involves more than one state.</a:t>
            </a:r>
          </a:p>
          <a:p>
            <a:pPr eaLnBrk="1" hangingPunct="1">
              <a:buFontTx/>
              <a:buChar char="•"/>
              <a:defRPr/>
            </a:pPr>
            <a:r>
              <a:rPr lang="en-US" dirty="0">
                <a:latin typeface="Times New Roman" charset="0"/>
                <a:cs typeface="+mn-cs"/>
              </a:rPr>
              <a:t>Agencies such as the Centers for Disease Control and Prevention (CDC) and the U. S. Public Health Service (PHS) conduct research into the causes of </a:t>
            </a:r>
            <a:r>
              <a:rPr lang="en-US" dirty="0" smtClean="0">
                <a:latin typeface="Times New Roman" charset="0"/>
                <a:cs typeface="+mn-cs"/>
              </a:rPr>
              <a:t>foodborne-illness </a:t>
            </a:r>
            <a:r>
              <a:rPr lang="en-US" dirty="0">
                <a:latin typeface="Times New Roman" charset="0"/>
                <a:cs typeface="+mn-cs"/>
              </a:rPr>
              <a:t>outbreaks. </a:t>
            </a:r>
            <a:endParaRPr lang="en-US" b="1" dirty="0">
              <a:solidFill>
                <a:srgbClr val="FF3300"/>
              </a:solidFill>
              <a:latin typeface="Times New Roman" charset="0"/>
              <a:cs typeface="+mn-cs"/>
            </a:endParaRPr>
          </a:p>
          <a:p>
            <a:pPr eaLnBrk="1" hangingPunct="1">
              <a:buFontTx/>
              <a:buChar char="•"/>
              <a:defRPr/>
            </a:pPr>
            <a:r>
              <a:rPr lang="en-US" dirty="0">
                <a:latin typeface="Times New Roman" charset="0"/>
                <a:cs typeface="+mn-cs"/>
              </a:rPr>
              <a:t>State and local regulatory authorities write or adopt code that regulates retail and foodservice operations.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Slide Image Placeholder 1"/>
          <p:cNvSpPr>
            <a:spLocks noGrp="1" noRot="1" noChangeAspect="1" noTextEdit="1"/>
          </p:cNvSpPr>
          <p:nvPr>
            <p:ph type="sldImg"/>
          </p:nvPr>
        </p:nvSpPr>
        <p:spPr>
          <a:ln/>
        </p:spPr>
      </p:sp>
      <p:sp>
        <p:nvSpPr>
          <p:cNvPr id="317443"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317444"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CF1F4FDD-7786-E249-BDDE-ACCF5E318278}" type="slidenum">
              <a:rPr lang="en-US" sz="1200" b="0">
                <a:solidFill>
                  <a:prstClr val="black"/>
                </a:solidFill>
              </a:rPr>
              <a:pPr eaLnBrk="1" hangingPunct="1">
                <a:defRPr/>
              </a:pPr>
              <a:t>26</a:t>
            </a:fld>
            <a:endParaRPr lang="en-US" sz="1200" b="0"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6A8FF18-BA79-634D-9775-EC4D253D3F89}" type="slidenum">
              <a:rPr lang="en-US" sz="1200" b="0">
                <a:solidFill>
                  <a:prstClr val="black"/>
                </a:solidFill>
              </a:rPr>
              <a:pPr eaLnBrk="1" hangingPunct="1">
                <a:defRPr/>
              </a:pPr>
              <a:t>27</a:t>
            </a:fld>
            <a:endParaRPr lang="en-US" sz="1200" b="0" dirty="0">
              <a:solidFill>
                <a:prstClr val="black"/>
              </a:solidFill>
            </a:endParaRPr>
          </a:p>
        </p:txBody>
      </p:sp>
      <p:sp>
        <p:nvSpPr>
          <p:cNvPr id="318467" name="Rectangle 2"/>
          <p:cNvSpPr>
            <a:spLocks noGrp="1" noRot="1" noChangeAspect="1" noChangeArrowheads="1" noTextEdit="1"/>
          </p:cNvSpPr>
          <p:nvPr>
            <p:ph type="sldImg"/>
          </p:nvPr>
        </p:nvSpPr>
        <p:spPr>
          <a:xfrm>
            <a:off x="1155424" y="687049"/>
            <a:ext cx="4547152" cy="3429000"/>
          </a:xfrm>
          <a:ln/>
        </p:spPr>
      </p:sp>
      <p:sp>
        <p:nvSpPr>
          <p:cNvPr id="83971"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spcBef>
                <a:spcPct val="50000"/>
              </a:spcBef>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pPr>
            <a:r>
              <a:rPr lang="en-US" dirty="0">
                <a:latin typeface="Times New Roman" charset="0"/>
              </a:rPr>
              <a:t>Discuss the topic objectives with the class.</a:t>
            </a:r>
          </a:p>
          <a:p>
            <a:pPr marL="112163" indent="-112163"/>
            <a:endParaRPr lang="en-US" dirty="0">
              <a:latin typeface="Times New Roman"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160B8F2-5E34-184E-A935-1A4DBDAD3270}" type="slidenum">
              <a:rPr lang="en-US" sz="1200" b="0">
                <a:solidFill>
                  <a:prstClr val="black"/>
                </a:solidFill>
              </a:rPr>
              <a:pPr eaLnBrk="1" hangingPunct="1">
                <a:defRPr/>
              </a:pPr>
              <a:t>28</a:t>
            </a:fld>
            <a:endParaRPr lang="en-US" sz="1200" b="0" dirty="0">
              <a:solidFill>
                <a:prstClr val="black"/>
              </a:solidFill>
            </a:endParaRPr>
          </a:p>
        </p:txBody>
      </p:sp>
      <p:sp>
        <p:nvSpPr>
          <p:cNvPr id="319491" name="Rectangle 2"/>
          <p:cNvSpPr>
            <a:spLocks noGrp="1" noRot="1" noChangeAspect="1" noChangeArrowheads="1" noTextEdit="1"/>
          </p:cNvSpPr>
          <p:nvPr>
            <p:ph type="sldImg"/>
          </p:nvPr>
        </p:nvSpPr>
        <p:spPr>
          <a:xfrm>
            <a:off x="1155424" y="687049"/>
            <a:ext cx="4547152" cy="3429000"/>
          </a:xfrm>
          <a:ln/>
        </p:spPr>
      </p:sp>
      <p:sp>
        <p:nvSpPr>
          <p:cNvPr id="86019"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Contamination comes from a variety of places.</a:t>
            </a:r>
          </a:p>
          <a:p>
            <a:pPr marL="112163" indent="-112163">
              <a:buFontTx/>
              <a:buChar char="•"/>
            </a:pPr>
            <a:r>
              <a:rPr lang="en-US" dirty="0">
                <a:latin typeface="Times New Roman" charset="0"/>
              </a:rPr>
              <a:t>Contaminants can cause foodborne illness or result in physical injury.</a:t>
            </a:r>
          </a:p>
          <a:p>
            <a:pPr marL="112163" indent="-112163">
              <a:buFontTx/>
              <a:buChar char="•"/>
            </a:pPr>
            <a:r>
              <a:rPr lang="en-US" dirty="0">
                <a:latin typeface="Times New Roman" charset="0"/>
              </a:rPr>
              <a:t>Contaminants are found in the animals we use for food, the air, water, </a:t>
            </a:r>
            <a:r>
              <a:rPr lang="en-US" dirty="0" smtClean="0">
                <a:latin typeface="Times New Roman" charset="0"/>
              </a:rPr>
              <a:t>dirt; </a:t>
            </a:r>
            <a:r>
              <a:rPr lang="en-US" dirty="0">
                <a:latin typeface="Times New Roman" charset="0"/>
              </a:rPr>
              <a:t>and </a:t>
            </a:r>
            <a:r>
              <a:rPr lang="en-US" dirty="0" smtClean="0">
                <a:latin typeface="Times New Roman" charset="0"/>
              </a:rPr>
              <a:t>they occur </a:t>
            </a:r>
            <a:r>
              <a:rPr lang="en-US" dirty="0">
                <a:latin typeface="Times New Roman" charset="0"/>
              </a:rPr>
              <a:t>naturally in food, such as bones in fish.</a:t>
            </a:r>
          </a:p>
          <a:p>
            <a:pPr marL="112163" indent="-112163">
              <a:buFontTx/>
              <a:buChar char="•"/>
            </a:pPr>
            <a:r>
              <a:rPr lang="en-US" dirty="0">
                <a:latin typeface="Times New Roman" charset="0"/>
              </a:rPr>
              <a:t>Food can be contaminated on purpose.</a:t>
            </a:r>
          </a:p>
          <a:p>
            <a:pPr marL="112163" indent="-112163">
              <a:buFontTx/>
              <a:buChar char="•"/>
            </a:pPr>
            <a:r>
              <a:rPr lang="en-US" dirty="0">
                <a:latin typeface="Times New Roman" charset="0"/>
              </a:rPr>
              <a:t>Most food is contaminated accidently. </a:t>
            </a:r>
          </a:p>
          <a:p>
            <a:pPr marL="112163" indent="-112163">
              <a:buFontTx/>
              <a:buChar char="•"/>
            </a:pPr>
            <a:r>
              <a:rPr lang="en-US" dirty="0">
                <a:latin typeface="Times New Roman" charset="0"/>
              </a:rPr>
              <a:t>Examples of accidental contamination include: </a:t>
            </a:r>
            <a:r>
              <a:rPr lang="en-US" dirty="0" smtClean="0">
                <a:latin typeface="Times New Roman" charset="0"/>
              </a:rPr>
              <a:t>food handlers </a:t>
            </a:r>
            <a:r>
              <a:rPr lang="en-US" dirty="0">
                <a:latin typeface="Times New Roman" charset="0"/>
              </a:rPr>
              <a:t>who don</a:t>
            </a:r>
            <a:r>
              <a:rPr lang="ja-JP" altLang="en-US" dirty="0">
                <a:latin typeface="Times New Roman" charset="0"/>
              </a:rPr>
              <a:t>’</a:t>
            </a:r>
            <a:r>
              <a:rPr lang="en-US" altLang="ja-JP" dirty="0">
                <a:latin typeface="Times New Roman" charset="0"/>
              </a:rPr>
              <a:t>t wash their hands after using the restroom, and then contaminate food and surfaces with feces from their </a:t>
            </a:r>
            <a:r>
              <a:rPr lang="en-US" altLang="ja-JP" dirty="0" smtClean="0">
                <a:latin typeface="Times New Roman" charset="0"/>
              </a:rPr>
              <a:t>fingers; and food handlers </a:t>
            </a:r>
            <a:r>
              <a:rPr lang="en-US" altLang="ja-JP" dirty="0">
                <a:latin typeface="Times New Roman" charset="0"/>
              </a:rPr>
              <a:t>who pass contaminants through </a:t>
            </a:r>
            <a:r>
              <a:rPr lang="en-US" altLang="ja-JP" dirty="0" smtClean="0">
                <a:latin typeface="Times New Roman" charset="0"/>
              </a:rPr>
              <a:t>illness.</a:t>
            </a:r>
            <a:endParaRPr lang="en-US" dirty="0">
              <a:latin typeface="Times New Roman"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2072FBC-CBC6-4C43-BA7F-C97A70A09E63}" type="slidenum">
              <a:rPr lang="en-US" sz="1200" b="0">
                <a:solidFill>
                  <a:prstClr val="black"/>
                </a:solidFill>
              </a:rPr>
              <a:pPr eaLnBrk="1" hangingPunct="1">
                <a:defRPr/>
              </a:pPr>
              <a:t>29</a:t>
            </a:fld>
            <a:endParaRPr lang="en-US" sz="1200" b="0" dirty="0">
              <a:solidFill>
                <a:prstClr val="black"/>
              </a:solidFill>
            </a:endParaRPr>
          </a:p>
        </p:txBody>
      </p:sp>
      <p:sp>
        <p:nvSpPr>
          <p:cNvPr id="320515" name="Rectangle 2"/>
          <p:cNvSpPr>
            <a:spLocks noGrp="1" noRot="1" noChangeAspect="1" noChangeArrowheads="1" noTextEdit="1"/>
          </p:cNvSpPr>
          <p:nvPr>
            <p:ph type="sldImg"/>
          </p:nvPr>
        </p:nvSpPr>
        <p:spPr>
          <a:xfrm>
            <a:off x="1155424" y="687049"/>
            <a:ext cx="4547152" cy="3429000"/>
          </a:xfrm>
          <a:ln/>
        </p:spPr>
      </p:sp>
      <p:sp>
        <p:nvSpPr>
          <p:cNvPr id="88067"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Food handlers who don</a:t>
            </a:r>
            <a:r>
              <a:rPr lang="ja-JP" altLang="en-US" dirty="0">
                <a:latin typeface="Times New Roman" charset="0"/>
              </a:rPr>
              <a:t>’</a:t>
            </a:r>
            <a:r>
              <a:rPr lang="en-US" altLang="ja-JP" dirty="0">
                <a:latin typeface="Times New Roman" charset="0"/>
              </a:rPr>
              <a:t>t wash their hands after using the restroom may contaminate food and surfaces with feces from their fingers. Once the food that the food handler touched is eaten, a foodborne illness may result. This is called the fecal-oral route of contamination.</a:t>
            </a:r>
            <a:endParaRPr lang="en-US"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7AC8A17-ED1F-B24A-8892-65A566A862DF}" type="slidenum">
              <a:rPr lang="en-US" sz="1200" b="0">
                <a:solidFill>
                  <a:prstClr val="black"/>
                </a:solidFill>
              </a:rPr>
              <a:pPr eaLnBrk="1" hangingPunct="1">
                <a:defRPr/>
              </a:pPr>
              <a:t>3</a:t>
            </a:fld>
            <a:endParaRPr lang="en-US" sz="1200" b="0" dirty="0">
              <a:solidFill>
                <a:prstClr val="black"/>
              </a:solidFill>
            </a:endParaRPr>
          </a:p>
        </p:txBody>
      </p:sp>
      <p:sp>
        <p:nvSpPr>
          <p:cNvPr id="293891" name="Rectangle 2"/>
          <p:cNvSpPr>
            <a:spLocks noGrp="1" noRot="1" noChangeAspect="1" noChangeArrowheads="1" noTextEdit="1"/>
          </p:cNvSpPr>
          <p:nvPr>
            <p:ph type="sldImg"/>
          </p:nvPr>
        </p:nvSpPr>
        <p:spPr>
          <a:xfrm>
            <a:off x="1155424" y="687049"/>
            <a:ext cx="4547152" cy="3429000"/>
          </a:xfrm>
          <a:ln/>
        </p:spPr>
      </p:sp>
      <p:sp>
        <p:nvSpPr>
          <p:cNvPr id="293892" name="Rectangle 3"/>
          <p:cNvSpPr>
            <a:spLocks noGrp="1" noChangeArrowheads="1"/>
          </p:cNvSpPr>
          <p:nvPr>
            <p:ph type="body" idx="1"/>
          </p:nvPr>
        </p:nvSpPr>
        <p:spPr>
          <a:xfrm>
            <a:off x="745435" y="4572001"/>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F3CBC5F-533B-3D4E-B4E9-E47CBD0E3238}" type="slidenum">
              <a:rPr lang="en-US" sz="1200" b="0">
                <a:solidFill>
                  <a:prstClr val="black"/>
                </a:solidFill>
              </a:rPr>
              <a:pPr eaLnBrk="1" hangingPunct="1">
                <a:defRPr/>
              </a:pPr>
              <a:t>30</a:t>
            </a:fld>
            <a:endParaRPr lang="en-US" sz="1200" b="0" dirty="0">
              <a:solidFill>
                <a:prstClr val="black"/>
              </a:solidFill>
            </a:endParaRPr>
          </a:p>
        </p:txBody>
      </p:sp>
      <p:sp>
        <p:nvSpPr>
          <p:cNvPr id="321539" name="Rectangle 2"/>
          <p:cNvSpPr>
            <a:spLocks noGrp="1" noRot="1" noChangeAspect="1" noChangeArrowheads="1" noTextEdit="1"/>
          </p:cNvSpPr>
          <p:nvPr>
            <p:ph type="sldImg"/>
          </p:nvPr>
        </p:nvSpPr>
        <p:spPr>
          <a:xfrm>
            <a:off x="1155424" y="687049"/>
            <a:ext cx="4547152" cy="3429000"/>
          </a:xfrm>
          <a:ln/>
        </p:spPr>
      </p:sp>
      <p:sp>
        <p:nvSpPr>
          <p:cNvPr id="49156" name="Rectangle 3"/>
          <p:cNvSpPr>
            <a:spLocks noGrp="1" noChangeArrowheads="1"/>
          </p:cNvSpPr>
          <p:nvPr>
            <p:ph type="body" idx="1"/>
          </p:nvPr>
        </p:nvSpPr>
        <p:spPr>
          <a:xfrm>
            <a:off x="857250" y="4392431"/>
            <a:ext cx="5273951" cy="41144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Biological contamination occurs when harmful microorganisms, referred to as pathogens, contaminate food.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94D708D-8109-0E4D-9770-6B601F4F366B}" type="slidenum">
              <a:rPr lang="en-US" sz="1200" b="0">
                <a:solidFill>
                  <a:prstClr val="black"/>
                </a:solidFill>
              </a:rPr>
              <a:pPr eaLnBrk="1" hangingPunct="1">
                <a:defRPr/>
              </a:pPr>
              <a:t>31</a:t>
            </a:fld>
            <a:endParaRPr lang="en-US" sz="1200" b="0" dirty="0">
              <a:solidFill>
                <a:prstClr val="black"/>
              </a:solidFill>
            </a:endParaRPr>
          </a:p>
        </p:txBody>
      </p:sp>
      <p:sp>
        <p:nvSpPr>
          <p:cNvPr id="322563" name="Rectangle 2"/>
          <p:cNvSpPr>
            <a:spLocks noGrp="1" noRot="1" noChangeAspect="1" noChangeArrowheads="1" noTextEdit="1"/>
          </p:cNvSpPr>
          <p:nvPr>
            <p:ph type="sldImg"/>
          </p:nvPr>
        </p:nvSpPr>
        <p:spPr>
          <a:xfrm>
            <a:off x="1155424" y="687049"/>
            <a:ext cx="4547152" cy="3429000"/>
          </a:xfrm>
          <a:ln/>
        </p:spPr>
      </p:sp>
      <p:sp>
        <p:nvSpPr>
          <p:cNvPr id="92163"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Each type of pathogen will be discussed in more detail throughout the presentation.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78CC097-7AD7-6947-9A60-E0E0DE2B92F1}" type="slidenum">
              <a:rPr lang="en-US" sz="1200" b="0">
                <a:solidFill>
                  <a:prstClr val="black"/>
                </a:solidFill>
              </a:rPr>
              <a:pPr eaLnBrk="1" hangingPunct="1">
                <a:defRPr/>
              </a:pPr>
              <a:t>32</a:t>
            </a:fld>
            <a:endParaRPr lang="en-US" sz="1200" b="0" dirty="0">
              <a:solidFill>
                <a:prstClr val="black"/>
              </a:solidFill>
            </a:endParaRPr>
          </a:p>
        </p:txBody>
      </p:sp>
      <p:sp>
        <p:nvSpPr>
          <p:cNvPr id="323587" name="Rectangle 2"/>
          <p:cNvSpPr>
            <a:spLocks noGrp="1" noRot="1" noChangeAspect="1" noChangeArrowheads="1" noTextEdit="1"/>
          </p:cNvSpPr>
          <p:nvPr>
            <p:ph type="sldImg"/>
          </p:nvPr>
        </p:nvSpPr>
        <p:spPr>
          <a:xfrm>
            <a:off x="1155424" y="687049"/>
            <a:ext cx="4547152" cy="3429000"/>
          </a:xfrm>
          <a:ln/>
        </p:spPr>
      </p:sp>
      <p:sp>
        <p:nvSpPr>
          <p:cNvPr id="94211" name="Rectangle 3"/>
          <p:cNvSpPr>
            <a:spLocks noGrp="1" noChangeArrowheads="1"/>
          </p:cNvSpPr>
          <p:nvPr>
            <p:ph type="body" idx="1"/>
          </p:nvPr>
        </p:nvSpPr>
        <p:spPr>
          <a:xfrm>
            <a:off x="857250" y="4392431"/>
            <a:ext cx="524289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endParaRPr lang="en-US" dirty="0">
              <a:latin typeface="Times New Roman" charset="0"/>
            </a:endParaRPr>
          </a:p>
          <a:p>
            <a:pPr marL="112163" indent="-112163">
              <a:buFontTx/>
              <a:buChar char="•"/>
            </a:pPr>
            <a:r>
              <a:rPr lang="en-US" dirty="0">
                <a:latin typeface="Times New Roman" charset="0"/>
              </a:rPr>
              <a:t>The symptoms of a foodborne illness </a:t>
            </a:r>
            <a:r>
              <a:rPr lang="en-US" dirty="0" smtClean="0">
                <a:latin typeface="Times New Roman" charset="0"/>
              </a:rPr>
              <a:t>vary </a:t>
            </a:r>
            <a:r>
              <a:rPr lang="en-US" dirty="0">
                <a:latin typeface="Times New Roman" charset="0"/>
              </a:rPr>
              <a:t>depending on which illness a person has. But most victims of foodborne illness share some common symptoms.</a:t>
            </a:r>
          </a:p>
          <a:p>
            <a:pPr marL="112163" indent="-112163">
              <a:buFontTx/>
              <a:buChar char="•"/>
            </a:pPr>
            <a:r>
              <a:rPr lang="en-US" dirty="0">
                <a:latin typeface="Times New Roman" charset="0"/>
              </a:rPr>
              <a:t>Not every person who is sick from a foodborne illness will have all of these symptoms. Nor are the symptoms of a foodborne illness limited to this list.</a:t>
            </a:r>
          </a:p>
          <a:p>
            <a:pPr marL="112163" indent="-112163">
              <a:buFontTx/>
              <a:buChar char="•"/>
            </a:pPr>
            <a:r>
              <a:rPr lang="en-US" dirty="0">
                <a:latin typeface="Times New Roman" charset="0"/>
              </a:rPr>
              <a:t>How quickly foodborne-illness symptoms appear in a person is known as the onset time of the illness. Onset times depend on the type of foodborne illness a person has. They can range from 30 minutes to as long as six weeks. How severe the illness is can also vary, from mild diarrhea to death.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35D818E-6643-3344-8B93-6F2BAFFD2476}" type="slidenum">
              <a:rPr lang="en-US" sz="1200" b="0">
                <a:solidFill>
                  <a:prstClr val="black"/>
                </a:solidFill>
              </a:rPr>
              <a:pPr eaLnBrk="1" hangingPunct="1">
                <a:defRPr/>
              </a:pPr>
              <a:t>33</a:t>
            </a:fld>
            <a:endParaRPr lang="en-US" sz="1200" b="0" dirty="0">
              <a:solidFill>
                <a:prstClr val="black"/>
              </a:solidFill>
            </a:endParaRPr>
          </a:p>
        </p:txBody>
      </p:sp>
      <p:sp>
        <p:nvSpPr>
          <p:cNvPr id="324611" name="Rectangle 2"/>
          <p:cNvSpPr>
            <a:spLocks noGrp="1" noRot="1" noChangeAspect="1" noChangeArrowheads="1" noTextEdit="1"/>
          </p:cNvSpPr>
          <p:nvPr>
            <p:ph type="sldImg"/>
          </p:nvPr>
        </p:nvSpPr>
        <p:spPr>
          <a:xfrm>
            <a:off x="1155424" y="687049"/>
            <a:ext cx="4547152" cy="3429000"/>
          </a:xfrm>
          <a:ln/>
        </p:spPr>
      </p:sp>
      <p:sp>
        <p:nvSpPr>
          <p:cNvPr id="324612" name="Rectangle 3"/>
          <p:cNvSpPr>
            <a:spLocks noGrp="1" noChangeArrowheads="1"/>
          </p:cNvSpPr>
          <p:nvPr>
            <p:ph type="body" idx="1"/>
          </p:nvPr>
        </p:nvSpPr>
        <p:spPr>
          <a:xfrm>
            <a:off x="857250" y="4392431"/>
            <a:ext cx="5250657"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Bacteria live in our bodies. Some types of bacteria keep us healthy, while others cause illness.</a:t>
            </a:r>
          </a:p>
          <a:p>
            <a:pPr marL="112163" indent="-112163">
              <a:buFontTx/>
              <a:buChar char="•"/>
              <a:defRPr/>
            </a:pPr>
            <a:r>
              <a:rPr lang="en-US" dirty="0">
                <a:latin typeface="Times New Roman" charset="0"/>
                <a:cs typeface="+mn-cs"/>
              </a:rPr>
              <a:t>The most important way to prevent bacteria from causing foodborne illness is to control time and temperature.</a:t>
            </a:r>
          </a:p>
          <a:p>
            <a:pPr marL="112163" indent="-112163">
              <a:buFontTx/>
              <a:buChar char="•"/>
              <a:defRPr/>
            </a:pPr>
            <a:endParaRPr lang="en-US" dirty="0">
              <a:latin typeface="Times New Roman" charset="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2FA0AD0-3503-CA48-B617-2F4D0685461C}" type="slidenum">
              <a:rPr lang="en-US" sz="1200" b="0">
                <a:solidFill>
                  <a:prstClr val="black"/>
                </a:solidFill>
              </a:rPr>
              <a:pPr eaLnBrk="1" hangingPunct="1">
                <a:defRPr/>
              </a:pPr>
              <a:t>34</a:t>
            </a:fld>
            <a:endParaRPr lang="en-US" sz="1200" b="0" dirty="0">
              <a:solidFill>
                <a:prstClr val="black"/>
              </a:solidFill>
            </a:endParaRPr>
          </a:p>
        </p:txBody>
      </p:sp>
      <p:sp>
        <p:nvSpPr>
          <p:cNvPr id="325635" name="Rectangle 2"/>
          <p:cNvSpPr>
            <a:spLocks noGrp="1" noRot="1" noChangeAspect="1" noChangeArrowheads="1" noTextEdit="1"/>
          </p:cNvSpPr>
          <p:nvPr>
            <p:ph type="sldImg"/>
          </p:nvPr>
        </p:nvSpPr>
        <p:spPr>
          <a:xfrm>
            <a:off x="1155424" y="687049"/>
            <a:ext cx="4547152" cy="3429000"/>
          </a:xfrm>
          <a:ln/>
        </p:spPr>
      </p:sp>
      <p:sp>
        <p:nvSpPr>
          <p:cNvPr id="305156" name="Rectangle 3"/>
          <p:cNvSpPr>
            <a:spLocks noGrp="1" noChangeArrowheads="1"/>
          </p:cNvSpPr>
          <p:nvPr>
            <p:ph type="body" idx="1"/>
          </p:nvPr>
        </p:nvSpPr>
        <p:spPr>
          <a:xfrm>
            <a:off x="857251" y="4392431"/>
            <a:ext cx="5179219" cy="4114487"/>
          </a:xfrm>
        </p:spPr>
        <p:txBody>
          <a:bodyPr lIns="91094" tIns="45547" rIns="91094" bIns="45547"/>
          <a:lstStyle/>
          <a:p>
            <a:pPr marL="112163" indent="-112163">
              <a:defRPr/>
            </a:pPr>
            <a:r>
              <a:rPr lang="en-US" b="1" dirty="0" smtClean="0">
                <a:ea typeface="+mn-ea"/>
                <a:cs typeface="+mn-cs"/>
              </a:rPr>
              <a:t>Instructor Notes</a:t>
            </a:r>
          </a:p>
          <a:p>
            <a:pPr marL="112163" indent="-112163">
              <a:buFontTx/>
              <a:buChar char="•"/>
              <a:defRPr/>
            </a:pPr>
            <a:r>
              <a:rPr lang="en-US" dirty="0" smtClean="0">
                <a:ea typeface="+mn-ea"/>
                <a:cs typeface="+mn-cs"/>
              </a:rPr>
              <a:t>Bacteria need six conditions to grow. You can remember these conditions by thinking of the words FAT TOM.</a:t>
            </a:r>
          </a:p>
          <a:p>
            <a:pPr>
              <a:defRPr/>
            </a:pPr>
            <a:endParaRPr lang="en-US" dirty="0" smtClean="0">
              <a:ea typeface="+mn-ea"/>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0E7D603-5986-3B4A-A3DA-51BE03542DA1}" type="slidenum">
              <a:rPr lang="en-US" sz="1200" b="0">
                <a:solidFill>
                  <a:prstClr val="black"/>
                </a:solidFill>
              </a:rPr>
              <a:pPr eaLnBrk="1" hangingPunct="1">
                <a:defRPr/>
              </a:pPr>
              <a:t>35</a:t>
            </a:fld>
            <a:endParaRPr lang="en-US" sz="1200" b="0" dirty="0">
              <a:solidFill>
                <a:prstClr val="black"/>
              </a:solidFill>
            </a:endParaRPr>
          </a:p>
        </p:txBody>
      </p:sp>
      <p:sp>
        <p:nvSpPr>
          <p:cNvPr id="326659" name="Rectangle 2"/>
          <p:cNvSpPr>
            <a:spLocks noGrp="1" noRot="1" noChangeAspect="1" noChangeArrowheads="1" noTextEdit="1"/>
          </p:cNvSpPr>
          <p:nvPr>
            <p:ph type="sldImg"/>
          </p:nvPr>
        </p:nvSpPr>
        <p:spPr>
          <a:xfrm>
            <a:off x="1155424" y="687049"/>
            <a:ext cx="4547152" cy="3429000"/>
          </a:xfrm>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1C7C6AA-4CFB-7645-BA39-823539747BC9}" type="slidenum">
              <a:rPr lang="en-US" sz="1200" b="0">
                <a:solidFill>
                  <a:prstClr val="black"/>
                </a:solidFill>
              </a:rPr>
              <a:pPr eaLnBrk="1" hangingPunct="1">
                <a:defRPr/>
              </a:pPr>
              <a:t>36</a:t>
            </a:fld>
            <a:endParaRPr lang="en-US" sz="1200" b="0" dirty="0">
              <a:solidFill>
                <a:prstClr val="black"/>
              </a:solidFill>
            </a:endParaRPr>
          </a:p>
        </p:txBody>
      </p:sp>
      <p:sp>
        <p:nvSpPr>
          <p:cNvPr id="327683" name="Rectangle 2"/>
          <p:cNvSpPr>
            <a:spLocks noGrp="1" noRot="1" noChangeAspect="1" noChangeArrowheads="1" noTextEdit="1"/>
          </p:cNvSpPr>
          <p:nvPr>
            <p:ph type="sldImg"/>
          </p:nvPr>
        </p:nvSpPr>
        <p:spPr>
          <a:xfrm>
            <a:off x="1155424" y="687049"/>
            <a:ext cx="4547152" cy="3429000"/>
          </a:xfrm>
          <a:ln/>
        </p:spPr>
      </p:sp>
      <p:sp>
        <p:nvSpPr>
          <p:cNvPr id="55300" name="Rectangle 3"/>
          <p:cNvSpPr>
            <a:spLocks noGrp="1" noChangeArrowheads="1"/>
          </p:cNvSpPr>
          <p:nvPr>
            <p:ph type="body"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Times New Roman" pitchFamily="18" charset="0"/>
              </a:rPr>
              <a:t>Instructor Notes</a:t>
            </a:r>
          </a:p>
          <a:p>
            <a:pPr marL="168244" indent="-168244">
              <a:buFont typeface="Arial" pitchFamily="34" charset="0"/>
              <a:buChar char="•"/>
              <a:defRPr/>
            </a:pPr>
            <a:r>
              <a:rPr lang="en-US" dirty="0" smtClean="0">
                <a:ea typeface="+mn-ea"/>
                <a:cs typeface="Times New Roman" pitchFamily="18" charset="0"/>
              </a:rPr>
              <a:t>The pH scale ranges from 0 to 14.0. </a:t>
            </a:r>
          </a:p>
          <a:p>
            <a:pPr marL="168244" indent="-168244">
              <a:buFont typeface="Arial" pitchFamily="34" charset="0"/>
              <a:buChar char="•"/>
              <a:defRPr/>
            </a:pPr>
            <a:r>
              <a:rPr lang="en-US" dirty="0" smtClean="0">
                <a:ea typeface="+mn-ea"/>
                <a:cs typeface="Times New Roman" pitchFamily="18" charset="0"/>
              </a:rPr>
              <a:t>A value of 0 is highly acidic, while a value of 14 is highly alkaline.</a:t>
            </a:r>
          </a:p>
          <a:p>
            <a:pPr marL="168244" indent="-168244">
              <a:buFont typeface="Arial" pitchFamily="34" charset="0"/>
              <a:buChar char="•"/>
              <a:defRPr/>
            </a:pPr>
            <a:r>
              <a:rPr lang="en-US" dirty="0" smtClean="0">
                <a:ea typeface="+mn-ea"/>
                <a:cs typeface="Times New Roman" pitchFamily="18" charset="0"/>
              </a:rPr>
              <a:t>A pH of 7 is neutral.</a:t>
            </a:r>
          </a:p>
          <a:p>
            <a:pPr marL="168244" indent="-168244">
              <a:buFont typeface="Arial" pitchFamily="34" charset="0"/>
              <a:buChar char="•"/>
              <a:defRPr/>
            </a:pPr>
            <a:r>
              <a:rPr lang="en-US" dirty="0" smtClean="0">
                <a:ea typeface="+mn-ea"/>
                <a:cs typeface="Times New Roman" pitchFamily="18" charset="0"/>
              </a:rPr>
              <a:t>Bacteria grow best in food that is neutral to slightly acidic.</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778BC49-61CF-6349-8D67-DFF90D15E714}" type="slidenum">
              <a:rPr lang="en-US" sz="1200" b="0">
                <a:solidFill>
                  <a:prstClr val="black"/>
                </a:solidFill>
              </a:rPr>
              <a:pPr eaLnBrk="1" hangingPunct="1">
                <a:defRPr/>
              </a:pPr>
              <a:t>37</a:t>
            </a:fld>
            <a:endParaRPr lang="en-US" sz="1200" b="0" dirty="0">
              <a:solidFill>
                <a:prstClr val="black"/>
              </a:solidFill>
            </a:endParaRPr>
          </a:p>
        </p:txBody>
      </p:sp>
      <p:sp>
        <p:nvSpPr>
          <p:cNvPr id="328707" name="Rectangle 2"/>
          <p:cNvSpPr>
            <a:spLocks noGrp="1" noRot="1" noChangeAspect="1" noChangeArrowheads="1" noTextEdit="1"/>
          </p:cNvSpPr>
          <p:nvPr>
            <p:ph type="sldImg"/>
          </p:nvPr>
        </p:nvSpPr>
        <p:spPr>
          <a:xfrm>
            <a:off x="1155424" y="687049"/>
            <a:ext cx="4547152" cy="3429000"/>
          </a:xfrm>
          <a:ln/>
        </p:spPr>
      </p:sp>
      <p:sp>
        <p:nvSpPr>
          <p:cNvPr id="10445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dirty="0">
                <a:latin typeface="Times New Roman" charset="0"/>
              </a:rPr>
              <a:t> </a:t>
            </a:r>
            <a:r>
              <a:rPr lang="en-US" b="1" dirty="0" smtClean="0">
                <a:latin typeface="Times New Roman" charset="0"/>
                <a:cs typeface="Times New Roman" charset="0"/>
              </a:rPr>
              <a:t>Instructor Notes</a:t>
            </a:r>
            <a:endParaRPr lang="en-US" b="1" dirty="0">
              <a:latin typeface="Times New Roman" charset="0"/>
              <a:cs typeface="Times New Roman" charset="0"/>
            </a:endParaRPr>
          </a:p>
          <a:p>
            <a:pPr marL="112163" indent="-112163">
              <a:lnSpc>
                <a:spcPct val="80000"/>
              </a:lnSpc>
              <a:spcBef>
                <a:spcPct val="50000"/>
              </a:spcBef>
              <a:buFontTx/>
              <a:buChar char="•"/>
            </a:pPr>
            <a:r>
              <a:rPr lang="en-US" dirty="0" smtClean="0">
                <a:latin typeface="Times New Roman" charset="0"/>
                <a:cs typeface="Times New Roman" charset="0"/>
              </a:rPr>
              <a:t>Bacteria </a:t>
            </a:r>
            <a:r>
              <a:rPr lang="en-US" dirty="0">
                <a:latin typeface="Times New Roman" charset="0"/>
                <a:cs typeface="Times New Roman" charset="0"/>
              </a:rPr>
              <a:t>grow even more rapidly from 70</a:t>
            </a:r>
            <a:r>
              <a:rPr lang="en-US" dirty="0">
                <a:latin typeface="Courier New" charset="0"/>
                <a:cs typeface="Courier New" charset="0"/>
              </a:rPr>
              <a:t>° F to 125° F (21°C to 52°C). </a:t>
            </a:r>
            <a:endParaRPr lang="en-US" dirty="0">
              <a:latin typeface="Times New Roman" charset="0"/>
              <a:cs typeface="Times New Roman"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B0D26FC-347B-E541-8E89-E911E854B9D2}" type="slidenum">
              <a:rPr lang="en-US" sz="1200" b="0">
                <a:solidFill>
                  <a:prstClr val="black"/>
                </a:solidFill>
              </a:rPr>
              <a:pPr eaLnBrk="1" hangingPunct="1">
                <a:defRPr/>
              </a:pPr>
              <a:t>38</a:t>
            </a:fld>
            <a:endParaRPr lang="en-US" sz="1200" b="0" dirty="0">
              <a:solidFill>
                <a:prstClr val="black"/>
              </a:solidFill>
            </a:endParaRPr>
          </a:p>
        </p:txBody>
      </p:sp>
      <p:sp>
        <p:nvSpPr>
          <p:cNvPr id="329731" name="Rectangle 2"/>
          <p:cNvSpPr>
            <a:spLocks noGrp="1" noRot="1" noChangeAspect="1" noChangeArrowheads="1" noTextEdit="1"/>
          </p:cNvSpPr>
          <p:nvPr>
            <p:ph type="sldImg"/>
          </p:nvPr>
        </p:nvSpPr>
        <p:spPr>
          <a:xfrm>
            <a:off x="1155424" y="687049"/>
            <a:ext cx="4547152" cy="3429000"/>
          </a:xfrm>
          <a:ln/>
        </p:spPr>
      </p:sp>
      <p:sp>
        <p:nvSpPr>
          <p:cNvPr id="10649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endParaRPr lang="en-US" dirty="0">
              <a:latin typeface="Times New Roman" charset="0"/>
            </a:endParaRPr>
          </a:p>
          <a:p>
            <a:pPr marL="112163" indent="-112163"/>
            <a:endParaRPr lang="en-US" dirty="0">
              <a:latin typeface="Times New Roman" charset="0"/>
              <a:cs typeface="Times New Roman" charset="0"/>
            </a:endParaRPr>
          </a:p>
        </p:txBody>
      </p:sp>
      <p:sp>
        <p:nvSpPr>
          <p:cNvPr id="5" name="Rectangle 3"/>
          <p:cNvSpPr txBox="1">
            <a:spLocks noChangeArrowheads="1"/>
          </p:cNvSpPr>
          <p:nvPr/>
        </p:nvSpPr>
        <p:spPr bwMode="auto">
          <a:xfrm>
            <a:off x="857250" y="4393992"/>
            <a:ext cx="5031685" cy="4112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0708" tIns="45355" rIns="90708" bIns="45355" numCol="1" anchor="t" anchorCtr="0" compatLnSpc="1">
            <a:prstTxWarp prst="textNoShape">
              <a:avLst/>
            </a:prstTxWarp>
          </a:bodyPr>
          <a:lst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112163" indent="-112163" eaLnBrk="1" hangingPunct="1">
              <a:spcBef>
                <a:spcPct val="50000"/>
              </a:spcBef>
              <a:defRPr/>
            </a:pPr>
            <a:r>
              <a:rPr lang="en-US" b="1" dirty="0" smtClean="0">
                <a:solidFill>
                  <a:prstClr val="black"/>
                </a:solidFill>
                <a:latin typeface="Times New Roman" charset="0"/>
                <a:cs typeface="Times New Roman" charset="0"/>
              </a:rPr>
              <a:t>Instructor Notes</a:t>
            </a:r>
            <a:endParaRPr lang="en-US" b="1" dirty="0">
              <a:solidFill>
                <a:prstClr val="black"/>
              </a:solidFill>
              <a:latin typeface="Times New Roman" charset="0"/>
              <a:cs typeface="Times New Roman"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FFA41E46-53E9-BC40-B329-919C0BE8958D}" type="slidenum">
              <a:rPr lang="en-US" sz="1200" b="0">
                <a:solidFill>
                  <a:prstClr val="black"/>
                </a:solidFill>
              </a:rPr>
              <a:pPr eaLnBrk="1" hangingPunct="1">
                <a:defRPr/>
              </a:pPr>
              <a:t>39</a:t>
            </a:fld>
            <a:endParaRPr lang="en-US" sz="1200" b="0" dirty="0">
              <a:solidFill>
                <a:prstClr val="black"/>
              </a:solidFill>
            </a:endParaRPr>
          </a:p>
        </p:txBody>
      </p:sp>
      <p:sp>
        <p:nvSpPr>
          <p:cNvPr id="330755" name="Rectangle 2"/>
          <p:cNvSpPr>
            <a:spLocks noGrp="1" noRot="1" noChangeAspect="1" noChangeArrowheads="1" noTextEdit="1"/>
          </p:cNvSpPr>
          <p:nvPr>
            <p:ph type="sldImg"/>
          </p:nvPr>
        </p:nvSpPr>
        <p:spPr>
          <a:xfrm>
            <a:off x="1155424" y="687049"/>
            <a:ext cx="4547152" cy="3429000"/>
          </a:xfrm>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B3BDE0-0320-AF48-91DE-B45C3EBD0330}" type="slidenum">
              <a:rPr lang="en-US" sz="1200" b="0">
                <a:solidFill>
                  <a:prstClr val="black"/>
                </a:solidFill>
              </a:rPr>
              <a:pPr eaLnBrk="1" hangingPunct="1">
                <a:defRPr/>
              </a:pPr>
              <a:t>4</a:t>
            </a:fld>
            <a:endParaRPr lang="en-US" sz="1200" b="0" dirty="0">
              <a:solidFill>
                <a:prstClr val="black"/>
              </a:solidFill>
            </a:endParaRPr>
          </a:p>
        </p:txBody>
      </p:sp>
      <p:sp>
        <p:nvSpPr>
          <p:cNvPr id="294915" name="Rectangle 2"/>
          <p:cNvSpPr>
            <a:spLocks noGrp="1" noRot="1" noChangeAspect="1" noChangeArrowheads="1" noTextEdit="1"/>
          </p:cNvSpPr>
          <p:nvPr>
            <p:ph type="sldImg"/>
          </p:nvPr>
        </p:nvSpPr>
        <p:spPr>
          <a:xfrm>
            <a:off x="1155424" y="687049"/>
            <a:ext cx="4547152" cy="3429000"/>
          </a:xfrm>
          <a:ln/>
        </p:spPr>
      </p:sp>
      <p:sp>
        <p:nvSpPr>
          <p:cNvPr id="294916" name="Rectangle 3"/>
          <p:cNvSpPr>
            <a:spLocks noGrp="1" noChangeArrowheads="1"/>
          </p:cNvSpPr>
          <p:nvPr>
            <p:ph type="body" idx="1"/>
          </p:nvPr>
        </p:nvSpPr>
        <p:spPr>
          <a:xfrm>
            <a:off x="745435" y="4572001"/>
            <a:ext cx="5367130"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spcBef>
                <a:spcPct val="50000"/>
              </a:spcBef>
              <a:defRPr/>
            </a:pPr>
            <a:r>
              <a:rPr lang="en-US" b="1" dirty="0">
                <a:latin typeface="Times New Roman" charset="0"/>
                <a:cs typeface="Times New Roman" charset="0"/>
              </a:rPr>
              <a:t>Instructor Notes</a:t>
            </a:r>
            <a:endParaRPr lang="en-US" dirty="0">
              <a:latin typeface="Times New Roman" charset="0"/>
              <a:cs typeface="Times New Roman" charset="0"/>
            </a:endParaRPr>
          </a:p>
          <a:p>
            <a:pPr marL="112163" indent="-112163">
              <a:spcBef>
                <a:spcPct val="50000"/>
              </a:spcBef>
              <a:buSzPct val="80000"/>
              <a:buFontTx/>
              <a:buChar char="•"/>
              <a:defRPr/>
            </a:pPr>
            <a:r>
              <a:rPr lang="en-US" dirty="0">
                <a:latin typeface="Times New Roman" charset="0"/>
                <a:cs typeface="+mn-cs"/>
              </a:rPr>
              <a:t>Pressure to work quickly can make it hard to take the time to follow food safety practices.</a:t>
            </a:r>
          </a:p>
          <a:p>
            <a:pPr marL="112163" indent="-112163">
              <a:spcBef>
                <a:spcPct val="50000"/>
              </a:spcBef>
              <a:buSzPct val="80000"/>
              <a:buFontTx/>
              <a:buChar char="•"/>
              <a:defRPr/>
            </a:pPr>
            <a:r>
              <a:rPr lang="en-US" dirty="0" smtClean="0">
                <a:latin typeface="Times New Roman" charset="0"/>
                <a:cs typeface="+mn-cs"/>
              </a:rPr>
              <a:t>Your</a:t>
            </a:r>
            <a:r>
              <a:rPr lang="en-US" baseline="0" dirty="0" smtClean="0">
                <a:latin typeface="Times New Roman" charset="0"/>
                <a:cs typeface="+mn-cs"/>
              </a:rPr>
              <a:t> </a:t>
            </a:r>
            <a:r>
              <a:rPr lang="en-US" dirty="0" smtClean="0">
                <a:latin typeface="Times New Roman" charset="0"/>
                <a:cs typeface="+mn-cs"/>
              </a:rPr>
              <a:t>staff </a:t>
            </a:r>
            <a:r>
              <a:rPr lang="en-US" dirty="0">
                <a:latin typeface="Times New Roman" charset="0"/>
                <a:cs typeface="+mn-cs"/>
              </a:rPr>
              <a:t>may speak a different language than you do, which can make it difficult to communicate. Cultural differences can also influence how food handlers view food safety.</a:t>
            </a:r>
          </a:p>
          <a:p>
            <a:pPr marL="112163" indent="-112163">
              <a:spcBef>
                <a:spcPct val="50000"/>
              </a:spcBef>
              <a:buSzPct val="80000"/>
              <a:buFontTx/>
              <a:buChar char="•"/>
              <a:defRPr/>
            </a:pPr>
            <a:r>
              <a:rPr lang="en-US" dirty="0">
                <a:latin typeface="Times New Roman" charset="0"/>
                <a:cs typeface="+mn-cs"/>
              </a:rPr>
              <a:t>Staff often have different levels of education, making it more challenging to teach them food safety.</a:t>
            </a:r>
          </a:p>
          <a:p>
            <a:pPr marL="112163" indent="-112163">
              <a:spcBef>
                <a:spcPct val="50000"/>
              </a:spcBef>
              <a:buSzPct val="80000"/>
              <a:buFontTx/>
              <a:buChar char="•"/>
              <a:defRPr/>
            </a:pPr>
            <a:r>
              <a:rPr lang="en-US" dirty="0">
                <a:latin typeface="Times New Roman" charset="0"/>
                <a:cs typeface="+mn-cs"/>
              </a:rPr>
              <a:t>Illness-causing microorganisms are more frequently found on food that once was considered safe. </a:t>
            </a:r>
          </a:p>
          <a:p>
            <a:pPr marL="112163" indent="-112163">
              <a:spcBef>
                <a:spcPct val="50000"/>
              </a:spcBef>
              <a:buSzPct val="80000"/>
              <a:buFontTx/>
              <a:buChar char="•"/>
              <a:defRPr/>
            </a:pPr>
            <a:r>
              <a:rPr lang="en-US" dirty="0">
                <a:latin typeface="Times New Roman" charset="0"/>
                <a:cs typeface="+mn-cs"/>
              </a:rPr>
              <a:t>Food that is received from suppliers that are not practicing food safety can cause a foodborne-illness outbreak.</a:t>
            </a:r>
          </a:p>
          <a:p>
            <a:pPr marL="112163" indent="-112163">
              <a:spcBef>
                <a:spcPct val="50000"/>
              </a:spcBef>
              <a:buSzPct val="80000"/>
              <a:buFontTx/>
              <a:buChar char="•"/>
              <a:defRPr/>
            </a:pPr>
            <a:r>
              <a:rPr lang="en-US" dirty="0">
                <a:latin typeface="Times New Roman" charset="0"/>
                <a:cs typeface="+mn-cs"/>
              </a:rPr>
              <a:t>The number of customers at high risk for getting a foodborne illness is increasing. An example of this is the growing elderly population.</a:t>
            </a:r>
          </a:p>
          <a:p>
            <a:pPr marL="112163" indent="-112163">
              <a:spcBef>
                <a:spcPct val="50000"/>
              </a:spcBef>
              <a:buSzPct val="80000"/>
              <a:buFontTx/>
              <a:buChar char="•"/>
              <a:defRPr/>
            </a:pPr>
            <a:r>
              <a:rPr lang="en-US" dirty="0">
                <a:latin typeface="Times New Roman" charset="0"/>
                <a:cs typeface="+mn-cs"/>
              </a:rPr>
              <a:t>Training new staff leaves less time for food safety training.</a:t>
            </a:r>
          </a:p>
          <a:p>
            <a:pPr marL="112163" indent="-112163">
              <a:spcBef>
                <a:spcPct val="50000"/>
              </a:spcBef>
              <a:buSzPct val="80000"/>
              <a:buFontTx/>
              <a:buChar char="•"/>
              <a:defRPr/>
            </a:pPr>
            <a:r>
              <a:rPr lang="en-US" dirty="0">
                <a:latin typeface="Times New Roman" charset="0"/>
                <a:cs typeface="Times New Roman" charset="0"/>
              </a:rPr>
              <a:t>The ServSafe program will provide the tools needed to overcome the challenges in managing a good food safety program.</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B4A2629-2EFD-BE4A-8FC4-DE187E1FBA0B}" type="slidenum">
              <a:rPr lang="en-US" sz="1200" b="0">
                <a:solidFill>
                  <a:prstClr val="black"/>
                </a:solidFill>
              </a:rPr>
              <a:pPr eaLnBrk="1" hangingPunct="1">
                <a:defRPr/>
              </a:pPr>
              <a:t>40</a:t>
            </a:fld>
            <a:endParaRPr lang="en-US" sz="1200" b="0" dirty="0">
              <a:solidFill>
                <a:prstClr val="black"/>
              </a:solidFill>
            </a:endParaRPr>
          </a:p>
        </p:txBody>
      </p:sp>
      <p:sp>
        <p:nvSpPr>
          <p:cNvPr id="331779" name="Rectangle 2"/>
          <p:cNvSpPr>
            <a:spLocks noGrp="1" noRot="1" noChangeAspect="1" noChangeArrowheads="1" noTextEdit="1"/>
          </p:cNvSpPr>
          <p:nvPr>
            <p:ph type="sldImg"/>
          </p:nvPr>
        </p:nvSpPr>
        <p:spPr>
          <a:xfrm>
            <a:off x="1155424" y="687049"/>
            <a:ext cx="4547152" cy="3429000"/>
          </a:xfrm>
          <a:ln/>
        </p:spPr>
      </p:sp>
      <p:sp>
        <p:nvSpPr>
          <p:cNvPr id="5" name="Rectangle 3"/>
          <p:cNvSpPr>
            <a:spLocks noGrp="1" noChangeArrowheads="1"/>
          </p:cNvSpPr>
          <p:nvPr>
            <p:ph type="body" idx="3"/>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Times New Roman" pitchFamily="18" charset="0"/>
              </a:rPr>
              <a:t>Instructor Notes</a:t>
            </a:r>
          </a:p>
          <a:p>
            <a:pPr marL="168244" indent="-168244">
              <a:buFont typeface="Arial" pitchFamily="34" charset="0"/>
              <a:buChar char="•"/>
              <a:defRPr/>
            </a:pPr>
            <a:r>
              <a:rPr lang="en-US" dirty="0" smtClean="0">
                <a:ea typeface="+mn-ea"/>
                <a:cs typeface="Times New Roman" pitchFamily="18" charset="0"/>
              </a:rPr>
              <a:t>The amount of moisture available in food is called water activity (a</a:t>
            </a:r>
            <a:r>
              <a:rPr lang="en-US" sz="800" dirty="0">
                <a:cs typeface="Times New Roman" pitchFamily="18" charset="0"/>
              </a:rPr>
              <a:t>w</a:t>
            </a:r>
            <a:r>
              <a:rPr lang="en-US" sz="900" dirty="0">
                <a:cs typeface="Times New Roman" pitchFamily="18" charset="0"/>
              </a:rPr>
              <a:t>). </a:t>
            </a:r>
            <a:r>
              <a:rPr lang="en-US" dirty="0" smtClean="0">
                <a:ea typeface="+mn-ea"/>
                <a:cs typeface="Times New Roman" pitchFamily="18" charset="0"/>
              </a:rPr>
              <a:t>The a</a:t>
            </a:r>
            <a:r>
              <a:rPr lang="en-US" sz="800" dirty="0">
                <a:cs typeface="Times New Roman" pitchFamily="18" charset="0"/>
              </a:rPr>
              <a:t>w</a:t>
            </a:r>
            <a:r>
              <a:rPr lang="en-US" dirty="0" smtClean="0">
                <a:ea typeface="+mn-ea"/>
                <a:cs typeface="Times New Roman" pitchFamily="18" charset="0"/>
              </a:rPr>
              <a:t> scale ranges from 0.0 to 1.0. </a:t>
            </a:r>
          </a:p>
          <a:p>
            <a:pPr marL="168244" indent="-168244">
              <a:buFont typeface="Arial" pitchFamily="34" charset="0"/>
              <a:buChar char="•"/>
              <a:defRPr/>
            </a:pPr>
            <a:r>
              <a:rPr lang="en-US" dirty="0" smtClean="0">
                <a:ea typeface="+mn-ea"/>
                <a:cs typeface="Times New Roman" pitchFamily="18" charset="0"/>
              </a:rPr>
              <a:t>The higher the value, the more available moisture in the food.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D64B121-A070-A746-896B-068D307676C0}" type="slidenum">
              <a:rPr lang="en-US" sz="1200" b="0">
                <a:solidFill>
                  <a:prstClr val="black"/>
                </a:solidFill>
              </a:rPr>
              <a:pPr eaLnBrk="1" hangingPunct="1">
                <a:defRPr/>
              </a:pPr>
              <a:t>41</a:t>
            </a:fld>
            <a:endParaRPr lang="en-US" sz="1200" b="0" dirty="0">
              <a:solidFill>
                <a:prstClr val="black"/>
              </a:solidFill>
            </a:endParaRPr>
          </a:p>
        </p:txBody>
      </p:sp>
      <p:sp>
        <p:nvSpPr>
          <p:cNvPr id="332803" name="Rectangle 2"/>
          <p:cNvSpPr>
            <a:spLocks noGrp="1" noRot="1" noChangeAspect="1" noChangeArrowheads="1" noTextEdit="1"/>
          </p:cNvSpPr>
          <p:nvPr>
            <p:ph type="sldImg"/>
          </p:nvPr>
        </p:nvSpPr>
        <p:spPr>
          <a:xfrm>
            <a:off x="1155424" y="687049"/>
            <a:ext cx="4547152" cy="3429000"/>
          </a:xfrm>
          <a:ln/>
        </p:spPr>
      </p:sp>
      <p:sp>
        <p:nvSpPr>
          <p:cNvPr id="332804" name="Rectangle 3"/>
          <p:cNvSpPr>
            <a:spLocks noGrp="1" noChangeArrowheads="1"/>
          </p:cNvSpPr>
          <p:nvPr>
            <p:ph type="body" idx="1"/>
          </p:nvPr>
        </p:nvSpPr>
        <p:spPr>
          <a:xfrm>
            <a:off x="857250" y="4392431"/>
            <a:ext cx="5218043"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Temperature and time are the two important conditions for growth that can be controlled in the operation. </a:t>
            </a:r>
          </a:p>
          <a:p>
            <a:pPr marL="112163" indent="-112163">
              <a:defRPr/>
            </a:pPr>
            <a:endParaRPr lang="en-US" dirty="0">
              <a:latin typeface="Times New Roman" charset="0"/>
              <a:cs typeface="+mn-cs"/>
            </a:endParaRPr>
          </a:p>
          <a:p>
            <a:pPr marL="112163" indent="-112163">
              <a:defRPr/>
            </a:pPr>
            <a:r>
              <a:rPr lang="en-US" dirty="0">
                <a:latin typeface="Times New Roman" charset="0"/>
                <a:cs typeface="+mn-cs"/>
              </a:rPr>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871B50F-F5AE-9141-9F69-F0EF8F92A849}" type="slidenum">
              <a:rPr lang="en-US" sz="1200" b="0">
                <a:solidFill>
                  <a:prstClr val="black"/>
                </a:solidFill>
              </a:rPr>
              <a:pPr eaLnBrk="1" hangingPunct="1">
                <a:defRPr/>
              </a:pPr>
              <a:t>42</a:t>
            </a:fld>
            <a:endParaRPr lang="en-US" sz="1200" b="0" dirty="0">
              <a:solidFill>
                <a:prstClr val="black"/>
              </a:solidFill>
            </a:endParaRPr>
          </a:p>
        </p:txBody>
      </p:sp>
      <p:sp>
        <p:nvSpPr>
          <p:cNvPr id="333827" name="Rectangle 2"/>
          <p:cNvSpPr>
            <a:spLocks noGrp="1" noRot="1" noChangeAspect="1" noChangeArrowheads="1" noTextEdit="1"/>
          </p:cNvSpPr>
          <p:nvPr>
            <p:ph type="sldImg"/>
          </p:nvPr>
        </p:nvSpPr>
        <p:spPr>
          <a:xfrm>
            <a:off x="1155424" y="687049"/>
            <a:ext cx="4547152" cy="3429000"/>
          </a:xfrm>
          <a:ln/>
        </p:spPr>
      </p:sp>
      <p:sp>
        <p:nvSpPr>
          <p:cNvPr id="333828" name="Rectangle 3"/>
          <p:cNvSpPr>
            <a:spLocks noGrp="1" noChangeArrowheads="1"/>
          </p:cNvSpPr>
          <p:nvPr>
            <p:ph type="body" idx="1"/>
          </p:nvPr>
        </p:nvSpPr>
        <p:spPr>
          <a:xfrm>
            <a:off x="857250" y="4393992"/>
            <a:ext cx="5031685" cy="4112926"/>
          </a:xfrm>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Times New Roman" charset="0"/>
              </a:rPr>
              <a:t>Food handlers with illnesses from these bacteria can NEVER work in a foodservice operation while they are sick.</a:t>
            </a:r>
          </a:p>
          <a:p>
            <a:pPr marL="112163" indent="-112163">
              <a:buFontTx/>
              <a:buChar char="•"/>
              <a:defRPr/>
            </a:pPr>
            <a:r>
              <a:rPr lang="en-US" dirty="0">
                <a:latin typeface="Times New Roman" charset="0"/>
                <a:cs typeface="Times New Roman" charset="0"/>
              </a:rPr>
              <a:t>These three bacteria are included in the FDA</a:t>
            </a:r>
            <a:r>
              <a:rPr lang="ja-JP" altLang="en-US">
                <a:latin typeface="Times New Roman" charset="0"/>
                <a:cs typeface="Times New Roman" charset="0"/>
              </a:rPr>
              <a:t>’</a:t>
            </a:r>
            <a:r>
              <a:rPr lang="en-US" dirty="0">
                <a:latin typeface="Times New Roman" charset="0"/>
                <a:cs typeface="Times New Roman" charset="0"/>
              </a:rPr>
              <a:t>s </a:t>
            </a:r>
            <a:r>
              <a:rPr lang="ja-JP" altLang="en-US">
                <a:latin typeface="Times New Roman" charset="0"/>
                <a:cs typeface="Times New Roman" charset="0"/>
              </a:rPr>
              <a:t>“</a:t>
            </a:r>
            <a:r>
              <a:rPr lang="en-US" dirty="0">
                <a:latin typeface="Times New Roman" charset="0"/>
                <a:cs typeface="Times New Roman" charset="0"/>
              </a:rPr>
              <a:t>Big Five</a:t>
            </a:r>
            <a:r>
              <a:rPr lang="ja-JP" altLang="en-US">
                <a:latin typeface="Times New Roman" charset="0"/>
                <a:cs typeface="Times New Roman" charset="0"/>
              </a:rPr>
              <a:t>”</a:t>
            </a:r>
            <a:r>
              <a:rPr lang="en-US" dirty="0">
                <a:latin typeface="Times New Roman" charset="0"/>
                <a:cs typeface="Times New Roman" charset="0"/>
              </a:rPr>
              <a:t> pathogens.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104ECBF-50E2-E043-94DF-383730A0E653}" type="slidenum">
              <a:rPr lang="en-US" sz="1200" b="0">
                <a:solidFill>
                  <a:prstClr val="black"/>
                </a:solidFill>
              </a:rPr>
              <a:pPr eaLnBrk="1" hangingPunct="1">
                <a:defRPr/>
              </a:pPr>
              <a:t>43</a:t>
            </a:fld>
            <a:endParaRPr lang="en-US" sz="1200" b="0" dirty="0">
              <a:solidFill>
                <a:prstClr val="black"/>
              </a:solidFill>
            </a:endParaRPr>
          </a:p>
        </p:txBody>
      </p:sp>
      <p:sp>
        <p:nvSpPr>
          <p:cNvPr id="334851" name="Rectangle 2"/>
          <p:cNvSpPr>
            <a:spLocks noGrp="1" noRot="1" noChangeAspect="1" noChangeArrowheads="1" noTextEdit="1"/>
          </p:cNvSpPr>
          <p:nvPr>
            <p:ph type="sldImg"/>
          </p:nvPr>
        </p:nvSpPr>
        <p:spPr>
          <a:xfrm>
            <a:off x="1156977" y="685488"/>
            <a:ext cx="4547152" cy="3429000"/>
          </a:xfrm>
          <a:ln/>
        </p:spPr>
      </p:sp>
      <p:sp>
        <p:nvSpPr>
          <p:cNvPr id="334852" name="Rectangle 3"/>
          <p:cNvSpPr>
            <a:spLocks noGrp="1" noChangeArrowheads="1"/>
          </p:cNvSpPr>
          <p:nvPr>
            <p:ph type="body" idx="1"/>
          </p:nvPr>
        </p:nvSpPr>
        <p:spPr>
          <a:xfrm>
            <a:off x="857250" y="4395555"/>
            <a:ext cx="5314329"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807" tIns="45903" rIns="91807" bIns="45903"/>
          <a:lstStyle/>
          <a:p>
            <a:pPr marL="112163" indent="-112163">
              <a:defRPr/>
            </a:pPr>
            <a:r>
              <a:rPr lang="en-US" b="1" dirty="0">
                <a:latin typeface="Times New Roman" charset="0"/>
                <a:cs typeface="+mn-cs"/>
              </a:rPr>
              <a:t>Instructor Notes</a:t>
            </a:r>
          </a:p>
          <a:p>
            <a:pPr marL="112163" indent="-112163">
              <a:buFontTx/>
              <a:buChar char="•"/>
              <a:defRPr/>
            </a:pPr>
            <a:r>
              <a:rPr lang="en-US" i="1" dirty="0">
                <a:latin typeface="Times New Roman" charset="0"/>
                <a:cs typeface="+mn-cs"/>
              </a:rPr>
              <a:t>Salmonella</a:t>
            </a:r>
            <a:r>
              <a:rPr lang="en-US" dirty="0">
                <a:latin typeface="Times New Roman" charset="0"/>
                <a:cs typeface="+mn-cs"/>
              </a:rPr>
              <a:t> Typhi lives only in humans.</a:t>
            </a:r>
          </a:p>
          <a:p>
            <a:pPr marL="112163" indent="-112163">
              <a:buFontTx/>
              <a:buChar char="•"/>
              <a:defRPr/>
            </a:pPr>
            <a:r>
              <a:rPr lang="en-US" dirty="0">
                <a:latin typeface="Times New Roman" charset="0"/>
                <a:cs typeface="+mn-cs"/>
              </a:rPr>
              <a:t>People with typhoid fever carry the bacteria in their bloodstream and intestinal tract. </a:t>
            </a:r>
          </a:p>
          <a:p>
            <a:pPr marL="112163" indent="-112163">
              <a:buFontTx/>
              <a:buChar char="•"/>
              <a:defRPr/>
            </a:pPr>
            <a:r>
              <a:rPr lang="en-US" dirty="0">
                <a:latin typeface="Times New Roman" charset="0"/>
                <a:cs typeface="+mn-cs"/>
              </a:rPr>
              <a:t>Eating only a small amount of these bacteria can make a person sick. </a:t>
            </a:r>
          </a:p>
          <a:p>
            <a:pPr marL="112163" indent="-112163">
              <a:buFontTx/>
              <a:buChar char="•"/>
              <a:defRPr/>
            </a:pPr>
            <a:r>
              <a:rPr lang="en-US" dirty="0">
                <a:latin typeface="Times New Roman" charset="0"/>
                <a:cs typeface="+mn-cs"/>
              </a:rPr>
              <a:t>The severity of symptoms depends on the health of the person and the amount of bacteria eaten. The bacteria are often in a person</a:t>
            </a:r>
            <a:r>
              <a:rPr lang="ja-JP" altLang="en-US" dirty="0">
                <a:latin typeface="Times New Roman" charset="0"/>
                <a:cs typeface="+mn-cs"/>
              </a:rPr>
              <a:t>’</a:t>
            </a:r>
            <a:r>
              <a:rPr lang="en-US" dirty="0">
                <a:latin typeface="Times New Roman" charset="0"/>
                <a:cs typeface="+mn-cs"/>
              </a:rPr>
              <a:t>s feces for weeks after symptoms have ended.</a:t>
            </a:r>
          </a:p>
          <a:p>
            <a:pPr marL="112163" indent="-112163">
              <a:spcBef>
                <a:spcPct val="0"/>
              </a:spcBef>
              <a:buFontTx/>
              <a:buChar char="•"/>
              <a:defRPr/>
            </a:pPr>
            <a:endParaRPr lang="en-US" dirty="0">
              <a:latin typeface="Times New Roman" charset="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C42B265-B4C3-F14E-A555-F1A40983EFEC}" type="slidenum">
              <a:rPr lang="en-US" sz="1200" b="0">
                <a:solidFill>
                  <a:prstClr val="black"/>
                </a:solidFill>
              </a:rPr>
              <a:pPr eaLnBrk="1" hangingPunct="1">
                <a:defRPr/>
              </a:pPr>
              <a:t>44</a:t>
            </a:fld>
            <a:endParaRPr lang="en-US" sz="1200" b="0" dirty="0">
              <a:solidFill>
                <a:prstClr val="black"/>
              </a:solidFill>
            </a:endParaRPr>
          </a:p>
        </p:txBody>
      </p:sp>
      <p:sp>
        <p:nvSpPr>
          <p:cNvPr id="335875" name="Rectangle 2"/>
          <p:cNvSpPr>
            <a:spLocks noGrp="1" noRot="1" noChangeAspect="1" noChangeArrowheads="1" noTextEdit="1"/>
          </p:cNvSpPr>
          <p:nvPr>
            <p:ph type="sldImg"/>
          </p:nvPr>
        </p:nvSpPr>
        <p:spPr>
          <a:xfrm>
            <a:off x="1156977" y="685488"/>
            <a:ext cx="4547152" cy="3429000"/>
          </a:xfrm>
          <a:ln/>
        </p:spPr>
      </p:sp>
      <p:sp>
        <p:nvSpPr>
          <p:cNvPr id="118787" name="Rectangle 3"/>
          <p:cNvSpPr>
            <a:spLocks noGrp="1" noChangeArrowheads="1"/>
          </p:cNvSpPr>
          <p:nvPr>
            <p:ph type="body" idx="1"/>
          </p:nvPr>
        </p:nvSpPr>
        <p:spPr>
          <a:xfrm>
            <a:off x="857250" y="4395555"/>
            <a:ext cx="5314329" cy="4223790"/>
          </a:xfrm>
          <a:noFill/>
        </p:spPr>
        <p:txBody>
          <a:bodyPr lIns="91807" tIns="45903" rIns="91807" bIns="45903"/>
          <a:lstStyle/>
          <a:p>
            <a:pPr marL="112163" indent="-112163"/>
            <a:r>
              <a:rPr lang="en-US" b="1" dirty="0">
                <a:latin typeface="Times New Roman" charset="0"/>
              </a:rPr>
              <a:t>Instructor Notes</a:t>
            </a:r>
          </a:p>
          <a:p>
            <a:pPr marL="112163" indent="-112163">
              <a:spcBef>
                <a:spcPct val="0"/>
              </a:spcBef>
              <a:buFontTx/>
              <a:buChar char="•"/>
            </a:pPr>
            <a:r>
              <a:rPr lang="en-US" i="1" dirty="0">
                <a:latin typeface="Times New Roman" charset="0"/>
              </a:rPr>
              <a:t>Shigella </a:t>
            </a:r>
            <a:r>
              <a:rPr lang="en-US" dirty="0">
                <a:latin typeface="Times New Roman" charset="0"/>
              </a:rPr>
              <a:t>spp. is found in the feces of humans with the illness.</a:t>
            </a:r>
          </a:p>
          <a:p>
            <a:pPr marL="112163" indent="-112163">
              <a:spcBef>
                <a:spcPct val="0"/>
              </a:spcBef>
              <a:buFontTx/>
              <a:buChar char="•"/>
            </a:pPr>
            <a:r>
              <a:rPr lang="en-US" dirty="0">
                <a:latin typeface="Times New Roman" charset="0"/>
              </a:rPr>
              <a:t>Most illnesses occur when people eat or drink contaminated food or water.</a:t>
            </a:r>
          </a:p>
          <a:p>
            <a:pPr marL="112163" indent="-112163">
              <a:spcBef>
                <a:spcPct val="0"/>
              </a:spcBef>
              <a:buFontTx/>
              <a:buChar char="•"/>
            </a:pPr>
            <a:r>
              <a:rPr lang="en-US" dirty="0">
                <a:latin typeface="Times New Roman" charset="0"/>
              </a:rPr>
              <a:t>Flies can also transfer the bacteria from feces to food. </a:t>
            </a:r>
          </a:p>
          <a:p>
            <a:pPr marL="112163" indent="-112163">
              <a:spcBef>
                <a:spcPct val="0"/>
              </a:spcBef>
              <a:buFontTx/>
              <a:buChar char="•"/>
            </a:pPr>
            <a:r>
              <a:rPr lang="en-US" dirty="0">
                <a:latin typeface="Times New Roman" charset="0"/>
              </a:rPr>
              <a:t>Eating only a small amount of these bacteria can make a person sick.</a:t>
            </a:r>
          </a:p>
          <a:p>
            <a:pPr marL="112163" indent="-112163">
              <a:spcBef>
                <a:spcPct val="0"/>
              </a:spcBef>
              <a:buFontTx/>
              <a:buChar char="•"/>
            </a:pPr>
            <a:r>
              <a:rPr lang="en-US" dirty="0">
                <a:latin typeface="Times New Roman" charset="0"/>
              </a:rPr>
              <a:t>High levels of the bacteria are often in a person</a:t>
            </a:r>
            <a:r>
              <a:rPr lang="ja-JP" altLang="en-US" dirty="0">
                <a:latin typeface="Times New Roman" charset="0"/>
              </a:rPr>
              <a:t>’</a:t>
            </a:r>
            <a:r>
              <a:rPr lang="en-US" altLang="ja-JP" dirty="0">
                <a:latin typeface="Times New Roman" charset="0"/>
              </a:rPr>
              <a:t>s feces for weeks after symptoms have ended.</a:t>
            </a:r>
          </a:p>
          <a:p>
            <a:pPr marL="112163" indent="-112163">
              <a:spcBef>
                <a:spcPct val="0"/>
              </a:spcBef>
            </a:pPr>
            <a:endParaRPr lang="en-US" dirty="0">
              <a:latin typeface="Times New Roman"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1B72689-3E5B-9C48-A727-38FADDD5BD19}" type="slidenum">
              <a:rPr lang="en-US" sz="1200" b="0">
                <a:solidFill>
                  <a:prstClr val="black"/>
                </a:solidFill>
              </a:rPr>
              <a:pPr eaLnBrk="1" hangingPunct="1">
                <a:defRPr/>
              </a:pPr>
              <a:t>45</a:t>
            </a:fld>
            <a:endParaRPr lang="en-US" sz="1200" b="0" dirty="0">
              <a:solidFill>
                <a:prstClr val="black"/>
              </a:solidFill>
            </a:endParaRPr>
          </a:p>
        </p:txBody>
      </p:sp>
      <p:sp>
        <p:nvSpPr>
          <p:cNvPr id="336899" name="Rectangle 2"/>
          <p:cNvSpPr>
            <a:spLocks noGrp="1" noRot="1" noChangeAspect="1" noChangeArrowheads="1" noTextEdit="1"/>
          </p:cNvSpPr>
          <p:nvPr>
            <p:ph type="sldImg"/>
          </p:nvPr>
        </p:nvSpPr>
        <p:spPr>
          <a:xfrm>
            <a:off x="1156977" y="685488"/>
            <a:ext cx="4547152" cy="3429000"/>
          </a:xfrm>
          <a:ln/>
        </p:spPr>
      </p:sp>
      <p:sp>
        <p:nvSpPr>
          <p:cNvPr id="120835" name="Rectangle 3"/>
          <p:cNvSpPr>
            <a:spLocks noGrp="1" noChangeArrowheads="1"/>
          </p:cNvSpPr>
          <p:nvPr>
            <p:ph type="body" idx="1"/>
          </p:nvPr>
        </p:nvSpPr>
        <p:spPr>
          <a:xfrm>
            <a:off x="857250" y="4395555"/>
            <a:ext cx="5314329"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Enterohemorrhagic and shiga toxin-producing </a:t>
            </a:r>
            <a:r>
              <a:rPr lang="en-US" i="1" dirty="0">
                <a:latin typeface="Times New Roman" charset="0"/>
              </a:rPr>
              <a:t>E. coli </a:t>
            </a:r>
            <a:r>
              <a:rPr lang="en-US" dirty="0">
                <a:latin typeface="Times New Roman" charset="0"/>
              </a:rPr>
              <a:t>can be found in the intestines of cattle.  </a:t>
            </a:r>
          </a:p>
          <a:p>
            <a:pPr marL="112163" indent="-112163">
              <a:buFontTx/>
              <a:buChar char="•"/>
            </a:pPr>
            <a:r>
              <a:rPr lang="en-US" dirty="0">
                <a:latin typeface="Times New Roman" charset="0"/>
              </a:rPr>
              <a:t>It is also found in infected people. </a:t>
            </a:r>
          </a:p>
          <a:p>
            <a:pPr marL="112163" indent="-112163">
              <a:buFontTx/>
              <a:buChar char="•"/>
            </a:pPr>
            <a:r>
              <a:rPr lang="en-US" dirty="0">
                <a:latin typeface="Times New Roman" charset="0"/>
              </a:rPr>
              <a:t>The bacteria can contaminate meat during slaughtering.</a:t>
            </a:r>
          </a:p>
          <a:p>
            <a:pPr marL="112163" indent="-112163">
              <a:buFontTx/>
              <a:buChar char="•"/>
            </a:pPr>
            <a:r>
              <a:rPr lang="en-US" dirty="0">
                <a:latin typeface="Times New Roman" charset="0"/>
              </a:rPr>
              <a:t>Eating only a small amount of the bacteria can make a person sick.</a:t>
            </a:r>
          </a:p>
          <a:p>
            <a:pPr marL="112163" indent="-112163">
              <a:buFontTx/>
              <a:buChar char="•"/>
            </a:pPr>
            <a:r>
              <a:rPr lang="en-US" dirty="0">
                <a:latin typeface="Times New Roman" charset="0"/>
              </a:rPr>
              <a:t>Once eaten, it produces toxins in the intestines, which cause the illness. </a:t>
            </a:r>
          </a:p>
          <a:p>
            <a:pPr marL="112163" indent="-112163">
              <a:buFontTx/>
              <a:buChar char="•"/>
            </a:pPr>
            <a:r>
              <a:rPr lang="en-US" dirty="0">
                <a:latin typeface="Times New Roman" charset="0"/>
              </a:rPr>
              <a:t>The bacteria are often in a person</a:t>
            </a:r>
            <a:r>
              <a:rPr lang="ja-JP" altLang="en-US" dirty="0">
                <a:latin typeface="Times New Roman" charset="0"/>
              </a:rPr>
              <a:t>’</a:t>
            </a:r>
            <a:r>
              <a:rPr lang="en-US" altLang="ja-JP" dirty="0">
                <a:latin typeface="Times New Roman" charset="0"/>
              </a:rPr>
              <a:t>s feces for weeks after symptoms have ended.</a:t>
            </a:r>
          </a:p>
          <a:p>
            <a:pPr marL="112163" indent="-112163">
              <a:spcBef>
                <a:spcPct val="0"/>
              </a:spcBef>
            </a:pPr>
            <a:endParaRPr lang="en-US" dirty="0">
              <a:latin typeface="Times New Roman"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CBDCE51-EA21-5D4A-98CC-BB07B1DEBAA2}" type="slidenum">
              <a:rPr lang="en-US" sz="1200" b="0">
                <a:solidFill>
                  <a:prstClr val="black"/>
                </a:solidFill>
              </a:rPr>
              <a:pPr eaLnBrk="1" hangingPunct="1">
                <a:defRPr/>
              </a:pPr>
              <a:t>46</a:t>
            </a:fld>
            <a:endParaRPr lang="en-US" sz="1200" b="0" dirty="0">
              <a:solidFill>
                <a:prstClr val="black"/>
              </a:solidFill>
            </a:endParaRPr>
          </a:p>
        </p:txBody>
      </p:sp>
      <p:sp>
        <p:nvSpPr>
          <p:cNvPr id="337923" name="Rectangle 2"/>
          <p:cNvSpPr>
            <a:spLocks noGrp="1" noRot="1" noChangeAspect="1" noChangeArrowheads="1" noTextEdit="1"/>
          </p:cNvSpPr>
          <p:nvPr>
            <p:ph type="sldImg"/>
          </p:nvPr>
        </p:nvSpPr>
        <p:spPr>
          <a:xfrm>
            <a:off x="1155424" y="687049"/>
            <a:ext cx="4547152" cy="3429000"/>
          </a:xfrm>
          <a:ln/>
        </p:spPr>
      </p:sp>
      <p:sp>
        <p:nvSpPr>
          <p:cNvPr id="65540" name="Rectangle 3"/>
          <p:cNvSpPr>
            <a:spLocks noGrp="1" noChangeArrowheads="1"/>
          </p:cNvSpPr>
          <p:nvPr>
            <p:ph type="body" idx="1"/>
          </p:nvPr>
        </p:nvSpPr>
        <p:spPr>
          <a:xfrm>
            <a:off x="857250" y="4392431"/>
            <a:ext cx="5028579" cy="4114487"/>
          </a:xfrm>
        </p:spPr>
        <p:txBody>
          <a:bodyPr/>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Viruses are the leading cause of foodborne illness.</a:t>
            </a:r>
          </a:p>
          <a:p>
            <a:pPr marL="112163" indent="-112163">
              <a:defRPr/>
            </a:pPr>
            <a:endParaRPr lang="en-US" dirty="0" smtClean="0">
              <a:ea typeface="+mn-ea"/>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B48D8AF-43BE-444A-A78F-95548ED53676}" type="slidenum">
              <a:rPr lang="en-US" sz="1200" b="0">
                <a:solidFill>
                  <a:prstClr val="black"/>
                </a:solidFill>
              </a:rPr>
              <a:pPr eaLnBrk="1" hangingPunct="1">
                <a:defRPr/>
              </a:pPr>
              <a:t>47</a:t>
            </a:fld>
            <a:endParaRPr lang="en-US" sz="1200" b="0" dirty="0">
              <a:solidFill>
                <a:prstClr val="black"/>
              </a:solidFill>
            </a:endParaRPr>
          </a:p>
        </p:txBody>
      </p:sp>
      <p:sp>
        <p:nvSpPr>
          <p:cNvPr id="338947" name="Rectangle 2"/>
          <p:cNvSpPr>
            <a:spLocks noGrp="1" noRot="1" noChangeAspect="1" noChangeArrowheads="1" noTextEdit="1"/>
          </p:cNvSpPr>
          <p:nvPr>
            <p:ph type="sldImg"/>
          </p:nvPr>
        </p:nvSpPr>
        <p:spPr>
          <a:xfrm>
            <a:off x="1155424" y="687049"/>
            <a:ext cx="4547152" cy="3429000"/>
          </a:xfrm>
          <a:ln/>
        </p:spPr>
      </p:sp>
      <p:sp>
        <p:nvSpPr>
          <p:cNvPr id="338948" name="Rectangle 3"/>
          <p:cNvSpPr>
            <a:spLocks noGrp="1" noChangeArrowheads="1"/>
          </p:cNvSpPr>
          <p:nvPr>
            <p:ph type="body" idx="1"/>
          </p:nvPr>
        </p:nvSpPr>
        <p:spPr>
          <a:xfrm>
            <a:off x="857250" y="4392431"/>
            <a:ext cx="5028579"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defRPr/>
            </a:pPr>
            <a:endParaRPr lang="en-US" b="1" dirty="0">
              <a:latin typeface="Times New Roman" charset="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E2E6588-0A94-0846-ADCC-BAC9CFB86E19}" type="slidenum">
              <a:rPr lang="en-US" sz="1200" b="0">
                <a:solidFill>
                  <a:prstClr val="black"/>
                </a:solidFill>
              </a:rPr>
              <a:pPr eaLnBrk="1" hangingPunct="1">
                <a:defRPr/>
              </a:pPr>
              <a:t>48</a:t>
            </a:fld>
            <a:endParaRPr lang="en-US" sz="1200" b="0" dirty="0">
              <a:solidFill>
                <a:prstClr val="black"/>
              </a:solidFill>
            </a:endParaRPr>
          </a:p>
        </p:txBody>
      </p:sp>
      <p:sp>
        <p:nvSpPr>
          <p:cNvPr id="339971" name="Rectangle 2"/>
          <p:cNvSpPr>
            <a:spLocks noGrp="1" noRot="1" noChangeAspect="1" noChangeArrowheads="1" noTextEdit="1"/>
          </p:cNvSpPr>
          <p:nvPr>
            <p:ph type="sldImg"/>
          </p:nvPr>
        </p:nvSpPr>
        <p:spPr>
          <a:xfrm>
            <a:off x="1156977" y="685488"/>
            <a:ext cx="4547152" cy="3429000"/>
          </a:xfrm>
          <a:ln/>
        </p:spPr>
      </p:sp>
      <p:sp>
        <p:nvSpPr>
          <p:cNvPr id="126979" name="Rectangle 6"/>
          <p:cNvSpPr>
            <a:spLocks noGrp="1" noChangeArrowheads="1"/>
          </p:cNvSpPr>
          <p:nvPr>
            <p:ph type="body" idx="1"/>
          </p:nvPr>
        </p:nvSpPr>
        <p:spPr>
          <a:xfrm>
            <a:off x="857250" y="4392431"/>
            <a:ext cx="5486711" cy="4114487"/>
          </a:xfrm>
          <a:noFill/>
        </p:spPr>
        <p:txBody>
          <a:bodyPr/>
          <a:lstStyle/>
          <a:p>
            <a:pPr marL="112163" indent="-112163"/>
            <a:r>
              <a:rPr lang="en-US" b="1" dirty="0">
                <a:latin typeface="Times New Roman" charset="0"/>
              </a:rPr>
              <a:t>Instructor </a:t>
            </a:r>
            <a:r>
              <a:rPr lang="en-US" b="1" dirty="0" smtClean="0">
                <a:latin typeface="Times New Roman" charset="0"/>
              </a:rPr>
              <a:t>Notes</a:t>
            </a:r>
          </a:p>
          <a:p>
            <a:pPr marL="112163" indent="-112163">
              <a:buFontTx/>
              <a:buChar char="•"/>
            </a:pPr>
            <a:r>
              <a:rPr lang="en-US" dirty="0" smtClean="0">
                <a:latin typeface="Times New Roman" charset="0"/>
                <a:cs typeface="Times New Roman" charset="0"/>
              </a:rPr>
              <a:t>These two viruses are included in the FDA</a:t>
            </a:r>
            <a:r>
              <a:rPr lang="ja-JP" altLang="en-US" dirty="0" smtClean="0">
                <a:latin typeface="Times New Roman" charset="0"/>
                <a:cs typeface="Times New Roman" charset="0"/>
              </a:rPr>
              <a:t>’</a:t>
            </a:r>
            <a:r>
              <a:rPr lang="en-US" altLang="ja-JP" dirty="0" smtClean="0">
                <a:latin typeface="Times New Roman" charset="0"/>
                <a:cs typeface="Times New Roman" charset="0"/>
              </a:rPr>
              <a:t>s </a:t>
            </a:r>
            <a:r>
              <a:rPr lang="ja-JP" altLang="en-US" dirty="0" smtClean="0">
                <a:latin typeface="Times New Roman" charset="0"/>
                <a:cs typeface="Times New Roman" charset="0"/>
              </a:rPr>
              <a:t>“</a:t>
            </a:r>
            <a:r>
              <a:rPr lang="en-US" altLang="ja-JP" dirty="0" smtClean="0">
                <a:latin typeface="Times New Roman" charset="0"/>
                <a:cs typeface="Times New Roman" charset="0"/>
              </a:rPr>
              <a:t>Big Five</a:t>
            </a:r>
            <a:r>
              <a:rPr lang="ja-JP" altLang="en-US" dirty="0" smtClean="0">
                <a:latin typeface="Times New Roman" charset="0"/>
                <a:cs typeface="Times New Roman" charset="0"/>
              </a:rPr>
              <a:t>”</a:t>
            </a:r>
            <a:r>
              <a:rPr lang="en-US" altLang="ja-JP" dirty="0" smtClean="0">
                <a:latin typeface="Times New Roman" charset="0"/>
                <a:cs typeface="Times New Roman" charset="0"/>
              </a:rPr>
              <a:t> pathogens.</a:t>
            </a:r>
          </a:p>
          <a:p>
            <a:pPr marL="112163" indent="-112163"/>
            <a:endParaRPr lang="en-US" dirty="0">
              <a:latin typeface="Times New Roman"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235FA83-5E59-F641-B382-392C98CB1D6C}" type="slidenum">
              <a:rPr lang="en-US" sz="1200" b="0">
                <a:solidFill>
                  <a:prstClr val="black"/>
                </a:solidFill>
              </a:rPr>
              <a:pPr eaLnBrk="1" hangingPunct="1">
                <a:defRPr/>
              </a:pPr>
              <a:t>49</a:t>
            </a:fld>
            <a:endParaRPr lang="en-US" sz="1200" b="0" dirty="0">
              <a:solidFill>
                <a:prstClr val="black"/>
              </a:solidFill>
            </a:endParaRPr>
          </a:p>
        </p:txBody>
      </p:sp>
      <p:sp>
        <p:nvSpPr>
          <p:cNvPr id="340995" name="Rectangle 2"/>
          <p:cNvSpPr>
            <a:spLocks noGrp="1" noRot="1" noChangeAspect="1" noChangeArrowheads="1" noTextEdit="1"/>
          </p:cNvSpPr>
          <p:nvPr>
            <p:ph type="sldImg"/>
          </p:nvPr>
        </p:nvSpPr>
        <p:spPr>
          <a:xfrm>
            <a:off x="1156977" y="685488"/>
            <a:ext cx="4547152" cy="3429000"/>
          </a:xfrm>
          <a:ln/>
        </p:spPr>
      </p:sp>
      <p:sp>
        <p:nvSpPr>
          <p:cNvPr id="332804" name="Rectangle 3"/>
          <p:cNvSpPr>
            <a:spLocks noGrp="1" noChangeArrowheads="1"/>
          </p:cNvSpPr>
          <p:nvPr>
            <p:ph type="body" idx="1"/>
          </p:nvPr>
        </p:nvSpPr>
        <p:spPr>
          <a:xfrm>
            <a:off x="857250" y="4395555"/>
            <a:ext cx="5314329" cy="4223790"/>
          </a:xfrm>
        </p:spPr>
        <p:txBody>
          <a:bodyPr lIns="91807" tIns="45903" rIns="91807" bIns="45903"/>
          <a:lstStyle/>
          <a:p>
            <a:pPr>
              <a:defRPr/>
            </a:pPr>
            <a:r>
              <a:rPr lang="en-US" b="1" dirty="0" smtClean="0">
                <a:ea typeface="+mn-ea"/>
                <a:cs typeface="+mn-cs"/>
              </a:rPr>
              <a:t>Instructor Notes</a:t>
            </a:r>
          </a:p>
          <a:p>
            <a:pPr>
              <a:buFontTx/>
              <a:buChar char="•"/>
              <a:defRPr/>
            </a:pPr>
            <a:r>
              <a:rPr lang="en-US" dirty="0" smtClean="0">
                <a:ea typeface="+mn-ea"/>
                <a:cs typeface="+mn-cs"/>
              </a:rPr>
              <a:t>Hepatitis A is mainly found in the feces of people infected with it. </a:t>
            </a:r>
          </a:p>
          <a:p>
            <a:pPr>
              <a:buFontTx/>
              <a:buChar char="•"/>
              <a:defRPr/>
            </a:pPr>
            <a:r>
              <a:rPr lang="en-US" dirty="0" smtClean="0">
                <a:ea typeface="+mn-ea"/>
                <a:cs typeface="+mn-cs"/>
              </a:rPr>
              <a:t>The virus can contaminate water and many types of food. </a:t>
            </a:r>
          </a:p>
          <a:p>
            <a:pPr>
              <a:buFontTx/>
              <a:buChar char="•"/>
              <a:defRPr/>
            </a:pPr>
            <a:r>
              <a:rPr lang="en-US" dirty="0" smtClean="0">
                <a:ea typeface="+mn-ea"/>
                <a:cs typeface="+mn-cs"/>
              </a:rPr>
              <a:t>It is commonly linked with ready-to-eat food. However, it has also been linked with shellfish from contaminated water.</a:t>
            </a:r>
          </a:p>
          <a:p>
            <a:pPr>
              <a:buFontTx/>
              <a:buChar char="•"/>
              <a:defRPr/>
            </a:pPr>
            <a:r>
              <a:rPr lang="en-US" dirty="0" smtClean="0">
                <a:ea typeface="+mn-ea"/>
                <a:cs typeface="+mn-cs"/>
              </a:rPr>
              <a:t>The virus is often transferred to food when infected food handlers touch food or equipment with fingers that have feces on them. </a:t>
            </a:r>
          </a:p>
          <a:p>
            <a:pPr>
              <a:buFontTx/>
              <a:buChar char="•"/>
              <a:defRPr/>
            </a:pPr>
            <a:r>
              <a:rPr lang="en-US" dirty="0" smtClean="0">
                <a:ea typeface="+mn-ea"/>
                <a:cs typeface="+mn-cs"/>
              </a:rPr>
              <a:t>Eating only a small amount of the virus can make a person sick. </a:t>
            </a:r>
          </a:p>
          <a:p>
            <a:pPr>
              <a:buFontTx/>
              <a:buChar char="•"/>
              <a:defRPr/>
            </a:pPr>
            <a:r>
              <a:rPr lang="en-US" dirty="0" smtClean="0">
                <a:ea typeface="+mn-ea"/>
                <a:cs typeface="+mn-cs"/>
              </a:rPr>
              <a:t>An infected person may not show symptoms for weeks but can be very infectious. </a:t>
            </a:r>
          </a:p>
          <a:p>
            <a:pPr>
              <a:buFontTx/>
              <a:buChar char="•"/>
              <a:defRPr/>
            </a:pPr>
            <a:r>
              <a:rPr lang="en-US" dirty="0" smtClean="0">
                <a:ea typeface="+mn-ea"/>
                <a:cs typeface="+mn-cs"/>
              </a:rPr>
              <a:t>Cooking does not destroy hepatitis A.</a:t>
            </a:r>
          </a:p>
          <a:p>
            <a:pPr>
              <a:spcBef>
                <a:spcPct val="0"/>
              </a:spcBef>
              <a:defRPr/>
            </a:pPr>
            <a:endParaRPr lang="en-US" dirty="0" smtClean="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3702FD2-33FE-8C43-AF27-CD1169DBA655}" type="slidenum">
              <a:rPr lang="en-US" sz="1200" b="0">
                <a:solidFill>
                  <a:prstClr val="black"/>
                </a:solidFill>
              </a:rPr>
              <a:pPr eaLnBrk="1" hangingPunct="1">
                <a:defRPr/>
              </a:pPr>
              <a:t>5</a:t>
            </a:fld>
            <a:endParaRPr lang="en-US" sz="1200" b="0" dirty="0">
              <a:solidFill>
                <a:prstClr val="black"/>
              </a:solidFill>
            </a:endParaRPr>
          </a:p>
        </p:txBody>
      </p:sp>
      <p:sp>
        <p:nvSpPr>
          <p:cNvPr id="295939" name="Rectangle 2"/>
          <p:cNvSpPr>
            <a:spLocks noGrp="1" noRot="1" noChangeAspect="1" noChangeArrowheads="1" noTextEdit="1"/>
          </p:cNvSpPr>
          <p:nvPr>
            <p:ph type="sldImg"/>
          </p:nvPr>
        </p:nvSpPr>
        <p:spPr>
          <a:xfrm>
            <a:off x="1155424" y="687049"/>
            <a:ext cx="4547152" cy="3429000"/>
          </a:xfrm>
          <a:ln/>
        </p:spPr>
      </p:sp>
      <p:sp>
        <p:nvSpPr>
          <p:cNvPr id="295940" name="Rectangle 3"/>
          <p:cNvSpPr>
            <a:spLocks noGrp="1" noChangeArrowheads="1"/>
          </p:cNvSpPr>
          <p:nvPr>
            <p:ph type="body" idx="1"/>
          </p:nvPr>
        </p:nvSpPr>
        <p:spPr>
          <a:xfrm>
            <a:off x="745435" y="4572001"/>
            <a:ext cx="525531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lnSpc>
                <a:spcPct val="80000"/>
              </a:lnSpc>
              <a:spcBef>
                <a:spcPct val="50000"/>
              </a:spcBef>
              <a:defRPr/>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defRPr/>
            </a:pPr>
            <a:r>
              <a:rPr lang="en-US" dirty="0">
                <a:latin typeface="Times New Roman" charset="0"/>
                <a:cs typeface="Times New Roman" charset="0"/>
              </a:rPr>
              <a:t>National Restaurant Association figures show that one foodborne-illness outbreak can cost an operation thousands of dollars and even result in closure. </a:t>
            </a:r>
          </a:p>
          <a:p>
            <a:pPr marL="112163" indent="-112163">
              <a:lnSpc>
                <a:spcPct val="80000"/>
              </a:lnSpc>
              <a:spcBef>
                <a:spcPct val="50000"/>
              </a:spcBef>
              <a:buSzPct val="80000"/>
              <a:buFontTx/>
              <a:buChar char="•"/>
              <a:defRPr/>
            </a:pPr>
            <a:r>
              <a:rPr lang="en-US" dirty="0">
                <a:latin typeface="Times New Roman" charset="0"/>
                <a:cs typeface="Times New Roman" charset="0"/>
              </a:rPr>
              <a:t>Most important, victims of foodborne illness may experience lost work, medical costs, long-term disability, and even death.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73503FA-E4A9-5949-ADF4-8F996706BD42}" type="slidenum">
              <a:rPr lang="en-US" sz="1200" b="0">
                <a:solidFill>
                  <a:prstClr val="black"/>
                </a:solidFill>
              </a:rPr>
              <a:pPr eaLnBrk="1" hangingPunct="1">
                <a:defRPr/>
              </a:pPr>
              <a:t>50</a:t>
            </a:fld>
            <a:endParaRPr lang="en-US" sz="1200" b="0" dirty="0">
              <a:solidFill>
                <a:prstClr val="black"/>
              </a:solidFill>
            </a:endParaRPr>
          </a:p>
        </p:txBody>
      </p:sp>
      <p:sp>
        <p:nvSpPr>
          <p:cNvPr id="342019" name="Rectangle 2"/>
          <p:cNvSpPr>
            <a:spLocks noGrp="1" noRot="1" noChangeAspect="1" noChangeArrowheads="1" noTextEdit="1"/>
          </p:cNvSpPr>
          <p:nvPr>
            <p:ph type="sldImg"/>
          </p:nvPr>
        </p:nvSpPr>
        <p:spPr>
          <a:xfrm>
            <a:off x="1156977" y="685488"/>
            <a:ext cx="4547152" cy="3429000"/>
          </a:xfrm>
          <a:ln/>
        </p:spPr>
      </p:sp>
      <p:sp>
        <p:nvSpPr>
          <p:cNvPr id="131075" name="Rectangle 3"/>
          <p:cNvSpPr>
            <a:spLocks noGrp="1" noChangeArrowheads="1"/>
          </p:cNvSpPr>
          <p:nvPr>
            <p:ph type="body" idx="1"/>
          </p:nvPr>
        </p:nvSpPr>
        <p:spPr>
          <a:xfrm>
            <a:off x="857250" y="4395555"/>
            <a:ext cx="5314329" cy="4223790"/>
          </a:xfrm>
          <a:noFill/>
        </p:spPr>
        <p:txBody>
          <a:bodyPr lIns="91807" tIns="45903" rIns="91807" bIns="45903"/>
          <a:lstStyle/>
          <a:p>
            <a:pPr marL="113721" indent="-113721"/>
            <a:r>
              <a:rPr lang="en-US" b="1" dirty="0">
                <a:latin typeface="Times New Roman" charset="0"/>
              </a:rPr>
              <a:t>Instructor Notes</a:t>
            </a:r>
          </a:p>
          <a:p>
            <a:pPr marL="113721" indent="-113721">
              <a:buFontTx/>
              <a:buChar char="•"/>
            </a:pPr>
            <a:r>
              <a:rPr lang="en-US" dirty="0">
                <a:latin typeface="Times New Roman" charset="0"/>
              </a:rPr>
              <a:t>Like hepatitis A, Norovirus is commonly linked with ready-to-eat food. </a:t>
            </a:r>
          </a:p>
          <a:p>
            <a:pPr marL="113721" indent="-113721">
              <a:buFontTx/>
              <a:buChar char="•"/>
            </a:pPr>
            <a:r>
              <a:rPr lang="en-US" dirty="0">
                <a:latin typeface="Times New Roman" charset="0"/>
              </a:rPr>
              <a:t>It has also been linked with contaminated water. </a:t>
            </a:r>
          </a:p>
          <a:p>
            <a:pPr marL="113721" indent="-113721">
              <a:buFontTx/>
              <a:buChar char="•"/>
            </a:pPr>
            <a:r>
              <a:rPr lang="en-US" dirty="0">
                <a:latin typeface="Times New Roman" charset="0"/>
              </a:rPr>
              <a:t>Norovirus is often transferred to food when infected </a:t>
            </a:r>
            <a:r>
              <a:rPr lang="en-US" dirty="0" smtClean="0">
                <a:latin typeface="Times New Roman" charset="0"/>
              </a:rPr>
              <a:t>food handlers </a:t>
            </a:r>
            <a:r>
              <a:rPr lang="en-US" dirty="0">
                <a:latin typeface="Times New Roman" charset="0"/>
              </a:rPr>
              <a:t>touch food or equipment with fingers that have feces on them.</a:t>
            </a:r>
          </a:p>
          <a:p>
            <a:pPr marL="113721" indent="-113721">
              <a:buFontTx/>
              <a:buChar char="•"/>
            </a:pPr>
            <a:r>
              <a:rPr lang="en-US" dirty="0">
                <a:latin typeface="Times New Roman" charset="0"/>
              </a:rPr>
              <a:t>Eating only a small amount of Norovirus can make a person sick. It is also very contagious. </a:t>
            </a:r>
          </a:p>
          <a:p>
            <a:pPr marL="113721" indent="-113721">
              <a:buFontTx/>
              <a:buChar char="•"/>
            </a:pPr>
            <a:r>
              <a:rPr lang="en-US" dirty="0">
                <a:latin typeface="Times New Roman" charset="0"/>
              </a:rPr>
              <a:t>People become contagious within a few hours after eating it. </a:t>
            </a:r>
          </a:p>
          <a:p>
            <a:pPr marL="113721" indent="-113721">
              <a:buFontTx/>
              <a:buChar char="•"/>
            </a:pPr>
            <a:r>
              <a:rPr lang="en-US" dirty="0">
                <a:latin typeface="Times New Roman" charset="0"/>
              </a:rPr>
              <a:t>The virus is often in a person</a:t>
            </a:r>
            <a:r>
              <a:rPr lang="ja-JP" altLang="en-US" dirty="0">
                <a:latin typeface="Times New Roman" charset="0"/>
              </a:rPr>
              <a:t>’</a:t>
            </a:r>
            <a:r>
              <a:rPr lang="en-US" altLang="ja-JP" dirty="0">
                <a:latin typeface="Times New Roman" charset="0"/>
              </a:rPr>
              <a:t>s feces for days after symptoms have ended.</a:t>
            </a:r>
          </a:p>
          <a:p>
            <a:pPr marL="113721" indent="-113721">
              <a:spcBef>
                <a:spcPct val="0"/>
              </a:spcBef>
            </a:pPr>
            <a:endParaRPr lang="en-US" dirty="0">
              <a:latin typeface="Times New Roman"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2506DBE-550E-5348-8977-814C38BBB5EF}" type="slidenum">
              <a:rPr lang="en-US" sz="1200" b="0">
                <a:solidFill>
                  <a:prstClr val="black"/>
                </a:solidFill>
              </a:rPr>
              <a:pPr eaLnBrk="1" hangingPunct="1">
                <a:defRPr/>
              </a:pPr>
              <a:t>51</a:t>
            </a:fld>
            <a:endParaRPr lang="en-US" sz="1200" b="0" dirty="0">
              <a:solidFill>
                <a:prstClr val="black"/>
              </a:solidFill>
            </a:endParaRPr>
          </a:p>
        </p:txBody>
      </p:sp>
      <p:sp>
        <p:nvSpPr>
          <p:cNvPr id="343043" name="Rectangle 2"/>
          <p:cNvSpPr>
            <a:spLocks noGrp="1" noRot="1" noChangeAspect="1" noChangeArrowheads="1" noTextEdit="1"/>
          </p:cNvSpPr>
          <p:nvPr>
            <p:ph type="sldImg"/>
          </p:nvPr>
        </p:nvSpPr>
        <p:spPr>
          <a:xfrm>
            <a:off x="1155424" y="687049"/>
            <a:ext cx="4547152" cy="3429000"/>
          </a:xfrm>
          <a:ln/>
        </p:spPr>
      </p:sp>
      <p:sp>
        <p:nvSpPr>
          <p:cNvPr id="4"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5B44081-0BAC-2B47-B2D5-A0A20EF496BC}" type="slidenum">
              <a:rPr lang="en-US" sz="1200" b="0">
                <a:solidFill>
                  <a:prstClr val="black"/>
                </a:solidFill>
              </a:rPr>
              <a:pPr eaLnBrk="1" hangingPunct="1">
                <a:defRPr/>
              </a:pPr>
              <a:t>52</a:t>
            </a:fld>
            <a:endParaRPr lang="en-US" sz="1200" b="0" dirty="0">
              <a:solidFill>
                <a:prstClr val="black"/>
              </a:solidFill>
            </a:endParaRPr>
          </a:p>
        </p:txBody>
      </p:sp>
      <p:sp>
        <p:nvSpPr>
          <p:cNvPr id="344067" name="Rectangle 2"/>
          <p:cNvSpPr>
            <a:spLocks noGrp="1" noRot="1" noChangeAspect="1" noChangeArrowheads="1" noTextEdit="1"/>
          </p:cNvSpPr>
          <p:nvPr>
            <p:ph type="sldImg"/>
          </p:nvPr>
        </p:nvSpPr>
        <p:spPr>
          <a:xfrm>
            <a:off x="1155424" y="687049"/>
            <a:ext cx="4547152" cy="3429000"/>
          </a:xfrm>
          <a:ln/>
        </p:spPr>
      </p:sp>
      <p:sp>
        <p:nvSpPr>
          <p:cNvPr id="4" name="Rectangle 3"/>
          <p:cNvSpPr/>
          <p:nvPr/>
        </p:nvSpPr>
        <p:spPr>
          <a:xfrm>
            <a:off x="745435" y="4347148"/>
            <a:ext cx="5367130" cy="1198602"/>
          </a:xfrm>
          <a:prstGeom prst="rect">
            <a:avLst/>
          </a:prstGeom>
        </p:spPr>
        <p:txBody>
          <a:bodyPr wrap="square" lIns="89730" tIns="44865" rIns="89730" bIns="44865">
            <a:spAutoFit/>
          </a:bodyPr>
          <a:lstStyle/>
          <a:p>
            <a:pPr fontAlgn="base">
              <a:spcBef>
                <a:spcPct val="0"/>
              </a:spcBef>
              <a:spcAft>
                <a:spcPct val="0"/>
              </a:spcAft>
              <a:defRPr/>
            </a:pPr>
            <a:r>
              <a:rPr lang="en-US" sz="1200" b="1" dirty="0">
                <a:solidFill>
                  <a:prstClr val="black"/>
                </a:solidFill>
                <a:latin typeface="Times New Roman" pitchFamily="18" charset="0"/>
                <a:cs typeface="Times New Roman" pitchFamily="18" charset="0"/>
              </a:rPr>
              <a:t>Instructor Notes</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The most important way to prevent foodborne illnesses from parasites is to purchase food from approved, reputable suppliers.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Cooking food to required minimum internal temperatures is also important. </a:t>
            </a:r>
          </a:p>
          <a:p>
            <a:pPr marL="168244" indent="-168244" fontAlgn="base">
              <a:spcBef>
                <a:spcPct val="0"/>
              </a:spcBef>
              <a:spcAft>
                <a:spcPct val="0"/>
              </a:spcAft>
              <a:buFont typeface="Arial" pitchFamily="34" charset="0"/>
              <a:buChar char="•"/>
              <a:defRPr/>
            </a:pPr>
            <a:r>
              <a:rPr lang="en-US" sz="1200" dirty="0">
                <a:solidFill>
                  <a:prstClr val="black"/>
                </a:solidFill>
                <a:latin typeface="Times New Roman" pitchFamily="18" charset="0"/>
                <a:cs typeface="Times New Roman" pitchFamily="18" charset="0"/>
              </a:rPr>
              <a:t>Make sure that fish that will be served raw or undercooked has been correctly frozen by the manufacturer.</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33E37BB-CCEB-8943-9ABC-695414AC7B30}" type="slidenum">
              <a:rPr lang="en-US" sz="1200" b="0">
                <a:solidFill>
                  <a:prstClr val="black"/>
                </a:solidFill>
              </a:rPr>
              <a:pPr eaLnBrk="1" hangingPunct="1">
                <a:defRPr/>
              </a:pPr>
              <a:t>53</a:t>
            </a:fld>
            <a:endParaRPr lang="en-US" sz="1200" b="0" dirty="0">
              <a:solidFill>
                <a:prstClr val="black"/>
              </a:solidFill>
            </a:endParaRPr>
          </a:p>
        </p:txBody>
      </p:sp>
      <p:sp>
        <p:nvSpPr>
          <p:cNvPr id="345091" name="Rectangle 2"/>
          <p:cNvSpPr>
            <a:spLocks noGrp="1" noRot="1" noChangeAspect="1" noChangeArrowheads="1" noTextEdit="1"/>
          </p:cNvSpPr>
          <p:nvPr>
            <p:ph type="sldImg"/>
          </p:nvPr>
        </p:nvSpPr>
        <p:spPr>
          <a:xfrm>
            <a:off x="1155424" y="687049"/>
            <a:ext cx="4547152" cy="3429000"/>
          </a:xfrm>
          <a:ln/>
        </p:spPr>
      </p:sp>
      <p:sp>
        <p:nvSpPr>
          <p:cNvPr id="345092" name="Rectangle 3"/>
          <p:cNvSpPr>
            <a:spLocks noGrp="1" noChangeArrowheads="1"/>
          </p:cNvSpPr>
          <p:nvPr>
            <p:ph type="body" idx="1"/>
          </p:nvPr>
        </p:nvSpPr>
        <p:spPr>
          <a:xfrm>
            <a:off x="857250" y="4395555"/>
            <a:ext cx="4974225" cy="422379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Fungi include yeasts, molds, and mushrooms.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0677540-4EC5-1940-9000-19F53D779FB8}" type="slidenum">
              <a:rPr lang="en-US" sz="1200" b="0">
                <a:solidFill>
                  <a:prstClr val="black"/>
                </a:solidFill>
              </a:rPr>
              <a:pPr eaLnBrk="1" hangingPunct="1">
                <a:defRPr/>
              </a:pPr>
              <a:t>54</a:t>
            </a:fld>
            <a:endParaRPr lang="en-US" sz="1200" b="0" dirty="0">
              <a:solidFill>
                <a:prstClr val="black"/>
              </a:solidFill>
            </a:endParaRPr>
          </a:p>
        </p:txBody>
      </p:sp>
      <p:sp>
        <p:nvSpPr>
          <p:cNvPr id="346115" name="Rectangle 2"/>
          <p:cNvSpPr>
            <a:spLocks noGrp="1" noRot="1" noChangeAspect="1" noChangeArrowheads="1" noTextEdit="1"/>
          </p:cNvSpPr>
          <p:nvPr>
            <p:ph type="sldImg"/>
          </p:nvPr>
        </p:nvSpPr>
        <p:spPr>
          <a:xfrm>
            <a:off x="1156977" y="685488"/>
            <a:ext cx="4547152" cy="3429000"/>
          </a:xfrm>
          <a:ln/>
        </p:spPr>
      </p:sp>
      <p:sp>
        <p:nvSpPr>
          <p:cNvPr id="139267"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Some toxins are naturally associated with certain plants, mushrooms, and seafood. Toxins are a natural part of some fish.</a:t>
            </a:r>
          </a:p>
          <a:p>
            <a:pPr marL="112163" indent="-112163">
              <a:buFontTx/>
              <a:buChar char="•"/>
            </a:pPr>
            <a:r>
              <a:rPr lang="en-US" dirty="0">
                <a:latin typeface="Times New Roman" charset="0"/>
              </a:rPr>
              <a:t>Other toxins, such as histamine, are made by pathogens on the fish when it is time-temperature abused. This can occur in tuna, bonito, mackerel, and </a:t>
            </a:r>
            <a:r>
              <a:rPr lang="en-US" dirty="0" smtClean="0">
                <a:latin typeface="Times New Roman" charset="0"/>
              </a:rPr>
              <a:t>mahimahi</a:t>
            </a:r>
            <a:r>
              <a:rPr lang="en-US" dirty="0">
                <a:latin typeface="Times New Roman" charset="0"/>
              </a:rPr>
              <a:t>. </a:t>
            </a:r>
          </a:p>
          <a:p>
            <a:pPr marL="112163" indent="-112163">
              <a:buFontTx/>
              <a:buChar char="•"/>
            </a:pPr>
            <a:r>
              <a:rPr lang="en-US" dirty="0">
                <a:latin typeface="Times New Roman" charset="0"/>
              </a:rPr>
              <a:t>Some fish become contaminated when they eat smaller fish that have eaten a toxin. One of these toxins is the ciguatera toxin. It can be found in barracuda, snapper, grouper, and amberjack. Shellfish, such as oysters, can be contaminated when they eat marine algae that have a toxin.</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8A09A69-E1C8-434A-9253-B4A500A9A692}" type="slidenum">
              <a:rPr lang="en-US" sz="1200" b="0">
                <a:solidFill>
                  <a:prstClr val="black"/>
                </a:solidFill>
              </a:rPr>
              <a:pPr eaLnBrk="1" hangingPunct="1">
                <a:defRPr/>
              </a:pPr>
              <a:t>55</a:t>
            </a:fld>
            <a:endParaRPr lang="en-US" sz="1200" b="0" dirty="0">
              <a:solidFill>
                <a:prstClr val="black"/>
              </a:solidFill>
            </a:endParaRPr>
          </a:p>
        </p:txBody>
      </p:sp>
      <p:sp>
        <p:nvSpPr>
          <p:cNvPr id="347139" name="Rectangle 2"/>
          <p:cNvSpPr>
            <a:spLocks noGrp="1" noRot="1" noChangeAspect="1" noChangeArrowheads="1" noTextEdit="1"/>
          </p:cNvSpPr>
          <p:nvPr>
            <p:ph type="sldImg"/>
          </p:nvPr>
        </p:nvSpPr>
        <p:spPr>
          <a:xfrm>
            <a:off x="1156977" y="685488"/>
            <a:ext cx="4547152" cy="3429000"/>
          </a:xfrm>
          <a:ln/>
        </p:spPr>
      </p:sp>
      <p:sp>
        <p:nvSpPr>
          <p:cNvPr id="141315" name="Rectangle 3"/>
          <p:cNvSpPr>
            <a:spLocks noGrp="1" noChangeArrowheads="1"/>
          </p:cNvSpPr>
          <p:nvPr>
            <p:ph type="body" idx="1"/>
          </p:nvPr>
        </p:nvSpPr>
        <p:spPr>
          <a:xfrm>
            <a:off x="857250" y="4395555"/>
            <a:ext cx="5202514" cy="4223790"/>
          </a:xfrm>
          <a:noFill/>
        </p:spPr>
        <p:txBody>
          <a:bodyPr lIns="91807" tIns="45903" rIns="91807" bIns="45903"/>
          <a:lstStyle/>
          <a:p>
            <a:pPr marL="112163" indent="-112163"/>
            <a:r>
              <a:rPr lang="en-US" b="1" dirty="0">
                <a:latin typeface="Times New Roman" charset="0"/>
              </a:rPr>
              <a:t>Instructor Notes</a:t>
            </a:r>
          </a:p>
          <a:p>
            <a:pPr marL="112163" indent="-112163">
              <a:buFontTx/>
              <a:buChar char="•"/>
            </a:pPr>
            <a:r>
              <a:rPr lang="en-US" dirty="0">
                <a:latin typeface="Times New Roman" charset="0"/>
              </a:rPr>
              <a:t>Toxins cannot be destroyed by cooking or freezing. The most important way to prevent a foodborne illness is to purchase plants, mushrooms, and seafood from approved, reputable suppliers. It is also important to control time and temperature when handling raw fish.</a:t>
            </a: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a:p>
            <a:pPr marL="112163" indent="-112163"/>
            <a:endParaRPr lang="en-US" dirty="0">
              <a:latin typeface="Times New Roman" charset="0"/>
            </a:endParaRPr>
          </a:p>
          <a:p>
            <a:pPr marL="112163" indent="-112163"/>
            <a:endParaRPr lang="en-US" dirty="0">
              <a:latin typeface="Times New Roman" charset="0"/>
            </a:endParaRPr>
          </a:p>
          <a:p>
            <a:pPr marL="112163" indent="-112163">
              <a:spcBef>
                <a:spcPct val="0"/>
              </a:spcBef>
              <a:buFontTx/>
              <a:buChar char="•"/>
            </a:pPr>
            <a:endParaRPr lang="en-US" dirty="0">
              <a:latin typeface="Times New Roman"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A6FE3F2-B1A3-364D-8D2D-74D8DEE7BF64}" type="slidenum">
              <a:rPr lang="en-US" sz="1200" b="0">
                <a:solidFill>
                  <a:prstClr val="black"/>
                </a:solidFill>
              </a:rPr>
              <a:pPr eaLnBrk="1" hangingPunct="1">
                <a:defRPr/>
              </a:pPr>
              <a:t>56</a:t>
            </a:fld>
            <a:endParaRPr lang="en-US" sz="1200" b="0" dirty="0">
              <a:solidFill>
                <a:prstClr val="black"/>
              </a:solidFill>
            </a:endParaRPr>
          </a:p>
        </p:txBody>
      </p:sp>
      <p:sp>
        <p:nvSpPr>
          <p:cNvPr id="348163" name="Rectangle 2"/>
          <p:cNvSpPr>
            <a:spLocks noGrp="1" noRot="1" noChangeAspect="1" noChangeArrowheads="1" noTextEdit="1"/>
          </p:cNvSpPr>
          <p:nvPr>
            <p:ph type="sldImg"/>
          </p:nvPr>
        </p:nvSpPr>
        <p:spPr>
          <a:xfrm>
            <a:off x="1155424" y="687049"/>
            <a:ext cx="4547152" cy="3429000"/>
          </a:xfrm>
          <a:ln/>
        </p:spPr>
      </p:sp>
      <p:sp>
        <p:nvSpPr>
          <p:cNvPr id="348164" name="Rectangle 3"/>
          <p:cNvSpPr>
            <a:spLocks noGrp="1" noChangeArrowheads="1"/>
          </p:cNvSpPr>
          <p:nvPr>
            <p:ph type="body" idx="1"/>
          </p:nvPr>
        </p:nvSpPr>
        <p:spPr>
          <a:xfrm>
            <a:off x="857250" y="4392431"/>
            <a:ext cx="5250657"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Chemicals can contaminate food if they are used or stored the wrong way. </a:t>
            </a:r>
          </a:p>
          <a:p>
            <a:pPr marL="112163" indent="-112163">
              <a:buFontTx/>
              <a:buChar char="•"/>
              <a:defRPr/>
            </a:pPr>
            <a:r>
              <a:rPr lang="en-US" dirty="0">
                <a:latin typeface="Times New Roman" charset="0"/>
                <a:cs typeface="+mn-cs"/>
              </a:rPr>
              <a:t>Cleaners, sanitizers, polishes, machine lubricants, and pesticides can be risks. Also included are deodorizers, first-aid products, and health and beauty products, such as hand lotions and hairsprays. </a:t>
            </a:r>
          </a:p>
          <a:p>
            <a:pPr marL="112163" indent="-112163">
              <a:buFontTx/>
              <a:buChar char="•"/>
              <a:defRPr/>
            </a:pPr>
            <a:r>
              <a:rPr lang="en-US" dirty="0">
                <a:latin typeface="Times New Roman" charset="0"/>
                <a:cs typeface="+mn-cs"/>
              </a:rPr>
              <a:t>Certain types of kitchenware and equipment can be risks for chemical contamination. These include items made from pewter, copper, zinc, and some types of painted pottery. These materials are not food grade and can contaminate food. This is especially true when acidic food, such as tomato sauce, is held in them, as shown on the slide.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41C0004-EC70-3640-BBA6-3F74B405760B}" type="slidenum">
              <a:rPr lang="en-US" sz="1200" b="0">
                <a:solidFill>
                  <a:prstClr val="black"/>
                </a:solidFill>
              </a:rPr>
              <a:pPr eaLnBrk="1" hangingPunct="1">
                <a:defRPr/>
              </a:pPr>
              <a:t>57</a:t>
            </a:fld>
            <a:endParaRPr lang="en-US" sz="1200" b="0" dirty="0">
              <a:solidFill>
                <a:prstClr val="black"/>
              </a:solidFill>
            </a:endParaRPr>
          </a:p>
        </p:txBody>
      </p:sp>
      <p:sp>
        <p:nvSpPr>
          <p:cNvPr id="349187" name="Rectangle 2"/>
          <p:cNvSpPr>
            <a:spLocks noGrp="1" noRot="1" noChangeAspect="1" noChangeArrowheads="1" noTextEdit="1"/>
          </p:cNvSpPr>
          <p:nvPr>
            <p:ph type="sldImg"/>
          </p:nvPr>
        </p:nvSpPr>
        <p:spPr>
          <a:xfrm>
            <a:off x="1155424" y="687049"/>
            <a:ext cx="4547152" cy="3429000"/>
          </a:xfrm>
          <a:ln/>
        </p:spPr>
      </p:sp>
      <p:sp>
        <p:nvSpPr>
          <p:cNvPr id="349188" name="Rectangle 3"/>
          <p:cNvSpPr>
            <a:spLocks noGrp="1" noChangeArrowheads="1"/>
          </p:cNvSpPr>
          <p:nvPr>
            <p:ph type="body" idx="1"/>
          </p:nvPr>
        </p:nvSpPr>
        <p:spPr>
          <a:xfrm>
            <a:off x="857250" y="4392431"/>
            <a:ext cx="5250657"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1094" tIns="45547" rIns="91094" bIns="45547"/>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If an illness is suspected, call the emergency number in your area and the Poison Control number. Consult the chemical</a:t>
            </a:r>
            <a:r>
              <a:rPr lang="ja-JP" altLang="en-US" dirty="0">
                <a:latin typeface="Times New Roman" charset="0"/>
                <a:cs typeface="+mn-cs"/>
              </a:rPr>
              <a:t>’</a:t>
            </a:r>
            <a:r>
              <a:rPr lang="en-US" dirty="0">
                <a:latin typeface="Times New Roman" charset="0"/>
                <a:cs typeface="+mn-cs"/>
              </a:rPr>
              <a:t>s Material Safety Data Sheet (MSDS), which contains important safety information about the chemical.</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DEB32E6-D0D2-034B-B127-1621FDEBD066}" type="slidenum">
              <a:rPr lang="en-US" sz="1200" b="0">
                <a:solidFill>
                  <a:prstClr val="black"/>
                </a:solidFill>
              </a:rPr>
              <a:pPr eaLnBrk="1" hangingPunct="1">
                <a:defRPr/>
              </a:pPr>
              <a:t>58</a:t>
            </a:fld>
            <a:endParaRPr lang="en-US" sz="1200" b="0" dirty="0">
              <a:solidFill>
                <a:prstClr val="black"/>
              </a:solidFill>
            </a:endParaRPr>
          </a:p>
        </p:txBody>
      </p:sp>
      <p:sp>
        <p:nvSpPr>
          <p:cNvPr id="350211" name="Rectangle 2"/>
          <p:cNvSpPr>
            <a:spLocks noGrp="1" noRot="1" noChangeAspect="1" noChangeArrowheads="1" noTextEdit="1"/>
          </p:cNvSpPr>
          <p:nvPr>
            <p:ph type="sldImg"/>
          </p:nvPr>
        </p:nvSpPr>
        <p:spPr>
          <a:xfrm>
            <a:off x="1155424" y="687049"/>
            <a:ext cx="4547152" cy="3429000"/>
          </a:xfrm>
          <a:ln/>
        </p:spPr>
      </p:sp>
      <p:sp>
        <p:nvSpPr>
          <p:cNvPr id="147459"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dirty="0">
              <a:solidFill>
                <a:prstClr val="black"/>
              </a:solidFill>
              <a:latin typeface="Times New Roman" charset="0"/>
            </a:endParaRPr>
          </a:p>
        </p:txBody>
      </p:sp>
      <p:sp>
        <p:nvSpPr>
          <p:cNvPr id="5"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0CF074C-9D9F-1945-9011-B3E306F8409C}" type="slidenum">
              <a:rPr lang="en-US" sz="1200" b="0">
                <a:solidFill>
                  <a:prstClr val="black"/>
                </a:solidFill>
              </a:rPr>
              <a:pPr eaLnBrk="1" hangingPunct="1">
                <a:defRPr/>
              </a:pPr>
              <a:t>59</a:t>
            </a:fld>
            <a:endParaRPr lang="en-US" sz="1200" b="0" dirty="0">
              <a:solidFill>
                <a:prstClr val="black"/>
              </a:solidFill>
            </a:endParaRPr>
          </a:p>
        </p:txBody>
      </p:sp>
      <p:sp>
        <p:nvSpPr>
          <p:cNvPr id="351235" name="Rectangle 2"/>
          <p:cNvSpPr>
            <a:spLocks noGrp="1" noRot="1" noChangeAspect="1" noChangeArrowheads="1" noTextEdit="1"/>
          </p:cNvSpPr>
          <p:nvPr>
            <p:ph type="sldImg"/>
          </p:nvPr>
        </p:nvSpPr>
        <p:spPr>
          <a:xfrm>
            <a:off x="1155424" y="687049"/>
            <a:ext cx="4547152" cy="3429000"/>
          </a:xfrm>
          <a:ln/>
        </p:spPr>
      </p:sp>
      <p:sp>
        <p:nvSpPr>
          <p:cNvPr id="149507"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dirty="0">
              <a:solidFill>
                <a:prstClr val="black"/>
              </a:solidFill>
              <a:latin typeface="Times New Roman" charset="0"/>
            </a:endParaRPr>
          </a:p>
        </p:txBody>
      </p:sp>
      <p:sp>
        <p:nvSpPr>
          <p:cNvPr id="5"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C99A4FA-B570-4A44-A340-8B6B363A0606}" type="slidenum">
              <a:rPr lang="en-US" sz="1200" b="0">
                <a:solidFill>
                  <a:prstClr val="black"/>
                </a:solidFill>
              </a:rPr>
              <a:pPr eaLnBrk="1" hangingPunct="1">
                <a:defRPr/>
              </a:pPr>
              <a:t>6</a:t>
            </a:fld>
            <a:endParaRPr lang="en-US" sz="1200" b="0" dirty="0">
              <a:solidFill>
                <a:prstClr val="black"/>
              </a:solidFill>
            </a:endParaRPr>
          </a:p>
        </p:txBody>
      </p:sp>
      <p:sp>
        <p:nvSpPr>
          <p:cNvPr id="296963" name="Rectangle 2"/>
          <p:cNvSpPr>
            <a:spLocks noGrp="1" noRot="1" noChangeAspect="1" noChangeArrowheads="1" noTextEdit="1"/>
          </p:cNvSpPr>
          <p:nvPr>
            <p:ph type="sldImg"/>
          </p:nvPr>
        </p:nvSpPr>
        <p:spPr>
          <a:xfrm>
            <a:off x="1155424" y="687049"/>
            <a:ext cx="4547152" cy="3429000"/>
          </a:xfrm>
          <a:ln/>
        </p:spPr>
      </p:sp>
      <p:sp>
        <p:nvSpPr>
          <p:cNvPr id="296964" name="Rectangle 3"/>
          <p:cNvSpPr>
            <a:spLocks noGrp="1" noChangeArrowheads="1"/>
          </p:cNvSpPr>
          <p:nvPr>
            <p:ph type="body" idx="1"/>
          </p:nvPr>
        </p:nvSpPr>
        <p:spPr>
          <a:xfrm>
            <a:off x="745435" y="4572001"/>
            <a:ext cx="5367130"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lnSpc>
                <a:spcPct val="80000"/>
              </a:lnSpc>
              <a:spcBef>
                <a:spcPct val="50000"/>
              </a:spcBef>
              <a:defRPr/>
            </a:pPr>
            <a:r>
              <a:rPr lang="en-US" b="1" dirty="0">
                <a:latin typeface="Times New Roman" charset="0"/>
                <a:cs typeface="Times New Roman" charset="0"/>
              </a:rPr>
              <a:t>Instructor Notes</a:t>
            </a:r>
          </a:p>
          <a:p>
            <a:pPr marL="112163" indent="-112163">
              <a:lnSpc>
                <a:spcPct val="80000"/>
              </a:lnSpc>
              <a:spcBef>
                <a:spcPct val="50000"/>
              </a:spcBef>
              <a:buSzPct val="80000"/>
              <a:buFontTx/>
              <a:buChar char="•"/>
              <a:defRPr/>
            </a:pPr>
            <a:r>
              <a:rPr lang="en-US" dirty="0">
                <a:latin typeface="Times New Roman" charset="0"/>
                <a:cs typeface="Times New Roman" charset="0"/>
              </a:rPr>
              <a:t>National Restaurant Association figures show that one foodborne-illness outbreak can cost an operation thousands of dollars and even result in closure. </a:t>
            </a:r>
          </a:p>
          <a:p>
            <a:pPr marL="112163" indent="-112163">
              <a:lnSpc>
                <a:spcPct val="80000"/>
              </a:lnSpc>
              <a:spcBef>
                <a:spcPct val="50000"/>
              </a:spcBef>
              <a:buSzPct val="80000"/>
              <a:buFontTx/>
              <a:buChar char="•"/>
              <a:defRPr/>
            </a:pPr>
            <a:r>
              <a:rPr lang="en-US" dirty="0">
                <a:latin typeface="Times New Roman" charset="0"/>
                <a:cs typeface="Times New Roman" charset="0"/>
              </a:rPr>
              <a:t>Most important, victims of foodborne illness may experience lost work, medical costs, long-term disability, and even death.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3502B503-1F60-E547-9A4F-58EB772150D1}" type="slidenum">
              <a:rPr lang="en-US" sz="1200" b="0">
                <a:solidFill>
                  <a:prstClr val="black"/>
                </a:solidFill>
              </a:rPr>
              <a:pPr eaLnBrk="1" hangingPunct="1">
                <a:defRPr/>
              </a:pPr>
              <a:t>60</a:t>
            </a:fld>
            <a:endParaRPr lang="en-US" sz="1200" b="0" dirty="0">
              <a:solidFill>
                <a:prstClr val="black"/>
              </a:solidFill>
            </a:endParaRPr>
          </a:p>
        </p:txBody>
      </p:sp>
      <p:sp>
        <p:nvSpPr>
          <p:cNvPr id="352259" name="Rectangle 2"/>
          <p:cNvSpPr>
            <a:spLocks noGrp="1" noRot="1" noChangeAspect="1" noChangeArrowheads="1" noTextEdit="1"/>
          </p:cNvSpPr>
          <p:nvPr>
            <p:ph type="sldImg"/>
          </p:nvPr>
        </p:nvSpPr>
        <p:spPr>
          <a:xfrm>
            <a:off x="1155424" y="687049"/>
            <a:ext cx="4547152" cy="3429000"/>
          </a:xfrm>
          <a:ln/>
        </p:spPr>
      </p:sp>
      <p:sp>
        <p:nvSpPr>
          <p:cNvPr id="151555"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dirty="0">
              <a:solidFill>
                <a:prstClr val="black"/>
              </a:solidFill>
              <a:latin typeface="Times New Roman" charset="0"/>
            </a:endParaRPr>
          </a:p>
        </p:txBody>
      </p:sp>
      <p:sp>
        <p:nvSpPr>
          <p:cNvPr id="352261" name="Notes Placeholder 1"/>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Food can become contaminated when objects get into it. It can also happen when natural objects are left in food, like bones in a fish fillet.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64F6667-CEE1-4440-85E1-4538607A65CB}" type="slidenum">
              <a:rPr lang="en-US" sz="1200" b="0">
                <a:solidFill>
                  <a:prstClr val="black"/>
                </a:solidFill>
              </a:rPr>
              <a:pPr eaLnBrk="1" hangingPunct="1">
                <a:defRPr/>
              </a:pPr>
              <a:t>61</a:t>
            </a:fld>
            <a:endParaRPr lang="en-US" sz="1200" b="0" dirty="0">
              <a:solidFill>
                <a:prstClr val="black"/>
              </a:solidFill>
            </a:endParaRPr>
          </a:p>
        </p:txBody>
      </p:sp>
      <p:sp>
        <p:nvSpPr>
          <p:cNvPr id="353283" name="Rectangle 2"/>
          <p:cNvSpPr>
            <a:spLocks noGrp="1" noRot="1" noChangeAspect="1" noChangeArrowheads="1" noTextEdit="1"/>
          </p:cNvSpPr>
          <p:nvPr>
            <p:ph type="sldImg"/>
          </p:nvPr>
        </p:nvSpPr>
        <p:spPr>
          <a:xfrm>
            <a:off x="1155424" y="687049"/>
            <a:ext cx="4547152" cy="3429000"/>
          </a:xfrm>
          <a:ln/>
        </p:spPr>
      </p:sp>
      <p:sp>
        <p:nvSpPr>
          <p:cNvPr id="153603" name="Notes Placeholder 1"/>
          <p:cNvSpPr>
            <a:spLocks noGrp="1"/>
          </p:cNvSpPr>
          <p:nvPr/>
        </p:nvSpPr>
        <p:spPr bwMode="auto">
          <a:xfrm>
            <a:off x="686421" y="4344025"/>
            <a:ext cx="5486711" cy="41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708" tIns="45355" rIns="90708" bIns="45355"/>
          <a:lstStyle/>
          <a:p>
            <a:pPr marL="228999" indent="-228999" eaLnBrk="0" fontAlgn="base" hangingPunct="0">
              <a:spcBef>
                <a:spcPct val="30000"/>
              </a:spcBef>
              <a:spcAft>
                <a:spcPct val="0"/>
              </a:spcAft>
            </a:pPr>
            <a:endParaRPr lang="en-US" sz="1200" dirty="0">
              <a:solidFill>
                <a:prstClr val="black"/>
              </a:solidFill>
              <a:latin typeface="Times New Roman" charset="0"/>
            </a:endParaRPr>
          </a:p>
        </p:txBody>
      </p:sp>
      <p:sp>
        <p:nvSpPr>
          <p:cNvPr id="5" name="Rectangle 3"/>
          <p:cNvSpPr>
            <a:spLocks noGrp="1" noChangeArrowheads="1"/>
          </p:cNvSpPr>
          <p:nvPr>
            <p:ph type="body" idx="3"/>
          </p:nvPr>
        </p:nvSpPr>
        <p:spPr>
          <a:xfrm>
            <a:off x="857250" y="4393992"/>
            <a:ext cx="5031685" cy="4112926"/>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marL="112163" indent="-112163">
              <a:spcBef>
                <a:spcPct val="50000"/>
              </a:spcBef>
              <a:defRPr/>
            </a:pPr>
            <a:endParaRPr lang="en-US" b="1" dirty="0">
              <a:latin typeface="Times New Roman" charset="0"/>
              <a:cs typeface="Times New Roman"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1CB15045-FDDF-2F49-8F1F-576D3DC7CFAE}" type="slidenum">
              <a:rPr lang="en-US" sz="1200" b="0">
                <a:solidFill>
                  <a:prstClr val="black"/>
                </a:solidFill>
              </a:rPr>
              <a:pPr eaLnBrk="1" hangingPunct="1">
                <a:defRPr/>
              </a:pPr>
              <a:t>62</a:t>
            </a:fld>
            <a:endParaRPr lang="en-US" sz="1200" b="0" dirty="0">
              <a:solidFill>
                <a:prstClr val="black"/>
              </a:solidFill>
            </a:endParaRPr>
          </a:p>
        </p:txBody>
      </p:sp>
      <p:sp>
        <p:nvSpPr>
          <p:cNvPr id="354307" name="Rectangle 2"/>
          <p:cNvSpPr>
            <a:spLocks noGrp="1" noRot="1" noChangeAspect="1" noChangeArrowheads="1" noTextEdit="1"/>
          </p:cNvSpPr>
          <p:nvPr>
            <p:ph type="sldImg"/>
          </p:nvPr>
        </p:nvSpPr>
        <p:spPr>
          <a:xfrm>
            <a:off x="1155424" y="687049"/>
            <a:ext cx="4547152" cy="3429000"/>
          </a:xfrm>
          <a:ln/>
        </p:spPr>
      </p:sp>
      <p:sp>
        <p:nvSpPr>
          <p:cNvPr id="155651"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So far, you have learned about methods to prevent the accidental contamination of food. But you also must take steps to stop people who are actually trying to contaminate it. This may include the groups listed on the slide.</a:t>
            </a:r>
          </a:p>
          <a:p>
            <a:pPr marL="112163" indent="-112163">
              <a:buFontTx/>
              <a:buChar char="•"/>
            </a:pPr>
            <a:r>
              <a:rPr lang="en-US" dirty="0">
                <a:latin typeface="Times New Roman" charset="0"/>
              </a:rPr>
              <a:t>These people may try to tamper with your food using biological, chemical, or physical contaminants. They may even use radioactive materials. Attacks might occur anywhere in the food supply chain. But they are usually focused on a specific food item, process, or business.</a:t>
            </a:r>
          </a:p>
          <a:p>
            <a:pPr marL="112163" indent="-112163">
              <a:buFont typeface="Wingdings" charset="0"/>
              <a:buChar char="§"/>
            </a:pPr>
            <a:r>
              <a:rPr lang="en-US" dirty="0">
                <a:latin typeface="Times New Roman" charset="0"/>
              </a:rPr>
              <a:t>The best way to protect food is to make it as difficult as possible for someone to tamper with it. For this reason, a food defense program should deal with the points in your operation where food is at risk.</a:t>
            </a:r>
          </a:p>
          <a:p>
            <a:pPr marL="112163" indent="-112163">
              <a:buFont typeface="Wingdings" charset="0"/>
              <a:buChar char="§"/>
            </a:pPr>
            <a:r>
              <a:rPr lang="en-US" dirty="0">
                <a:latin typeface="Times New Roman" charset="0"/>
              </a:rPr>
              <a:t>The FDA has created a tool that can be used to develop a food defense program. It is based on the acronym A.L.E.R.T. It can be used to help you identify the points in your operation where food is at risk.</a:t>
            </a:r>
          </a:p>
          <a:p>
            <a:pPr marL="112163" indent="-112163">
              <a:buFontTx/>
              <a:buChar char="•"/>
            </a:pPr>
            <a:endParaRPr lang="en-US" dirty="0">
              <a:latin typeface="Times New Roman" charset="0"/>
            </a:endParaRPr>
          </a:p>
          <a:p>
            <a:pPr marL="112163" indent="-112163">
              <a:buFontTx/>
              <a:buChar char="•"/>
            </a:pPr>
            <a:endParaRPr lang="en-US" dirty="0">
              <a:latin typeface="Times New Roman"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EB8E1AA1-582F-FF46-9750-8CA2D234F02E}" type="slidenum">
              <a:rPr lang="en-US" sz="1200" b="0">
                <a:solidFill>
                  <a:prstClr val="black"/>
                </a:solidFill>
              </a:rPr>
              <a:pPr eaLnBrk="1" hangingPunct="1">
                <a:defRPr/>
              </a:pPr>
              <a:t>63</a:t>
            </a:fld>
            <a:endParaRPr lang="en-US" sz="1200" b="0" dirty="0">
              <a:solidFill>
                <a:prstClr val="black"/>
              </a:solidFill>
            </a:endParaRPr>
          </a:p>
        </p:txBody>
      </p:sp>
      <p:sp>
        <p:nvSpPr>
          <p:cNvPr id="355331" name="Rectangle 2"/>
          <p:cNvSpPr>
            <a:spLocks noGrp="1" noRot="1" noChangeAspect="1" noChangeArrowheads="1" noTextEdit="1"/>
          </p:cNvSpPr>
          <p:nvPr>
            <p:ph type="sldImg"/>
          </p:nvPr>
        </p:nvSpPr>
        <p:spPr>
          <a:xfrm>
            <a:off x="1155424" y="687049"/>
            <a:ext cx="4547152" cy="3429000"/>
          </a:xfrm>
          <a:ln/>
        </p:spPr>
      </p:sp>
      <p:sp>
        <p:nvSpPr>
          <p:cNvPr id="157699" name="Rectangle 3"/>
          <p:cNvSpPr>
            <a:spLocks noGrp="1" noChangeArrowheads="1"/>
          </p:cNvSpPr>
          <p:nvPr>
            <p:ph type="body" idx="1"/>
          </p:nvPr>
        </p:nvSpPr>
        <p:spPr>
          <a:xfrm>
            <a:off x="857250" y="4392431"/>
            <a:ext cx="5590761" cy="44517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2163" indent="-112163">
              <a:buFontTx/>
              <a:buChar char="•"/>
            </a:pPr>
            <a:r>
              <a:rPr lang="en-US" b="1" dirty="0">
                <a:latin typeface="Times New Roman" charset="0"/>
              </a:rPr>
              <a:t>Assure</a:t>
            </a:r>
            <a:r>
              <a:rPr lang="en-US" dirty="0">
                <a:latin typeface="Times New Roman" charset="0"/>
              </a:rPr>
              <a:t> Make sure that products you receive are from safe sources. Supervise product deliveries. Use approved suppliers who practice food defense. Request that delivery vehicles are locked or sealed.</a:t>
            </a:r>
          </a:p>
          <a:p>
            <a:pPr marL="112163" indent="-112163">
              <a:buFontTx/>
              <a:buChar char="•"/>
            </a:pPr>
            <a:r>
              <a:rPr lang="en-US" b="1" dirty="0">
                <a:latin typeface="Times New Roman" charset="0"/>
              </a:rPr>
              <a:t>Look</a:t>
            </a:r>
            <a:r>
              <a:rPr lang="en-US" dirty="0">
                <a:latin typeface="Times New Roman" charset="0"/>
              </a:rPr>
              <a:t> Monitor the security of products in the facility. Limit access to prep and storage areas. Locking storage areas is one way to do this. Create a system for handling damaged products. Store chemicals in a secure location. Train staff to spot food defense threats.</a:t>
            </a:r>
          </a:p>
          <a:p>
            <a:pPr marL="112163" indent="-112163">
              <a:buFontTx/>
              <a:buChar char="•"/>
            </a:pPr>
            <a:r>
              <a:rPr lang="en-US" b="1" dirty="0">
                <a:latin typeface="Times New Roman" charset="0"/>
              </a:rPr>
              <a:t>Employees</a:t>
            </a:r>
            <a:r>
              <a:rPr lang="en-US" dirty="0">
                <a:latin typeface="Times New Roman" charset="0"/>
              </a:rPr>
              <a:t> Know who is in your facility. Limit access to prep and storage areas. Identify all visitors, and verify credentials. Conduct background checks on staff.</a:t>
            </a:r>
          </a:p>
          <a:p>
            <a:pPr marL="112163" indent="-112163">
              <a:buFontTx/>
              <a:buChar char="•"/>
            </a:pPr>
            <a:r>
              <a:rPr lang="en-US" b="1" dirty="0">
                <a:latin typeface="Times New Roman" charset="0"/>
              </a:rPr>
              <a:t>Reports</a:t>
            </a:r>
            <a:r>
              <a:rPr lang="en-US" dirty="0">
                <a:latin typeface="Times New Roman" charset="0"/>
              </a:rPr>
              <a:t> Keep information related to food defense </a:t>
            </a:r>
            <a:r>
              <a:rPr lang="en-US" dirty="0" smtClean="0">
                <a:latin typeface="Times New Roman" charset="0"/>
              </a:rPr>
              <a:t>accessible: receiving logs, </a:t>
            </a:r>
            <a:r>
              <a:rPr lang="en-US" dirty="0">
                <a:latin typeface="Times New Roman" charset="0"/>
              </a:rPr>
              <a:t>o</a:t>
            </a:r>
            <a:r>
              <a:rPr lang="en-US" dirty="0" smtClean="0">
                <a:latin typeface="Times New Roman" charset="0"/>
              </a:rPr>
              <a:t>ffice </a:t>
            </a:r>
            <a:r>
              <a:rPr lang="en-US" dirty="0">
                <a:latin typeface="Times New Roman" charset="0"/>
              </a:rPr>
              <a:t>files and </a:t>
            </a:r>
            <a:r>
              <a:rPr lang="en-US" dirty="0" smtClean="0">
                <a:latin typeface="Times New Roman" charset="0"/>
              </a:rPr>
              <a:t>documents, </a:t>
            </a:r>
            <a:r>
              <a:rPr lang="en-US" dirty="0">
                <a:latin typeface="Times New Roman" charset="0"/>
              </a:rPr>
              <a:t>s</a:t>
            </a:r>
            <a:r>
              <a:rPr lang="en-US" dirty="0" smtClean="0">
                <a:latin typeface="Times New Roman" charset="0"/>
              </a:rPr>
              <a:t>taff files, and random </a:t>
            </a:r>
            <a:r>
              <a:rPr lang="en-US" dirty="0">
                <a:latin typeface="Times New Roman" charset="0"/>
              </a:rPr>
              <a:t>food defense self-inspections.</a:t>
            </a:r>
          </a:p>
          <a:p>
            <a:pPr marL="112163" indent="-112163">
              <a:buFontTx/>
              <a:buChar char="•"/>
            </a:pPr>
            <a:r>
              <a:rPr lang="en-US" b="1" dirty="0">
                <a:latin typeface="Times New Roman" charset="0"/>
              </a:rPr>
              <a:t>Threat</a:t>
            </a:r>
            <a:r>
              <a:rPr lang="en-US" dirty="0">
                <a:latin typeface="Times New Roman" charset="0"/>
              </a:rPr>
              <a:t> Identify what you will do and who you will contact if there is suspicious activity or a threat at your operation.  Hold any product you suspect to be contaminated.  Contact your regulatory authority immediately. Maintain an emergency contact list.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6529054-0A5C-3241-9E08-CB2DACDCE6DB}" type="slidenum">
              <a:rPr lang="en-US" sz="1200" b="0">
                <a:solidFill>
                  <a:prstClr val="black"/>
                </a:solidFill>
              </a:rPr>
              <a:pPr eaLnBrk="1" hangingPunct="1">
                <a:defRPr/>
              </a:pPr>
              <a:t>64</a:t>
            </a:fld>
            <a:endParaRPr lang="en-US" sz="1200" b="0" dirty="0">
              <a:solidFill>
                <a:prstClr val="black"/>
              </a:solidFill>
            </a:endParaRPr>
          </a:p>
        </p:txBody>
      </p:sp>
      <p:sp>
        <p:nvSpPr>
          <p:cNvPr id="356355" name="Rectangle 2"/>
          <p:cNvSpPr>
            <a:spLocks noGrp="1" noRot="1" noChangeAspect="1" noChangeArrowheads="1" noTextEdit="1"/>
          </p:cNvSpPr>
          <p:nvPr>
            <p:ph type="sldImg"/>
          </p:nvPr>
        </p:nvSpPr>
        <p:spPr>
          <a:xfrm>
            <a:off x="1155424" y="687049"/>
            <a:ext cx="4547152"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Here are some things you should consider when responding to an outbreak. These will be discussed in the next several slides.</a:t>
            </a:r>
          </a:p>
          <a:p>
            <a:pPr>
              <a:defRPr/>
            </a:pPr>
            <a:endParaRPr lang="en-US" dirty="0" smtClean="0">
              <a:ea typeface="+mn-ea"/>
              <a:cs typeface="+mn-c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E2B4E48-3C45-1F42-9AB4-0A08A8E36146}" type="slidenum">
              <a:rPr lang="en-US" sz="1200" b="0">
                <a:solidFill>
                  <a:prstClr val="black"/>
                </a:solidFill>
              </a:rPr>
              <a:pPr eaLnBrk="1" hangingPunct="1">
                <a:defRPr/>
              </a:pPr>
              <a:t>65</a:t>
            </a:fld>
            <a:endParaRPr lang="en-US" sz="1200" b="0" dirty="0">
              <a:solidFill>
                <a:prstClr val="black"/>
              </a:solidFill>
            </a:endParaRPr>
          </a:p>
        </p:txBody>
      </p:sp>
      <p:sp>
        <p:nvSpPr>
          <p:cNvPr id="357379" name="Rectangle 2"/>
          <p:cNvSpPr>
            <a:spLocks noGrp="1" noRot="1" noChangeAspect="1" noChangeArrowheads="1" noTextEdit="1"/>
          </p:cNvSpPr>
          <p:nvPr>
            <p:ph type="sldImg"/>
          </p:nvPr>
        </p:nvSpPr>
        <p:spPr>
          <a:xfrm>
            <a:off x="1155424" y="687049"/>
            <a:ext cx="4547152"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Ask the person making the complaint for general contact information and to identify the food that was eaten. Also ask for a description of symptoms and when the person first got sick.</a:t>
            </a:r>
          </a:p>
          <a:p>
            <a:pPr marL="168244" indent="-168244">
              <a:buFont typeface="Arial" pitchFamily="34" charset="0"/>
              <a:buChar char="•"/>
              <a:defRPr/>
            </a:pPr>
            <a:r>
              <a:rPr lang="en-US" dirty="0" smtClean="0">
                <a:ea typeface="+mn-ea"/>
                <a:cs typeface="+mn-cs"/>
              </a:rPr>
              <a:t>Contact the local regulatory authority if you suspect an outbreak.</a:t>
            </a:r>
          </a:p>
          <a:p>
            <a:pPr>
              <a:defRPr/>
            </a:pPr>
            <a:endParaRPr lang="en-US" dirty="0" smtClean="0">
              <a:ea typeface="+mn-ea"/>
              <a:cs typeface="+mn-c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BAA3FEF9-2CAE-3D47-954F-EADCB13271BA}" type="slidenum">
              <a:rPr lang="en-US" sz="1200" b="0">
                <a:solidFill>
                  <a:prstClr val="black"/>
                </a:solidFill>
              </a:rPr>
              <a:pPr eaLnBrk="1" hangingPunct="1">
                <a:defRPr/>
              </a:pPr>
              <a:t>66</a:t>
            </a:fld>
            <a:endParaRPr lang="en-US" sz="1200" b="0" dirty="0">
              <a:solidFill>
                <a:prstClr val="black"/>
              </a:solidFill>
            </a:endParaRPr>
          </a:p>
        </p:txBody>
      </p:sp>
      <p:sp>
        <p:nvSpPr>
          <p:cNvPr id="358403" name="Rectangle 2"/>
          <p:cNvSpPr>
            <a:spLocks noGrp="1" noRot="1" noChangeAspect="1" noChangeArrowheads="1" noTextEdit="1"/>
          </p:cNvSpPr>
          <p:nvPr>
            <p:ph type="sldImg"/>
          </p:nvPr>
        </p:nvSpPr>
        <p:spPr>
          <a:xfrm>
            <a:off x="1155424" y="687049"/>
            <a:ext cx="4547152"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Set the suspected product aside if any remains. Include a label with Do Not Use and Do Not Discard on it, as shown in the photo on the slide.</a:t>
            </a:r>
          </a:p>
          <a:p>
            <a:pPr marL="168244" indent="-168244">
              <a:buFont typeface="Arial" pitchFamily="34" charset="0"/>
              <a:buChar char="•"/>
              <a:defRPr/>
            </a:pPr>
            <a:r>
              <a:rPr lang="en-US" dirty="0" smtClean="0">
                <a:ea typeface="+mn-ea"/>
                <a:cs typeface="+mn-cs"/>
              </a:rPr>
              <a:t>Log information about the suspected product. This might include a product description, production date, and lot number. The sell-by date and pack size should also be recorded. </a:t>
            </a:r>
          </a:p>
          <a:p>
            <a:pPr>
              <a:defRPr/>
            </a:pPr>
            <a:endParaRPr lang="en-US" dirty="0" smtClean="0">
              <a:ea typeface="+mn-ea"/>
              <a:cs typeface="+mn-c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7E4F9023-08C6-224F-946C-6936E4E3B08D}" type="slidenum">
              <a:rPr lang="en-US" sz="1200" b="0">
                <a:solidFill>
                  <a:prstClr val="black"/>
                </a:solidFill>
              </a:rPr>
              <a:pPr eaLnBrk="1" hangingPunct="1">
                <a:defRPr/>
              </a:pPr>
              <a:t>67</a:t>
            </a:fld>
            <a:endParaRPr lang="en-US" sz="1200" b="0" dirty="0">
              <a:solidFill>
                <a:prstClr val="black"/>
              </a:solidFill>
            </a:endParaRPr>
          </a:p>
        </p:txBody>
      </p:sp>
      <p:sp>
        <p:nvSpPr>
          <p:cNvPr id="359427" name="Rectangle 2"/>
          <p:cNvSpPr>
            <a:spLocks noGrp="1" noRot="1" noChangeAspect="1" noChangeArrowheads="1" noTextEdit="1"/>
          </p:cNvSpPr>
          <p:nvPr>
            <p:ph type="sldImg"/>
          </p:nvPr>
        </p:nvSpPr>
        <p:spPr>
          <a:xfrm>
            <a:off x="1155424" y="687049"/>
            <a:ext cx="4547152" cy="3429000"/>
          </a:xfrm>
          <a:ln/>
        </p:spPr>
      </p:sp>
      <p:sp>
        <p:nvSpPr>
          <p:cNvPr id="80900" name="Rectangle 3"/>
          <p:cNvSpPr>
            <a:spLocks noGrp="1" noChangeArrowheads="1"/>
          </p:cNvSpPr>
          <p:nvPr>
            <p:ph type="body" idx="1"/>
          </p:nvPr>
        </p:nvSpPr>
        <p:spPr>
          <a:xfrm>
            <a:off x="857250" y="4392431"/>
            <a:ext cx="5590761" cy="445176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defRPr/>
            </a:pPr>
            <a:r>
              <a:rPr lang="en-US" b="1" dirty="0" smtClean="0">
                <a:ea typeface="+mn-ea"/>
                <a:cs typeface="+mn-cs"/>
              </a:rPr>
              <a:t>Instructor Notes</a:t>
            </a:r>
          </a:p>
          <a:p>
            <a:pPr marL="168244" indent="-168244">
              <a:buFont typeface="Arial" pitchFamily="34" charset="0"/>
              <a:buChar char="•"/>
              <a:defRPr/>
            </a:pPr>
            <a:r>
              <a:rPr lang="en-US" dirty="0" smtClean="0">
                <a:ea typeface="+mn-ea"/>
                <a:cs typeface="+mn-cs"/>
              </a:rPr>
              <a:t>Maintain a list of food handlers scheduled at the time of the suspected contamination. These staff members may be subject to an interview and sampling by investigators. They should also be interviewed immediately by management about their health status.</a:t>
            </a:r>
          </a:p>
          <a:p>
            <a:pPr marL="168244" indent="-168244">
              <a:buFont typeface="Arial" pitchFamily="34" charset="0"/>
              <a:buChar char="•"/>
              <a:defRPr/>
            </a:pPr>
            <a:r>
              <a:rPr lang="en-US" dirty="0" smtClean="0">
                <a:ea typeface="+mn-ea"/>
                <a:cs typeface="+mn-cs"/>
              </a:rPr>
              <a:t>Cooperate with regulatory authorities in the investigation. Provide appropriate documentation. You may be asked to provide temperature logs, HACCP documents, staff files, etc.</a:t>
            </a:r>
          </a:p>
          <a:p>
            <a:pPr marL="168244" indent="-168244">
              <a:buFont typeface="Arial" pitchFamily="34" charset="0"/>
              <a:buChar char="•"/>
              <a:defRPr/>
            </a:pPr>
            <a:r>
              <a:rPr lang="en-US" dirty="0" smtClean="0">
                <a:ea typeface="+mn-ea"/>
                <a:cs typeface="+mn-cs"/>
              </a:rPr>
              <a:t>Review food-handling procedures to identify if standards are not being met or procedures are not working.</a:t>
            </a:r>
          </a:p>
          <a:p>
            <a:pPr>
              <a:defRPr/>
            </a:pPr>
            <a:endParaRPr lang="en-US" dirty="0" smtClean="0">
              <a:ea typeface="+mn-ea"/>
              <a:cs typeface="+mn-c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D85D8A93-1BA1-4742-864C-58BE2746592C}" type="slidenum">
              <a:rPr lang="en-US" sz="1200" b="0">
                <a:solidFill>
                  <a:prstClr val="black"/>
                </a:solidFill>
              </a:rPr>
              <a:pPr eaLnBrk="1" hangingPunct="1">
                <a:defRPr/>
              </a:pPr>
              <a:t>68</a:t>
            </a:fld>
            <a:endParaRPr lang="en-US" sz="1200" b="0" dirty="0">
              <a:solidFill>
                <a:prstClr val="black"/>
              </a:solidFill>
            </a:endParaRPr>
          </a:p>
        </p:txBody>
      </p:sp>
      <p:sp>
        <p:nvSpPr>
          <p:cNvPr id="360451" name="Rectangle 2"/>
          <p:cNvSpPr>
            <a:spLocks noGrp="1" noRot="1" noChangeAspect="1" noChangeArrowheads="1" noTextEdit="1"/>
          </p:cNvSpPr>
          <p:nvPr>
            <p:ph type="sldImg"/>
          </p:nvPr>
        </p:nvSpPr>
        <p:spPr>
          <a:xfrm>
            <a:off x="1155424" y="687049"/>
            <a:ext cx="4547152" cy="3429000"/>
          </a:xfrm>
          <a:ln/>
        </p:spPr>
      </p:sp>
      <p:sp>
        <p:nvSpPr>
          <p:cNvPr id="167939"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ma14="http://schemas.microsoft.com/office/mac/drawingml/2011/main" xmlns="" val="1"/>
            </a:ext>
          </a:extLst>
        </p:spPr>
        <p:txBody>
          <a:bodyPr lIns="91094" tIns="45547" rIns="91094" bIns="45547"/>
          <a:lstStyle/>
          <a:p>
            <a:pPr marL="112163" indent="-112163"/>
            <a:endParaRPr lang="en-US" b="1" dirty="0">
              <a:latin typeface="Times New Roman"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4486286C-0F6F-2C46-8D49-EC25DC4DB22C}" type="slidenum">
              <a:rPr lang="en-US" sz="1200" b="0">
                <a:solidFill>
                  <a:prstClr val="black"/>
                </a:solidFill>
              </a:rPr>
              <a:pPr eaLnBrk="1" hangingPunct="1">
                <a:defRPr/>
              </a:pPr>
              <a:t>69</a:t>
            </a:fld>
            <a:endParaRPr lang="en-US" sz="1200" b="0" dirty="0">
              <a:solidFill>
                <a:prstClr val="black"/>
              </a:solidFill>
            </a:endParaRPr>
          </a:p>
        </p:txBody>
      </p:sp>
      <p:sp>
        <p:nvSpPr>
          <p:cNvPr id="361475" name="Rectangle 2"/>
          <p:cNvSpPr>
            <a:spLocks noGrp="1" noRot="1" noChangeAspect="1" noChangeArrowheads="1" noTextEdit="1"/>
          </p:cNvSpPr>
          <p:nvPr>
            <p:ph type="sldImg"/>
          </p:nvPr>
        </p:nvSpPr>
        <p:spPr>
          <a:xfrm>
            <a:off x="1155424" y="687049"/>
            <a:ext cx="4547152" cy="3429000"/>
          </a:xfrm>
          <a:ln/>
        </p:spPr>
      </p:sp>
      <p:sp>
        <p:nvSpPr>
          <p:cNvPr id="169987"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Depending on the person, an allergic reaction can happen just after the food is eaten or several hours later. This reaction could include some or all of the symptoms identified in the slide.</a:t>
            </a:r>
          </a:p>
          <a:p>
            <a:pPr marL="112163" indent="-112163">
              <a:buFontTx/>
              <a:buChar char="•"/>
            </a:pPr>
            <a:r>
              <a:rPr lang="en-US" dirty="0">
                <a:latin typeface="Times New Roman" charset="0"/>
              </a:rPr>
              <a:t>Initially symptoms may be mild, but they can become serious quickly. In severe cases, anaphylaxis—a severe allergic reaction that can lead to death—may result. </a:t>
            </a:r>
          </a:p>
          <a:p>
            <a:pPr marL="112163" indent="-112163">
              <a:buFontTx/>
              <a:buChar char="•"/>
            </a:pPr>
            <a:r>
              <a:rPr lang="en-US" dirty="0">
                <a:latin typeface="Times New Roman" charset="0"/>
              </a:rPr>
              <a:t>If a customer is having an allergic reaction to food, call the emergency number in your area.</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95883976-B3A0-004D-B2FF-7F26349589F8}" type="slidenum">
              <a:rPr lang="en-US" sz="1200" b="0">
                <a:solidFill>
                  <a:prstClr val="black"/>
                </a:solidFill>
              </a:rPr>
              <a:pPr eaLnBrk="1" hangingPunct="1">
                <a:defRPr/>
              </a:pPr>
              <a:t>7</a:t>
            </a:fld>
            <a:endParaRPr lang="en-US" sz="1200" b="0" dirty="0">
              <a:solidFill>
                <a:prstClr val="black"/>
              </a:solidFill>
            </a:endParaRPr>
          </a:p>
        </p:txBody>
      </p:sp>
      <p:sp>
        <p:nvSpPr>
          <p:cNvPr id="297987" name="Rectangle 2"/>
          <p:cNvSpPr>
            <a:spLocks noGrp="1" noRot="1" noChangeAspect="1" noChangeArrowheads="1" noTextEdit="1"/>
          </p:cNvSpPr>
          <p:nvPr>
            <p:ph type="sldImg"/>
          </p:nvPr>
        </p:nvSpPr>
        <p:spPr>
          <a:xfrm>
            <a:off x="1155424" y="687049"/>
            <a:ext cx="4547152" cy="3429000"/>
          </a:xfrm>
          <a:ln/>
        </p:spPr>
      </p:sp>
      <p:sp>
        <p:nvSpPr>
          <p:cNvPr id="297988" name="Rectangle 3"/>
          <p:cNvSpPr>
            <a:spLocks noGrp="1" noChangeArrowheads="1"/>
          </p:cNvSpPr>
          <p:nvPr>
            <p:ph type="body" idx="1"/>
          </p:nvPr>
        </p:nvSpPr>
        <p:spPr>
          <a:xfrm>
            <a:off x="745435" y="4572000"/>
            <a:ext cx="5367130"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Unsafe food is usually the result of contamination, which is the presence of harmful substances in the food. </a:t>
            </a:r>
          </a:p>
          <a:p>
            <a:pPr marL="112163" indent="-112163">
              <a:buFontTx/>
              <a:buChar char="•"/>
              <a:defRPr/>
            </a:pPr>
            <a:r>
              <a:rPr lang="en-US" dirty="0">
                <a:latin typeface="Times New Roman" charset="0"/>
                <a:cs typeface="+mn-cs"/>
              </a:rPr>
              <a:t>Contaminants can come from pathogens, chemicals, or physical objects. They might also come from certain unsafe practices in your operation.</a:t>
            </a:r>
          </a:p>
          <a:p>
            <a:pPr marL="112163" indent="-112163">
              <a:buFontTx/>
              <a:buChar char="•"/>
              <a:defRPr/>
            </a:pPr>
            <a:r>
              <a:rPr lang="en-US" dirty="0">
                <a:latin typeface="Times New Roman" charset="0"/>
                <a:cs typeface="+mn-cs"/>
              </a:rPr>
              <a:t>Each of the contaminants listed above is a danger to food safety. But biological contaminants are responsible for most foodborne illness.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2ADDBEB2-702C-B445-A1E3-4D8ED4A16B02}" type="slidenum">
              <a:rPr lang="en-US" sz="1200" b="0">
                <a:solidFill>
                  <a:prstClr val="black"/>
                </a:solidFill>
              </a:rPr>
              <a:pPr eaLnBrk="1" hangingPunct="1">
                <a:defRPr/>
              </a:pPr>
              <a:t>70</a:t>
            </a:fld>
            <a:endParaRPr lang="en-US" sz="1200" b="0" dirty="0">
              <a:solidFill>
                <a:prstClr val="black"/>
              </a:solidFill>
            </a:endParaRPr>
          </a:p>
        </p:txBody>
      </p:sp>
      <p:sp>
        <p:nvSpPr>
          <p:cNvPr id="362499" name="Rectangle 2"/>
          <p:cNvSpPr>
            <a:spLocks noGrp="1" noRot="1" noChangeAspect="1" noChangeArrowheads="1" noTextEdit="1"/>
          </p:cNvSpPr>
          <p:nvPr>
            <p:ph type="sldImg"/>
          </p:nvPr>
        </p:nvSpPr>
        <p:spPr>
          <a:xfrm>
            <a:off x="1155424" y="687049"/>
            <a:ext cx="4547152" cy="3429000"/>
          </a:xfrm>
          <a:ln/>
        </p:spPr>
      </p:sp>
      <p:sp>
        <p:nvSpPr>
          <p:cNvPr id="172035"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Many food items can cause an allergic reaction. You and your staff must be aware of the most common food allergens and the menu items that contain them.</a:t>
            </a:r>
          </a:p>
          <a:p>
            <a:pPr marL="112163" indent="-112163">
              <a:buFontTx/>
              <a:buChar char="•"/>
            </a:pPr>
            <a:r>
              <a:rPr lang="en-US" dirty="0">
                <a:latin typeface="Times New Roman" charset="0"/>
              </a:rPr>
              <a:t>The food items listed in the slide are responsible for the majority of food allergies and can cause severe allergic reactions.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81179EC9-44AE-F54B-8F87-EF8D40F7C628}" type="slidenum">
              <a:rPr lang="en-US" sz="1200" b="0">
                <a:solidFill>
                  <a:prstClr val="black"/>
                </a:solidFill>
              </a:rPr>
              <a:pPr eaLnBrk="1" hangingPunct="1">
                <a:defRPr/>
              </a:pPr>
              <a:t>71</a:t>
            </a:fld>
            <a:endParaRPr lang="en-US" sz="1200" b="0" dirty="0">
              <a:solidFill>
                <a:prstClr val="black"/>
              </a:solidFill>
            </a:endParaRPr>
          </a:p>
        </p:txBody>
      </p:sp>
      <p:sp>
        <p:nvSpPr>
          <p:cNvPr id="363523" name="Rectangle 2"/>
          <p:cNvSpPr>
            <a:spLocks noGrp="1" noRot="1" noChangeAspect="1" noChangeArrowheads="1" noTextEdit="1"/>
          </p:cNvSpPr>
          <p:nvPr>
            <p:ph type="sldImg"/>
          </p:nvPr>
        </p:nvSpPr>
        <p:spPr>
          <a:xfrm>
            <a:off x="1155424" y="687049"/>
            <a:ext cx="4547152" cy="3429000"/>
          </a:xfrm>
          <a:ln/>
        </p:spPr>
      </p:sp>
      <p:sp>
        <p:nvSpPr>
          <p:cNvPr id="174083"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Your staff should be able to tell customers about menu items that contain potential allergens. At minimum, have one person available per shift to answer customers</a:t>
            </a:r>
            <a:r>
              <a:rPr lang="ja-JP" altLang="en-US" dirty="0">
                <a:latin typeface="Times New Roman" charset="0"/>
              </a:rPr>
              <a:t>’</a:t>
            </a:r>
            <a:r>
              <a:rPr lang="en-US" altLang="ja-JP" dirty="0">
                <a:latin typeface="Times New Roman" charset="0"/>
              </a:rPr>
              <a:t> questions about menu items. When customers say they have a food allergy, your staff should take it seriously.</a:t>
            </a:r>
          </a:p>
          <a:p>
            <a:pPr marL="112163" indent="-112163">
              <a:buFontTx/>
              <a:buChar char="•"/>
            </a:pPr>
            <a:r>
              <a:rPr lang="en-US" dirty="0">
                <a:latin typeface="Times New Roman" charset="0"/>
              </a:rPr>
              <a:t>Tell customers how the item is prepared. Sauces, marinades, and garnishes often contain allergens. For example, peanut butter is sometimes used as a thickener in sauces or marinades. This information is critical to a customer with a peanut allergy.</a:t>
            </a:r>
          </a:p>
          <a:p>
            <a:pPr marL="112163" indent="-112163">
              <a:buFontTx/>
              <a:buChar char="•"/>
            </a:pPr>
            <a:r>
              <a:rPr lang="en-US" dirty="0">
                <a:latin typeface="Times New Roman" charset="0"/>
              </a:rPr>
              <a:t>Identify any </a:t>
            </a:r>
            <a:r>
              <a:rPr lang="ja-JP" altLang="en-US" dirty="0">
                <a:latin typeface="Times New Roman" charset="0"/>
              </a:rPr>
              <a:t>“</a:t>
            </a:r>
            <a:r>
              <a:rPr lang="en-US" altLang="ja-JP" dirty="0">
                <a:latin typeface="Times New Roman" charset="0"/>
              </a:rPr>
              <a:t>secret</a:t>
            </a:r>
            <a:r>
              <a:rPr lang="ja-JP" altLang="en-US" dirty="0">
                <a:latin typeface="Times New Roman" charset="0"/>
              </a:rPr>
              <a:t>”</a:t>
            </a:r>
            <a:r>
              <a:rPr lang="en-US" altLang="ja-JP" dirty="0">
                <a:latin typeface="Times New Roman" charset="0"/>
              </a:rPr>
              <a:t> ingredients. For example, your operation may have a house specialty that includes an allergen. While you may not want to share the recipe with the public, staff must be able to tell the secret ingredient to a customer who asks.</a:t>
            </a:r>
          </a:p>
          <a:p>
            <a:pPr marL="112163" indent="-112163">
              <a:buFontTx/>
              <a:buChar char="•"/>
            </a:pPr>
            <a:r>
              <a:rPr lang="en-US" dirty="0">
                <a:latin typeface="Times New Roman" charset="0"/>
              </a:rPr>
              <a:t>Suggest simple menu items. Complex items such as casseroles, soups, and some desserts may contain many ingredients. These can be difficult to fully describe to customers.</a:t>
            </a:r>
          </a:p>
          <a:p>
            <a:pPr marL="112163" indent="-112163">
              <a:buFontTx/>
              <a:buChar char="•"/>
            </a:pPr>
            <a:r>
              <a:rPr lang="en-US" dirty="0">
                <a:latin typeface="Times New Roman" charset="0"/>
              </a:rPr>
              <a:t>Food should be hand-delivered to guests with allergies. Delivering food separately from the other food delivered to a table, as shown in the photo on the slide, will help prevent contact with food allergens.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A8EA5839-7FEB-064A-8535-7CE1D486460F}" type="slidenum">
              <a:rPr lang="en-US" sz="1200" b="0">
                <a:solidFill>
                  <a:prstClr val="black"/>
                </a:solidFill>
              </a:rPr>
              <a:pPr eaLnBrk="1" hangingPunct="1">
                <a:defRPr/>
              </a:pPr>
              <a:t>72</a:t>
            </a:fld>
            <a:endParaRPr lang="en-US" sz="1200" b="0" dirty="0">
              <a:solidFill>
                <a:prstClr val="black"/>
              </a:solidFill>
            </a:endParaRPr>
          </a:p>
        </p:txBody>
      </p:sp>
      <p:sp>
        <p:nvSpPr>
          <p:cNvPr id="364547" name="Rectangle 2"/>
          <p:cNvSpPr>
            <a:spLocks noGrp="1" noRot="1" noChangeAspect="1" noChangeArrowheads="1" noTextEdit="1"/>
          </p:cNvSpPr>
          <p:nvPr>
            <p:ph type="sldImg"/>
          </p:nvPr>
        </p:nvSpPr>
        <p:spPr>
          <a:xfrm>
            <a:off x="1155424" y="687049"/>
            <a:ext cx="4547152" cy="3429000"/>
          </a:xfrm>
          <a:ln/>
        </p:spPr>
      </p:sp>
      <p:sp>
        <p:nvSpPr>
          <p:cNvPr id="176131"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Staff must make sure that allergens are not transferred from food containing an allergen to the food served to the customer. This is called cross-contact. </a:t>
            </a:r>
          </a:p>
          <a:p>
            <a:pPr marL="112163" indent="-112163">
              <a:buFontTx/>
              <a:buChar char="•"/>
            </a:pPr>
            <a:r>
              <a:rPr lang="en-US" dirty="0" smtClean="0">
                <a:latin typeface="Times New Roman" charset="0"/>
              </a:rPr>
              <a:t>Cooking </a:t>
            </a:r>
            <a:r>
              <a:rPr lang="en-US" dirty="0">
                <a:latin typeface="Times New Roman" charset="0"/>
              </a:rPr>
              <a:t>different types of food in the same fryer oil can cause cross-contact. In the photo on the slide, shrimp allergens could be transferred to the chicken being fried in the same oil.</a:t>
            </a:r>
          </a:p>
          <a:p>
            <a:pPr marL="112163" indent="-112163">
              <a:buFontTx/>
              <a:buChar char="•"/>
            </a:pPr>
            <a:r>
              <a:rPr lang="en-US" dirty="0">
                <a:latin typeface="Times New Roman" charset="0"/>
              </a:rPr>
              <a:t>Putting food on surfaces that have touched allergens can cause cross-contact. For example, putting chocolate chip cookies on the same parchment paper that was used for peanut butter cookies can transfer some of the peanut allergen.</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8E55169-117C-C94E-8203-6E171C3E6180}" type="slidenum">
              <a:rPr lang="en-US" sz="1200" b="0">
                <a:solidFill>
                  <a:prstClr val="black"/>
                </a:solidFill>
              </a:rPr>
              <a:pPr eaLnBrk="1" hangingPunct="1">
                <a:defRPr/>
              </a:pPr>
              <a:t>73</a:t>
            </a:fld>
            <a:endParaRPr lang="en-US" sz="1200" b="0" dirty="0">
              <a:solidFill>
                <a:prstClr val="black"/>
              </a:solidFill>
            </a:endParaRPr>
          </a:p>
        </p:txBody>
      </p:sp>
      <p:sp>
        <p:nvSpPr>
          <p:cNvPr id="365571" name="Rectangle 2"/>
          <p:cNvSpPr>
            <a:spLocks noGrp="1" noRot="1" noChangeAspect="1" noChangeArrowheads="1" noTextEdit="1"/>
          </p:cNvSpPr>
          <p:nvPr>
            <p:ph type="sldImg"/>
          </p:nvPr>
        </p:nvSpPr>
        <p:spPr>
          <a:xfrm>
            <a:off x="1155424" y="687049"/>
            <a:ext cx="4547152" cy="3429000"/>
          </a:xfrm>
          <a:ln/>
        </p:spPr>
      </p:sp>
      <p:sp>
        <p:nvSpPr>
          <p:cNvPr id="178179" name="Rectangle 3"/>
          <p:cNvSpPr>
            <a:spLocks noGrp="1" noChangeArrowheads="1"/>
          </p:cNvSpPr>
          <p:nvPr>
            <p:ph type="body" idx="1"/>
          </p:nvPr>
        </p:nvSpPr>
        <p:spPr>
          <a:xfrm>
            <a:off x="857250" y="4392431"/>
            <a:ext cx="5273951" cy="4114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1094" tIns="45547" rIns="91094" bIns="45547"/>
          <a:lstStyle/>
          <a:p>
            <a:pPr marL="112163" indent="-112163"/>
            <a:r>
              <a:rPr lang="en-US" b="1" dirty="0">
                <a:latin typeface="Times New Roman" charset="0"/>
              </a:rPr>
              <a:t>Instructor Notes</a:t>
            </a:r>
          </a:p>
          <a:p>
            <a:pPr marL="112163" indent="-112163">
              <a:buFontTx/>
              <a:buChar char="•"/>
            </a:pPr>
            <a:r>
              <a:rPr lang="en-US" dirty="0">
                <a:latin typeface="Times New Roman" charset="0"/>
              </a:rPr>
              <a:t>Wash, rinse, and sanitize cookware, utensils, and equipment after handling a food allergen. For example, the tongs used to sauté a dish containing slivered almonds in the </a:t>
            </a:r>
            <a:r>
              <a:rPr lang="en-US" dirty="0" smtClean="0">
                <a:latin typeface="Times New Roman" charset="0"/>
              </a:rPr>
              <a:t>photo </a:t>
            </a:r>
            <a:r>
              <a:rPr lang="en-US" dirty="0">
                <a:latin typeface="Times New Roman" charset="0"/>
              </a:rPr>
              <a:t>are then washed, rinsed, and sanitized before being reused.</a:t>
            </a:r>
          </a:p>
          <a:p>
            <a:pPr marL="112163" indent="-112163">
              <a:buFontTx/>
              <a:buChar char="•"/>
            </a:pPr>
            <a:r>
              <a:rPr lang="en-US" dirty="0">
                <a:latin typeface="Times New Roman" charset="0"/>
              </a:rPr>
              <a:t>Label food packaged </a:t>
            </a:r>
            <a:r>
              <a:rPr lang="en-US" dirty="0" smtClean="0">
                <a:latin typeface="Times New Roman" charset="0"/>
              </a:rPr>
              <a:t>on-site </a:t>
            </a:r>
            <a:r>
              <a:rPr lang="en-US" dirty="0">
                <a:latin typeface="Times New Roman" charset="0"/>
              </a:rPr>
              <a:t>for retail sale. Name all major allergens on the label and follow any additional labeling requirements.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5987C52E-77E2-0546-BBE6-7C8597AF32CE}" type="slidenum">
              <a:rPr lang="en-US" sz="1200" b="0">
                <a:solidFill>
                  <a:prstClr val="black"/>
                </a:solidFill>
              </a:rPr>
              <a:pPr eaLnBrk="1" hangingPunct="1">
                <a:defRPr/>
              </a:pPr>
              <a:t>8</a:t>
            </a:fld>
            <a:endParaRPr lang="en-US" sz="1200" b="0" dirty="0">
              <a:solidFill>
                <a:prstClr val="black"/>
              </a:solidFill>
            </a:endParaRPr>
          </a:p>
        </p:txBody>
      </p:sp>
      <p:sp>
        <p:nvSpPr>
          <p:cNvPr id="299011" name="Rectangle 2"/>
          <p:cNvSpPr>
            <a:spLocks noGrp="1" noRot="1" noChangeAspect="1" noChangeArrowheads="1" noTextEdit="1"/>
          </p:cNvSpPr>
          <p:nvPr>
            <p:ph type="sldImg"/>
          </p:nvPr>
        </p:nvSpPr>
        <p:spPr>
          <a:xfrm>
            <a:off x="1155424" y="687049"/>
            <a:ext cx="4547152" cy="3429000"/>
          </a:xfrm>
          <a:ln/>
        </p:spPr>
      </p:sp>
      <p:sp>
        <p:nvSpPr>
          <p:cNvPr id="299012" name="Rectangle 3"/>
          <p:cNvSpPr>
            <a:spLocks noGrp="1" noChangeArrowheads="1"/>
          </p:cNvSpPr>
          <p:nvPr>
            <p:ph type="body" idx="1"/>
          </p:nvPr>
        </p:nvSpPr>
        <p:spPr>
          <a:xfrm>
            <a:off x="745435" y="4572000"/>
            <a:ext cx="5367130" cy="41144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112163" indent="-112163">
              <a:defRPr/>
            </a:pPr>
            <a:r>
              <a:rPr lang="en-US" b="1" dirty="0">
                <a:latin typeface="Times New Roman" charset="0"/>
                <a:cs typeface="+mn-cs"/>
              </a:rPr>
              <a:t>Instructor Notes</a:t>
            </a:r>
          </a:p>
          <a:p>
            <a:pPr marL="112163" indent="-112163">
              <a:buFontTx/>
              <a:buChar char="•"/>
              <a:defRPr/>
            </a:pPr>
            <a:r>
              <a:rPr lang="en-US" dirty="0">
                <a:latin typeface="Times New Roman" charset="0"/>
                <a:cs typeface="+mn-cs"/>
              </a:rPr>
              <a:t>Pathogens are the greatest threat to food safety. They include certain viruses, parasites, fungi, and bacteria. Some plants, mushrooms, and seafood that carry harmful toxins (poisons) are also included in this group.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08206" eaLnBrk="0" hangingPunct="0">
              <a:defRPr sz="3100" b="1">
                <a:solidFill>
                  <a:srgbClr val="FFFFFF"/>
                </a:solidFill>
                <a:latin typeface="Arial" charset="0"/>
                <a:ea typeface="ＭＳ Ｐゴシック" charset="0"/>
              </a:defRPr>
            </a:lvl1pPr>
            <a:lvl2pPr marL="729057" indent="-280406" defTabSz="908206" eaLnBrk="0" hangingPunct="0">
              <a:defRPr sz="3100" b="1">
                <a:solidFill>
                  <a:srgbClr val="FFFFFF"/>
                </a:solidFill>
                <a:latin typeface="Arial" charset="0"/>
                <a:ea typeface="ＭＳ Ｐゴシック" charset="0"/>
              </a:defRPr>
            </a:lvl2pPr>
            <a:lvl3pPr marL="1121626" indent="-224325" defTabSz="908206" eaLnBrk="0" hangingPunct="0">
              <a:defRPr sz="3100" b="1">
                <a:solidFill>
                  <a:srgbClr val="FFFFFF"/>
                </a:solidFill>
                <a:latin typeface="Arial" charset="0"/>
                <a:ea typeface="ＭＳ Ｐゴシック" charset="0"/>
              </a:defRPr>
            </a:lvl3pPr>
            <a:lvl4pPr marL="1570276" indent="-224325" defTabSz="908206" eaLnBrk="0" hangingPunct="0">
              <a:defRPr sz="3100" b="1">
                <a:solidFill>
                  <a:srgbClr val="FFFFFF"/>
                </a:solidFill>
                <a:latin typeface="Arial" charset="0"/>
                <a:ea typeface="ＭＳ Ｐゴシック" charset="0"/>
              </a:defRPr>
            </a:lvl4pPr>
            <a:lvl5pPr marL="2018927" indent="-224325" defTabSz="908206" eaLnBrk="0" hangingPunct="0">
              <a:defRPr sz="3100" b="1">
                <a:solidFill>
                  <a:srgbClr val="FFFFFF"/>
                </a:solidFill>
                <a:latin typeface="Arial" charset="0"/>
                <a:ea typeface="ＭＳ Ｐゴシック" charset="0"/>
              </a:defRPr>
            </a:lvl5pPr>
            <a:lvl6pPr marL="2467577" indent="-224325" defTabSz="908206" eaLnBrk="0" fontAlgn="base" hangingPunct="0">
              <a:spcBef>
                <a:spcPct val="0"/>
              </a:spcBef>
              <a:spcAft>
                <a:spcPct val="0"/>
              </a:spcAft>
              <a:defRPr sz="3100" b="1">
                <a:solidFill>
                  <a:srgbClr val="FFFFFF"/>
                </a:solidFill>
                <a:latin typeface="Arial" charset="0"/>
                <a:ea typeface="ＭＳ Ｐゴシック" charset="0"/>
              </a:defRPr>
            </a:lvl6pPr>
            <a:lvl7pPr marL="2916227" indent="-224325" defTabSz="908206" eaLnBrk="0" fontAlgn="base" hangingPunct="0">
              <a:spcBef>
                <a:spcPct val="0"/>
              </a:spcBef>
              <a:spcAft>
                <a:spcPct val="0"/>
              </a:spcAft>
              <a:defRPr sz="3100" b="1">
                <a:solidFill>
                  <a:srgbClr val="FFFFFF"/>
                </a:solidFill>
                <a:latin typeface="Arial" charset="0"/>
                <a:ea typeface="ＭＳ Ｐゴシック" charset="0"/>
              </a:defRPr>
            </a:lvl7pPr>
            <a:lvl8pPr marL="3364878" indent="-224325" defTabSz="908206" eaLnBrk="0" fontAlgn="base" hangingPunct="0">
              <a:spcBef>
                <a:spcPct val="0"/>
              </a:spcBef>
              <a:spcAft>
                <a:spcPct val="0"/>
              </a:spcAft>
              <a:defRPr sz="3100" b="1">
                <a:solidFill>
                  <a:srgbClr val="FFFFFF"/>
                </a:solidFill>
                <a:latin typeface="Arial" charset="0"/>
                <a:ea typeface="ＭＳ Ｐゴシック" charset="0"/>
              </a:defRPr>
            </a:lvl8pPr>
            <a:lvl9pPr marL="3813528" indent="-224325" defTabSz="908206" eaLnBrk="0" fontAlgn="base" hangingPunct="0">
              <a:spcBef>
                <a:spcPct val="0"/>
              </a:spcBef>
              <a:spcAft>
                <a:spcPct val="0"/>
              </a:spcAft>
              <a:defRPr sz="3100" b="1">
                <a:solidFill>
                  <a:srgbClr val="FFFFFF"/>
                </a:solidFill>
                <a:latin typeface="Arial" charset="0"/>
                <a:ea typeface="ＭＳ Ｐゴシック" charset="0"/>
              </a:defRPr>
            </a:lvl9pPr>
          </a:lstStyle>
          <a:p>
            <a:pPr eaLnBrk="1" hangingPunct="1">
              <a:defRPr/>
            </a:pPr>
            <a:fld id="{09BBF4A8-A41B-344C-829F-96F1C77DC47F}" type="slidenum">
              <a:rPr lang="en-US" sz="1200" b="0">
                <a:solidFill>
                  <a:prstClr val="black"/>
                </a:solidFill>
              </a:rPr>
              <a:pPr eaLnBrk="1" hangingPunct="1">
                <a:defRPr/>
              </a:pPr>
              <a:t>9</a:t>
            </a:fld>
            <a:endParaRPr lang="en-US" sz="1200" b="0" dirty="0">
              <a:solidFill>
                <a:prstClr val="black"/>
              </a:solidFill>
            </a:endParaRPr>
          </a:p>
        </p:txBody>
      </p:sp>
      <p:sp>
        <p:nvSpPr>
          <p:cNvPr id="300035" name="Rectangle 2"/>
          <p:cNvSpPr>
            <a:spLocks noGrp="1" noRot="1" noChangeAspect="1" noChangeArrowheads="1" noTextEdit="1"/>
          </p:cNvSpPr>
          <p:nvPr>
            <p:ph type="sldImg"/>
          </p:nvPr>
        </p:nvSpPr>
        <p:spPr>
          <a:xfrm>
            <a:off x="1155424" y="687049"/>
            <a:ext cx="4547152" cy="3429000"/>
          </a:xfrm>
          <a:ln/>
        </p:spPr>
      </p:sp>
      <p:sp>
        <p:nvSpPr>
          <p:cNvPr id="286724" name="Rectangle 3"/>
          <p:cNvSpPr>
            <a:spLocks noGrp="1" noChangeArrowheads="1"/>
          </p:cNvSpPr>
          <p:nvPr>
            <p:ph type="body" idx="1"/>
          </p:nvPr>
        </p:nvSpPr>
        <p:spPr>
          <a:xfrm>
            <a:off x="745435" y="4572000"/>
            <a:ext cx="5367130" cy="4114487"/>
          </a:xfrm>
        </p:spPr>
        <p:txBody>
          <a:bodyPr/>
          <a:lstStyle/>
          <a:p>
            <a:pPr marL="112163" indent="-112163">
              <a:defRPr/>
            </a:pPr>
            <a:r>
              <a:rPr lang="en-US" b="1" dirty="0" smtClean="0">
                <a:ea typeface="+mn-ea"/>
                <a:cs typeface="+mn-cs"/>
              </a:rPr>
              <a:t>Instructor Notes</a:t>
            </a:r>
          </a:p>
          <a:p>
            <a:pPr marL="112163" indent="-112163">
              <a:buFontTx/>
              <a:buChar char="•"/>
              <a:defRPr/>
            </a:pPr>
            <a:r>
              <a:rPr lang="en-US" dirty="0" smtClean="0">
                <a:ea typeface="+mn-ea"/>
                <a:cs typeface="+mn-cs"/>
              </a:rPr>
              <a:t>Foodservice chemicals can contaminate food if they are used incorrectly. </a:t>
            </a:r>
          </a:p>
          <a:p>
            <a:pPr>
              <a:defRPr/>
            </a:pPr>
            <a:endParaRPr lang="en-US" dirty="0" smtClean="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96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058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594765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val="1476504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val="148918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val="1584329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42186283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2015652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val="42875901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val="10557147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val="256551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11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val="3916608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1916769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997216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endParaRPr>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val="1305761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54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403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64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438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545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74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p:cNvPicPr>
            <a:picLocks noChangeAspect="1"/>
          </p:cNvPicPr>
          <p:nvPr/>
        </p:nvPicPr>
        <p:blipFill>
          <a:blip r:embed="rId4"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fontAlgn="base">
              <a:spcBef>
                <a:spcPct val="0"/>
              </a:spcBef>
              <a:spcAft>
                <a:spcPct val="0"/>
              </a:spcAft>
            </a:pPr>
            <a:endParaRPr lang="en-US" sz="3200" b="1" dirty="0">
              <a:solidFill>
                <a:srgbClr val="FFFFFF"/>
              </a:solidFill>
            </a:endParaRPr>
          </a:p>
        </p:txBody>
      </p:sp>
      <p:pic>
        <p:nvPicPr>
          <p:cNvPr id="9" name="Picture 13"/>
          <p:cNvPicPr>
            <a:picLocks noChangeAspect="1"/>
          </p:cNvPicPr>
          <p:nvPr/>
        </p:nvPicPr>
        <p:blipFill>
          <a:blip r:embed="rId5">
            <a:extLst>
              <a:ext uri="{28A0092B-C50C-407E-A947-70E740481C1C}">
                <a14:useLocalDpi xmlns:a14="http://schemas.microsoft.com/office/drawing/2010/main"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12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fontAlgn="base">
              <a:spcBef>
                <a:spcPct val="0"/>
              </a:spcBef>
              <a:spcAft>
                <a:spcPct val="0"/>
              </a:spcAft>
              <a:defRPr/>
            </a:pPr>
            <a:endParaRPr lang="en-US" b="1" dirty="0">
              <a:solidFill>
                <a:srgbClr val="000000">
                  <a:tint val="75000"/>
                </a:srgbClr>
              </a:solidFil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fontAlgn="base">
              <a:spcBef>
                <a:spcPct val="0"/>
              </a:spcBef>
              <a:spcAft>
                <a:spcPct val="0"/>
              </a:spcAft>
              <a:defRPr/>
            </a:pPr>
            <a:fld id="{B2689DD5-54FA-EB46-8645-722075446EAA}" type="slidenum">
              <a:rPr lang="en-US" b="1"/>
              <a:pPr fontAlgn="base">
                <a:spcBef>
                  <a:spcPct val="0"/>
                </a:spcBef>
                <a:spcAft>
                  <a:spcPct val="0"/>
                </a:spcAft>
                <a:defRPr/>
              </a:pPr>
              <a:t>‹#›</a:t>
            </a:fld>
            <a:endParaRPr lang="en-US" b="1" dirty="0"/>
          </a:p>
        </p:txBody>
      </p:sp>
      <p:pic>
        <p:nvPicPr>
          <p:cNvPr id="3082" name="Picture 3"/>
          <p:cNvPicPr>
            <a:picLocks noChangeAspect="1"/>
          </p:cNvPicPr>
          <p:nvPr/>
        </p:nvPicPr>
        <p:blipFill>
          <a:blip r:embed="rId27" cstate="print">
            <a:extLst>
              <a:ext uri="{28A0092B-C50C-407E-A947-70E740481C1C}">
                <a14:useLocalDpi xmlns:a14="http://schemas.microsoft.com/office/drawing/2010/main"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245243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jpg"/><Relationship Id="rId7" Type="http://schemas.openxmlformats.org/officeDocument/2006/relationships/image" Target="../media/image44.jpg"/><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jpg"/><Relationship Id="rId2" Type="http://schemas.openxmlformats.org/officeDocument/2006/relationships/notesSlide" Target="../notesSlides/notesSlide20.xml"/><Relationship Id="rId1" Type="http://schemas.openxmlformats.org/officeDocument/2006/relationships/slideLayout" Target="../slideLayouts/slideLayout1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54.jpeg"/><Relationship Id="rId4" Type="http://schemas.openxmlformats.org/officeDocument/2006/relationships/image" Target="../media/image53.jpeg"/></Relationships>
</file>

<file path=ppt/slides/_rels/slide2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34.xml"/><Relationship Id="rId1" Type="http://schemas.openxmlformats.org/officeDocument/2006/relationships/slideLayout" Target="../slideLayouts/slideLayout11.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41.xml"/><Relationship Id="rId1" Type="http://schemas.openxmlformats.org/officeDocument/2006/relationships/slideLayout" Target="../slideLayouts/slideLayout11.xml"/><Relationship Id="rId4" Type="http://schemas.openxmlformats.org/officeDocument/2006/relationships/image" Target="../media/image72.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3.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44.xml"/><Relationship Id="rId1" Type="http://schemas.openxmlformats.org/officeDocument/2006/relationships/slideLayout" Target="../slideLayouts/slideLayout21.xml"/></Relationships>
</file>

<file path=ppt/slides/_rels/slide4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5.xml"/><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49.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0.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50.xml"/><Relationship Id="rId1" Type="http://schemas.openxmlformats.org/officeDocument/2006/relationships/slideLayout" Target="../slideLayouts/slideLayout21.xml"/></Relationships>
</file>

<file path=ppt/slides/_rels/slide5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53.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4.xml"/><Relationship Id="rId1" Type="http://schemas.openxmlformats.org/officeDocument/2006/relationships/slideLayout" Target="../slideLayouts/slideLayout21.xml"/></Relationships>
</file>

<file path=ppt/slides/_rels/slide55.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6.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56.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8.xml"/><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59.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60.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0.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5.xml"/><Relationship Id="rId1" Type="http://schemas.openxmlformats.org/officeDocument/2006/relationships/slideLayout" Target="../slideLayouts/slideLayout11.xml"/></Relationships>
</file>

<file path=ppt/slides/_rels/slide66.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6.xml"/><Relationship Id="rId1" Type="http://schemas.openxmlformats.org/officeDocument/2006/relationships/slideLayout" Target="../slideLayouts/slideLayout1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5.jpeg"/><Relationship Id="rId4" Type="http://schemas.openxmlformats.org/officeDocument/2006/relationships/image" Target="../media/image34.jpeg"/></Relationships>
</file>

<file path=ppt/slides/_rels/slide7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2.xml"/><Relationship Id="rId1" Type="http://schemas.openxmlformats.org/officeDocument/2006/relationships/slideLayout" Target="../slideLayouts/slideLayout11.xml"/><Relationship Id="rId4" Type="http://schemas.openxmlformats.org/officeDocument/2006/relationships/image" Target="../media/image92.jpeg"/></Relationships>
</file>

<file path=ppt/slides/_rels/slide7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33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2531" name="Rectangle 3"/>
          <p:cNvSpPr>
            <a:spLocks noGrp="1" noChangeArrowheads="1"/>
          </p:cNvSpPr>
          <p:nvPr>
            <p:ph idx="1"/>
          </p:nvPr>
        </p:nvSpPr>
        <p:spPr>
          <a:xfrm>
            <a:off x="390524" y="1143000"/>
            <a:ext cx="5167313" cy="4953000"/>
          </a:xfrm>
        </p:spPr>
        <p:txBody>
          <a:bodyPr/>
          <a:lstStyle/>
          <a:p>
            <a:pPr marL="0" indent="0" eaLnBrk="1" hangingPunct="1">
              <a:defRPr/>
            </a:pPr>
            <a:r>
              <a:rPr lang="en-US" dirty="0">
                <a:latin typeface="Arial Narrow" charset="0"/>
                <a:cs typeface="+mn-cs"/>
              </a:rPr>
              <a:t>Physical </a:t>
            </a:r>
            <a:r>
              <a:rPr lang="en-US" dirty="0" smtClean="0">
                <a:latin typeface="Arial Narrow" charset="0"/>
                <a:cs typeface="+mn-cs"/>
              </a:rPr>
              <a:t>hazards: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Metal shavings</a:t>
            </a:r>
          </a:p>
          <a:p>
            <a:pPr marL="347472" lvl="1" indent="-347472" eaLnBrk="1" hangingPunct="1">
              <a:lnSpc>
                <a:spcPct val="100000"/>
              </a:lnSpc>
              <a:spcBef>
                <a:spcPts val="900"/>
              </a:spcBef>
              <a:defRPr/>
            </a:pPr>
            <a:r>
              <a:rPr lang="en-US" dirty="0">
                <a:latin typeface="Arial Narrow" charset="0"/>
              </a:rPr>
              <a:t>Staples</a:t>
            </a:r>
          </a:p>
          <a:p>
            <a:pPr marL="347472" lvl="1" indent="-347472" eaLnBrk="1" hangingPunct="1">
              <a:lnSpc>
                <a:spcPct val="100000"/>
              </a:lnSpc>
              <a:spcBef>
                <a:spcPts val="900"/>
              </a:spcBef>
              <a:defRPr/>
            </a:pPr>
            <a:r>
              <a:rPr lang="en-US" dirty="0">
                <a:latin typeface="Arial Narrow" charset="0"/>
              </a:rPr>
              <a:t>B</a:t>
            </a:r>
            <a:r>
              <a:rPr lang="en-US" dirty="0" smtClean="0">
                <a:latin typeface="Arial Narrow" charset="0"/>
              </a:rPr>
              <a:t>andages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Glass</a:t>
            </a:r>
          </a:p>
          <a:p>
            <a:pPr marL="347472" lvl="1"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 objects (e.g., fish bones in a fillet)</a:t>
            </a:r>
          </a:p>
        </p:txBody>
      </p:sp>
      <p:sp>
        <p:nvSpPr>
          <p:cNvPr id="2253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1-10</a:t>
            </a:r>
          </a:p>
        </p:txBody>
      </p:sp>
      <p:pic>
        <p:nvPicPr>
          <p:cNvPr id="7" name="Picture 6"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5256"/>
          </a:xfrm>
          <a:prstGeom prst="rect">
            <a:avLst/>
          </a:prstGeom>
        </p:spPr>
      </p:pic>
    </p:spTree>
    <p:extLst>
      <p:ext uri="{BB962C8B-B14F-4D97-AF65-F5344CB8AC3E}">
        <p14:creationId xmlns:p14="http://schemas.microsoft.com/office/powerpoint/2010/main" val="245109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a:t>
            </a:r>
          </a:p>
        </p:txBody>
      </p:sp>
      <p:sp>
        <p:nvSpPr>
          <p:cNvPr id="23555" name="Rectangle 3"/>
          <p:cNvSpPr>
            <a:spLocks noGrp="1" noChangeArrowheads="1"/>
          </p:cNvSpPr>
          <p:nvPr>
            <p:ph idx="1"/>
          </p:nvPr>
        </p:nvSpPr>
        <p:spPr>
          <a:xfrm>
            <a:off x="390525" y="1143000"/>
            <a:ext cx="5167313" cy="4953000"/>
          </a:xfrm>
        </p:spPr>
        <p:txBody>
          <a:bodyPr/>
          <a:lstStyle/>
          <a:p>
            <a:pPr marL="0" indent="0" eaLnBrk="1" hangingPunct="1">
              <a:defRPr/>
            </a:pPr>
            <a:r>
              <a:rPr lang="en-US" dirty="0">
                <a:latin typeface="Arial Narrow" charset="0"/>
                <a:cs typeface="+mn-cs"/>
              </a:rPr>
              <a:t>Five </a:t>
            </a:r>
            <a:r>
              <a:rPr lang="en-US" dirty="0" smtClean="0">
                <a:latin typeface="Arial Narrow" charset="0"/>
                <a:cs typeface="+mn-cs"/>
              </a:rPr>
              <a:t>risk </a:t>
            </a:r>
            <a:r>
              <a:rPr lang="en-US" dirty="0">
                <a:latin typeface="Arial Narrow" charset="0"/>
                <a:cs typeface="+mn-cs"/>
              </a:rPr>
              <a:t>f</a:t>
            </a:r>
            <a:r>
              <a:rPr lang="en-US" dirty="0" smtClean="0">
                <a:latin typeface="Arial Narrow" charset="0"/>
                <a:cs typeface="+mn-cs"/>
              </a:rPr>
              <a:t>actors </a:t>
            </a:r>
            <a:r>
              <a:rPr lang="en-US" dirty="0">
                <a:latin typeface="Arial Narrow" charset="0"/>
                <a:cs typeface="+mn-cs"/>
              </a:rPr>
              <a:t>for </a:t>
            </a:r>
            <a:r>
              <a:rPr lang="en-US" dirty="0" smtClean="0">
                <a:latin typeface="Arial Narrow" charset="0"/>
                <a:cs typeface="+mn-cs"/>
              </a:rPr>
              <a:t>foodborne illness:</a:t>
            </a:r>
            <a:endParaRPr lang="en-US" dirty="0">
              <a:latin typeface="Arial Narrow" charset="0"/>
              <a:cs typeface="+mn-cs"/>
            </a:endParaRP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Purchasing food from unsafe sources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Failing to cook food correctly</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Holding food at incorrect temperatures</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Using contaminated equipment</a:t>
            </a:r>
          </a:p>
          <a:p>
            <a:pPr marL="347472" lvl="1" indent="-347472" eaLnBrk="1" hangingPunct="1">
              <a:lnSpc>
                <a:spcPct val="100000"/>
              </a:lnSpc>
              <a:spcBef>
                <a:spcPts val="900"/>
              </a:spcBef>
              <a:buSzPct val="100000"/>
              <a:buFont typeface="Arial Narrow" charset="0"/>
              <a:buAutoNum type="arabicPeriod"/>
              <a:defRPr/>
            </a:pPr>
            <a:r>
              <a:rPr lang="en-US" dirty="0">
                <a:latin typeface="Arial Narrow" charset="0"/>
              </a:rPr>
              <a:t>Practicing poor personal hygiene</a:t>
            </a:r>
          </a:p>
          <a:p>
            <a:pPr marL="571500" lvl="1" indent="-457200" eaLnBrk="1" hangingPunct="1">
              <a:buFont typeface="Wingdings" charset="0"/>
              <a:buNone/>
              <a:defRPr/>
            </a:pPr>
            <a:endParaRPr lang="en-US" dirty="0">
              <a:latin typeface="Arial Narrow" charset="0"/>
            </a:endParaRPr>
          </a:p>
        </p:txBody>
      </p:sp>
      <p:sp>
        <p:nvSpPr>
          <p:cNvPr id="23556"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1-11</a:t>
            </a:r>
          </a:p>
        </p:txBody>
      </p:sp>
    </p:spTree>
    <p:extLst>
      <p:ext uri="{BB962C8B-B14F-4D97-AF65-F5344CB8AC3E}">
        <p14:creationId xmlns:p14="http://schemas.microsoft.com/office/powerpoint/2010/main" val="1621566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8"/>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0483" name="Rectangle 20"/>
          <p:cNvSpPr>
            <a:spLocks noGrp="1" noChangeArrowheads="1"/>
          </p:cNvSpPr>
          <p:nvPr>
            <p:ph idx="1"/>
          </p:nvPr>
        </p:nvSpPr>
        <p:spPr>
          <a:xfrm>
            <a:off x="-6057900" y="2400300"/>
            <a:ext cx="5051425" cy="4983163"/>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0" indent="0" eaLnBrk="1" hangingPunct="1">
              <a:spcBef>
                <a:spcPct val="50000"/>
              </a:spcBef>
              <a:buClr>
                <a:srgbClr val="0093D3"/>
              </a:buClr>
              <a:buFont typeface="Wingdings" pitchFamily="2" charset="2"/>
              <a:buNone/>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None/>
              <a:defRPr/>
            </a:pPr>
            <a:endParaRPr lang="en-US" dirty="0">
              <a:ea typeface="+mn-ea"/>
              <a:cs typeface="+mn-cs"/>
            </a:endParaRPr>
          </a:p>
          <a:p>
            <a:pPr marL="571500" indent="-571500" eaLnBrk="1" hangingPunct="1">
              <a:spcBef>
                <a:spcPct val="50000"/>
              </a:spcBef>
              <a:buClr>
                <a:srgbClr val="0093D3"/>
              </a:buClr>
              <a:buFont typeface="Wingdings" pitchFamily="2" charset="2"/>
              <a:buNone/>
              <a:defRPr/>
            </a:pPr>
            <a:endParaRPr lang="en-US" dirty="0" smtClean="0">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a:p>
            <a:pPr marL="571500" indent="-571500" eaLnBrk="1" hangingPunct="1">
              <a:spcBef>
                <a:spcPct val="50000"/>
              </a:spcBef>
              <a:buClr>
                <a:srgbClr val="0093D3"/>
              </a:buClr>
              <a:buFont typeface="Wingdings" pitchFamily="2" charset="2"/>
              <a:buChar char="l"/>
              <a:defRPr/>
            </a:pPr>
            <a:endParaRPr lang="en-US" sz="2200" dirty="0" smtClean="0">
              <a:solidFill>
                <a:srgbClr val="231F20"/>
              </a:solidFill>
              <a:ea typeface="+mn-ea"/>
              <a:cs typeface="+mn-cs"/>
            </a:endParaRPr>
          </a:p>
        </p:txBody>
      </p:sp>
      <p:sp>
        <p:nvSpPr>
          <p:cNvPr id="24580"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1-12</a:t>
            </a:r>
          </a:p>
        </p:txBody>
      </p:sp>
      <p:sp>
        <p:nvSpPr>
          <p:cNvPr id="4" name="Rectangle 3"/>
          <p:cNvSpPr/>
          <p:nvPr/>
        </p:nvSpPr>
        <p:spPr>
          <a:xfrm>
            <a:off x="611364" y="2728913"/>
            <a:ext cx="3419475" cy="346249"/>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Time-temperature abuse</a:t>
            </a:r>
          </a:p>
        </p:txBody>
      </p:sp>
      <p:sp>
        <p:nvSpPr>
          <p:cNvPr id="5" name="Rectangle 4"/>
          <p:cNvSpPr/>
          <p:nvPr/>
        </p:nvSpPr>
        <p:spPr>
          <a:xfrm>
            <a:off x="5193762" y="2728913"/>
            <a:ext cx="2908300" cy="346249"/>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Cross-contamination</a:t>
            </a:r>
          </a:p>
        </p:txBody>
      </p:sp>
      <p:sp>
        <p:nvSpPr>
          <p:cNvPr id="6" name="Rectangle 5"/>
          <p:cNvSpPr/>
          <p:nvPr/>
        </p:nvSpPr>
        <p:spPr>
          <a:xfrm>
            <a:off x="813770" y="5243820"/>
            <a:ext cx="3014662" cy="346249"/>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Poor personal hygiene</a:t>
            </a:r>
          </a:p>
        </p:txBody>
      </p:sp>
      <p:sp>
        <p:nvSpPr>
          <p:cNvPr id="7" name="Rectangle 6"/>
          <p:cNvSpPr/>
          <p:nvPr/>
        </p:nvSpPr>
        <p:spPr>
          <a:xfrm>
            <a:off x="4761962" y="5243820"/>
            <a:ext cx="3771900" cy="346249"/>
          </a:xfrm>
          <a:prstGeom prst="rect">
            <a:avLst/>
          </a:prstGeom>
        </p:spPr>
        <p:txBody>
          <a:bodyPr>
            <a:spAutoFit/>
          </a:bodyPr>
          <a:lstStyle/>
          <a:p>
            <a:pPr marL="571500" indent="-571500" algn="ctr" fontAlgn="base">
              <a:lnSpc>
                <a:spcPct val="90000"/>
              </a:lnSpc>
              <a:spcBef>
                <a:spcPct val="50000"/>
              </a:spcBef>
              <a:spcAft>
                <a:spcPct val="0"/>
              </a:spcAft>
              <a:buClr>
                <a:srgbClr val="0093D3"/>
              </a:buClr>
              <a:buSzPct val="75000"/>
              <a:defRPr/>
            </a:pPr>
            <a:r>
              <a:rPr lang="en-US" b="1" kern="0" dirty="0">
                <a:solidFill>
                  <a:srgbClr val="00AEEF"/>
                </a:solidFill>
                <a:latin typeface="Arial Narrow"/>
              </a:rPr>
              <a:t>Poor cleaning and sanitizing</a:t>
            </a:r>
          </a:p>
        </p:txBody>
      </p:sp>
      <p:pic>
        <p:nvPicPr>
          <p:cNvPr id="2" name="Picture 1"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00" y="1243013"/>
            <a:ext cx="2097024" cy="1484376"/>
          </a:xfrm>
          <a:prstGeom prst="rect">
            <a:avLst/>
          </a:prstGeom>
        </p:spPr>
      </p:pic>
      <p:pic>
        <p:nvPicPr>
          <p:cNvPr id="3" name="Picture 2" descr="6e_c01_5_personalhygien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71065" y="3605213"/>
            <a:ext cx="2100072" cy="1399032"/>
          </a:xfrm>
          <a:prstGeom prst="rect">
            <a:avLst/>
          </a:prstGeom>
        </p:spPr>
      </p:pic>
      <p:pic>
        <p:nvPicPr>
          <p:cNvPr id="8" name="Picture 7" descr="6e_c01_5_poor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352" y="3605213"/>
            <a:ext cx="2103120" cy="1652016"/>
          </a:xfrm>
          <a:prstGeom prst="rect">
            <a:avLst/>
          </a:prstGeom>
        </p:spPr>
      </p:pic>
      <p:pic>
        <p:nvPicPr>
          <p:cNvPr id="9" name="Picture 8" descr="6e_c01_5_PotatoSalad_TempChck.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72589" y="1226249"/>
            <a:ext cx="2097024" cy="1502664"/>
          </a:xfrm>
          <a:prstGeom prst="rect">
            <a:avLst/>
          </a:prstGeom>
        </p:spPr>
      </p:pic>
    </p:spTree>
    <p:extLst>
      <p:ext uri="{BB962C8B-B14F-4D97-AF65-F5344CB8AC3E}">
        <p14:creationId xmlns:p14="http://schemas.microsoft.com/office/powerpoint/2010/main" val="3500256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5167313" cy="2444750"/>
          </a:xfrm>
        </p:spPr>
        <p:txBody>
          <a:bodyPr/>
          <a:lstStyle/>
          <a:p>
            <a:pPr marL="0" indent="0" eaLnBrk="1" hangingPunct="1">
              <a:buFont typeface="Wingdings" pitchFamily="2" charset="2"/>
              <a:buNone/>
              <a:defRPr/>
            </a:pPr>
            <a:r>
              <a:rPr lang="en-US" dirty="0">
                <a:ea typeface="+mn-ea"/>
                <a:cs typeface="+mn-cs"/>
              </a:rPr>
              <a:t>T</a:t>
            </a:r>
            <a:r>
              <a:rPr lang="en-US" dirty="0" smtClean="0">
                <a:ea typeface="+mn-ea"/>
                <a:cs typeface="+mn-cs"/>
              </a:rPr>
              <a:t>ime-temperature abuse:</a:t>
            </a:r>
          </a:p>
          <a:p>
            <a:pPr marL="347472" lvl="1" indent="-347472" eaLnBrk="1" hangingPunct="1">
              <a:lnSpc>
                <a:spcPct val="100000"/>
              </a:lnSpc>
              <a:spcBef>
                <a:spcPts val="900"/>
              </a:spcBef>
              <a:buFont typeface="Wingdings" pitchFamily="2" charset="2"/>
              <a:buChar char="l"/>
              <a:defRPr/>
            </a:pPr>
            <a:r>
              <a:rPr lang="en-US" dirty="0" smtClean="0"/>
              <a:t>When food has stayed too long at temperatures good for pathogen growth</a:t>
            </a:r>
            <a:endParaRPr lang="en-US" dirty="0"/>
          </a:p>
          <a:p>
            <a:pPr marL="114300" lvl="1" indent="0" eaLnBrk="1" hangingPunct="1">
              <a:buFont typeface="Wingdings" pitchFamily="2" charset="2"/>
              <a:buNone/>
              <a:defRPr/>
            </a:pPr>
            <a:endParaRPr lang="en-US" dirty="0" smtClean="0"/>
          </a:p>
        </p:txBody>
      </p:sp>
      <p:sp>
        <p:nvSpPr>
          <p:cNvPr id="2"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1-13</a:t>
            </a:r>
          </a:p>
        </p:txBody>
      </p:sp>
      <p:pic>
        <p:nvPicPr>
          <p:cNvPr id="7" name="Picture 6"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extLst>
      <p:ext uri="{BB962C8B-B14F-4D97-AF65-F5344CB8AC3E}">
        <p14:creationId xmlns:p14="http://schemas.microsoft.com/office/powerpoint/2010/main" val="36685298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4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5604" name="Rectangle 3"/>
          <p:cNvSpPr>
            <a:spLocks noGrp="1" noChangeArrowheads="1"/>
          </p:cNvSpPr>
          <p:nvPr>
            <p:ph idx="1"/>
          </p:nvPr>
        </p:nvSpPr>
        <p:spPr>
          <a:xfrm>
            <a:off x="390524" y="1143000"/>
            <a:ext cx="4294189" cy="498316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Food has been time-temperature abused when: </a:t>
            </a:r>
            <a:endParaRPr lang="en-US" sz="2400" b="1" dirty="0">
              <a:solidFill>
                <a:srgbClr val="005CAB"/>
              </a:solidFill>
              <a:ea typeface="+mn-ea"/>
              <a:cs typeface="+mn-cs"/>
            </a:endParaRPr>
          </a:p>
          <a:p>
            <a:pPr lvl="1" eaLnBrk="1" hangingPunct="1">
              <a:buFont typeface="Wingdings" pitchFamily="2" charset="2"/>
              <a:buChar char="l"/>
              <a:defRPr/>
            </a:pPr>
            <a:r>
              <a:rPr lang="en-US" dirty="0" smtClean="0"/>
              <a:t>It has not been held or stored at correct temperatures</a:t>
            </a:r>
          </a:p>
          <a:p>
            <a:pPr lvl="1" eaLnBrk="1" hangingPunct="1">
              <a:buFont typeface="Wingdings" pitchFamily="2" charset="2"/>
              <a:buChar char="l"/>
              <a:defRPr/>
            </a:pPr>
            <a:r>
              <a:rPr lang="en-US" dirty="0" smtClean="0"/>
              <a:t>It is not cooked or reheated enough to kill pathogens</a:t>
            </a:r>
          </a:p>
          <a:p>
            <a:pPr lvl="1" eaLnBrk="1" hangingPunct="1">
              <a:buFont typeface="Wingdings" pitchFamily="2" charset="2"/>
              <a:buChar char="l"/>
              <a:defRPr/>
            </a:pPr>
            <a:r>
              <a:rPr lang="en-US" dirty="0" smtClean="0"/>
              <a:t>It is not cooled correctly</a:t>
            </a:r>
            <a:endParaRPr lang="en-US" dirty="0"/>
          </a:p>
          <a:p>
            <a:pPr marL="114300" lvl="1" indent="0" eaLnBrk="1" hangingPunct="1">
              <a:buFont typeface="Wingdings" pitchFamily="2" charset="2"/>
              <a:buNone/>
              <a:defRPr/>
            </a:pPr>
            <a:endParaRPr lang="en-US" dirty="0"/>
          </a:p>
          <a:p>
            <a:pPr marL="114300" lvl="1" indent="0" eaLnBrk="1" hangingPunct="1">
              <a:buFont typeface="Wingdings" pitchFamily="2" charset="2"/>
              <a:buNone/>
              <a:defRPr/>
            </a:pPr>
            <a:endParaRPr lang="en-US" dirty="0" smtClean="0"/>
          </a:p>
        </p:txBody>
      </p:sp>
      <p:sp>
        <p:nvSpPr>
          <p:cNvPr id="26628" name="Text Box 104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1-14</a:t>
            </a:r>
          </a:p>
        </p:txBody>
      </p:sp>
      <p:sp>
        <p:nvSpPr>
          <p:cNvPr id="56324" name="TextBox 6"/>
          <p:cNvSpPr txBox="1">
            <a:spLocks noChangeArrowheads="1"/>
          </p:cNvSpPr>
          <p:nvPr/>
        </p:nvSpPr>
        <p:spPr bwMode="auto">
          <a:xfrm>
            <a:off x="6948488" y="24003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sp>
        <p:nvSpPr>
          <p:cNvPr id="56325" name="TextBox 7"/>
          <p:cNvSpPr txBox="1">
            <a:spLocks noChangeArrowheads="1"/>
          </p:cNvSpPr>
          <p:nvPr/>
        </p:nvSpPr>
        <p:spPr bwMode="auto">
          <a:xfrm>
            <a:off x="6629400" y="26955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sp>
        <p:nvSpPr>
          <p:cNvPr id="56326" name="TextBox 9"/>
          <p:cNvSpPr txBox="1">
            <a:spLocks noChangeArrowheads="1"/>
          </p:cNvSpPr>
          <p:nvPr/>
        </p:nvSpPr>
        <p:spPr bwMode="auto">
          <a:xfrm>
            <a:off x="6670675" y="2555875"/>
            <a:ext cx="17145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pic>
        <p:nvPicPr>
          <p:cNvPr id="10" name="Picture 9" descr="6e_c01_5_PotatoSalad_TempCh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502664"/>
          </a:xfrm>
          <a:prstGeom prst="rect">
            <a:avLst/>
          </a:prstGeom>
        </p:spPr>
      </p:pic>
    </p:spTree>
    <p:extLst>
      <p:ext uri="{BB962C8B-B14F-4D97-AF65-F5344CB8AC3E}">
        <p14:creationId xmlns:p14="http://schemas.microsoft.com/office/powerpoint/2010/main" val="1549921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5167313" cy="3789362"/>
          </a:xfrm>
        </p:spPr>
        <p:txBody>
          <a:bodyPr/>
          <a:lstStyle/>
          <a:p>
            <a:pPr marL="0" indent="0" eaLnBrk="1" hangingPunct="1">
              <a:buFont typeface="Wingdings" pitchFamily="2" charset="2"/>
              <a:buNone/>
              <a:defRPr/>
            </a:pPr>
            <a:r>
              <a:rPr lang="en-US" dirty="0" smtClean="0">
                <a:ea typeface="+mn-ea"/>
                <a:cs typeface="+mn-cs"/>
              </a:rPr>
              <a:t>Cross-contamination: </a:t>
            </a:r>
          </a:p>
          <a:p>
            <a:pPr marL="347472" lvl="1" indent="-347472" eaLnBrk="1" hangingPunct="1">
              <a:lnSpc>
                <a:spcPct val="100000"/>
              </a:lnSpc>
              <a:spcBef>
                <a:spcPts val="900"/>
              </a:spcBef>
              <a:buFont typeface="Wingdings" pitchFamily="2" charset="2"/>
              <a:buChar char="l"/>
              <a:defRPr/>
            </a:pPr>
            <a:r>
              <a:rPr lang="en-US" dirty="0" smtClean="0"/>
              <a:t>When pathogens are transferred from one surface or food to another</a:t>
            </a:r>
          </a:p>
          <a:p>
            <a:pPr marL="114300" lvl="1" indent="0" eaLnBrk="1" hangingPunct="1">
              <a:buFont typeface="Wingdings" pitchFamily="2" charset="2"/>
              <a:buNone/>
              <a:defRPr/>
            </a:pPr>
            <a:endParaRPr lang="en-US" dirty="0" smtClean="0"/>
          </a:p>
        </p:txBody>
      </p:sp>
      <p:sp>
        <p:nvSpPr>
          <p:cNvPr id="27652"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1-15</a:t>
            </a:r>
          </a:p>
        </p:txBody>
      </p:sp>
      <p:sp>
        <p:nvSpPr>
          <p:cNvPr id="58372"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extLst>
      <p:ext uri="{BB962C8B-B14F-4D97-AF65-F5344CB8AC3E}">
        <p14:creationId xmlns:p14="http://schemas.microsoft.com/office/powerpoint/2010/main" val="1891018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Food Becomes Unsafe </a:t>
            </a:r>
          </a:p>
        </p:txBody>
      </p:sp>
      <p:sp>
        <p:nvSpPr>
          <p:cNvPr id="26627" name="Rectangle 3"/>
          <p:cNvSpPr>
            <a:spLocks noGrp="1" noChangeArrowheads="1"/>
          </p:cNvSpPr>
          <p:nvPr>
            <p:ph idx="1"/>
          </p:nvPr>
        </p:nvSpPr>
        <p:spPr>
          <a:xfrm>
            <a:off x="390525" y="1143000"/>
            <a:ext cx="4710174" cy="5057736"/>
          </a:xfrm>
        </p:spPr>
        <p:txBody>
          <a:bodyPr/>
          <a:lstStyle/>
          <a:p>
            <a:pPr marL="0" lvl="1" indent="0" eaLnBrk="1" hangingPunct="1">
              <a:buFont typeface="Wingdings" pitchFamily="2" charset="2"/>
              <a:buNone/>
              <a:defRPr/>
            </a:pPr>
            <a:r>
              <a:rPr lang="en-US" sz="2400" b="1" dirty="0" smtClean="0">
                <a:solidFill>
                  <a:srgbClr val="005CAB"/>
                </a:solidFill>
              </a:rPr>
              <a:t>Cross-contamination can cause a foodborne illness when: </a:t>
            </a:r>
            <a:endParaRPr lang="en-US" sz="2400" b="1" dirty="0">
              <a:solidFill>
                <a:srgbClr val="005CAB"/>
              </a:solidFill>
            </a:endParaRPr>
          </a:p>
          <a:p>
            <a:pPr marL="347472" lvl="1" indent="-347472" eaLnBrk="1" hangingPunct="1">
              <a:lnSpc>
                <a:spcPct val="100000"/>
              </a:lnSpc>
              <a:spcBef>
                <a:spcPts val="900"/>
              </a:spcBef>
              <a:buFont typeface="Wingdings" pitchFamily="2" charset="2"/>
              <a:buChar char="l"/>
              <a:defRPr/>
            </a:pPr>
            <a:r>
              <a:rPr lang="en-US" dirty="0" smtClean="0"/>
              <a:t>Contaminated ingredients are added to food that receives no further cooking</a:t>
            </a:r>
            <a:endParaRPr lang="en-US" dirty="0"/>
          </a:p>
          <a:p>
            <a:pPr marL="347472" lvl="1" indent="-347472" eaLnBrk="1" hangingPunct="1">
              <a:lnSpc>
                <a:spcPct val="100000"/>
              </a:lnSpc>
              <a:spcBef>
                <a:spcPts val="900"/>
              </a:spcBef>
              <a:buFont typeface="Wingdings" pitchFamily="2" charset="2"/>
              <a:buChar char="l"/>
              <a:defRPr/>
            </a:pPr>
            <a:r>
              <a:rPr lang="en-US" dirty="0" smtClean="0"/>
              <a:t>Ready-to-eat food touches contaminated surfaces</a:t>
            </a:r>
            <a:endParaRPr lang="en-US" dirty="0"/>
          </a:p>
          <a:p>
            <a:pPr marL="347472" lvl="1" indent="-347472" eaLnBrk="1" hangingPunct="1">
              <a:lnSpc>
                <a:spcPct val="100000"/>
              </a:lnSpc>
              <a:spcBef>
                <a:spcPts val="900"/>
              </a:spcBef>
              <a:buFont typeface="Wingdings" pitchFamily="2" charset="2"/>
              <a:buChar char="l"/>
              <a:defRPr/>
            </a:pPr>
            <a:r>
              <a:rPr lang="en-US" dirty="0" smtClean="0"/>
              <a:t>A food handler touches contaminated food and then touches ready-to-eat food</a:t>
            </a:r>
          </a:p>
          <a:p>
            <a:pPr marL="347472" lvl="1" indent="-347472" eaLnBrk="1" hangingPunct="1">
              <a:lnSpc>
                <a:spcPct val="100000"/>
              </a:lnSpc>
              <a:spcBef>
                <a:spcPts val="900"/>
              </a:spcBef>
              <a:buFont typeface="Wingdings" pitchFamily="2" charset="2"/>
              <a:buChar char="l"/>
              <a:defRPr/>
            </a:pPr>
            <a:r>
              <a:rPr lang="en-US" dirty="0" smtClean="0"/>
              <a:t>Contaminated cleaning cloths touch </a:t>
            </a:r>
            <a:br>
              <a:rPr lang="en-US" dirty="0" smtClean="0"/>
            </a:br>
            <a:r>
              <a:rPr lang="en-US" dirty="0" smtClean="0"/>
              <a:t>food-contact surfaces</a:t>
            </a:r>
            <a:endParaRPr lang="en-US" dirty="0"/>
          </a:p>
          <a:p>
            <a:pPr marL="114300" lvl="1" indent="0" eaLnBrk="1" hangingPunct="1">
              <a:buFont typeface="Wingdings" pitchFamily="2" charset="2"/>
              <a:buNone/>
              <a:defRPr/>
            </a:pPr>
            <a:endParaRPr lang="en-US" dirty="0" smtClean="0"/>
          </a:p>
        </p:txBody>
      </p:sp>
      <p:sp>
        <p:nvSpPr>
          <p:cNvPr id="28676"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1-16</a:t>
            </a:r>
          </a:p>
        </p:txBody>
      </p:sp>
      <p:sp>
        <p:nvSpPr>
          <p:cNvPr id="60420" name="TextBox 8"/>
          <p:cNvSpPr txBox="1">
            <a:spLocks noChangeArrowheads="1"/>
          </p:cNvSpPr>
          <p:nvPr/>
        </p:nvSpPr>
        <p:spPr bwMode="auto">
          <a:xfrm>
            <a:off x="6354763" y="2971800"/>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pic>
        <p:nvPicPr>
          <p:cNvPr id="8" name="Picture 7" descr="6e_c01_5_cross contaminan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484376"/>
          </a:xfrm>
          <a:prstGeom prst="rect">
            <a:avLst/>
          </a:prstGeom>
        </p:spPr>
      </p:pic>
    </p:spTree>
    <p:extLst>
      <p:ext uri="{BB962C8B-B14F-4D97-AF65-F5344CB8AC3E}">
        <p14:creationId xmlns:p14="http://schemas.microsoft.com/office/powerpoint/2010/main" val="629785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9"/>
          <p:cNvSpPr>
            <a:spLocks noGrp="1" noChangeArrowheads="1"/>
          </p:cNvSpPr>
          <p:nvPr>
            <p:ph type="title"/>
          </p:nvPr>
        </p:nvSpPr>
        <p:spPr>
          <a:xfrm>
            <a:off x="390525" y="158750"/>
            <a:ext cx="8237537" cy="519112"/>
          </a:xfrm>
        </p:spPr>
        <p:txBody>
          <a:bodyPr/>
          <a:lstStyle/>
          <a:p>
            <a:pPr eaLnBrk="1" hangingPunct="1">
              <a:defRPr/>
            </a:pPr>
            <a:r>
              <a:rPr lang="en-US" dirty="0">
                <a:latin typeface="Arial Narrow" charset="0"/>
                <a:cs typeface="+mj-cs"/>
              </a:rPr>
              <a:t>How Food Becomes Unsafe </a:t>
            </a:r>
          </a:p>
        </p:txBody>
      </p:sp>
      <p:sp>
        <p:nvSpPr>
          <p:cNvPr id="27651" name="Rectangle 3"/>
          <p:cNvSpPr>
            <a:spLocks noGrp="1" noChangeArrowheads="1"/>
          </p:cNvSpPr>
          <p:nvPr>
            <p:ph idx="1"/>
          </p:nvPr>
        </p:nvSpPr>
        <p:spPr>
          <a:xfrm>
            <a:off x="390525" y="1143000"/>
            <a:ext cx="5167313" cy="3789362"/>
          </a:xfrm>
        </p:spPr>
        <p:txBody>
          <a:bodyPr/>
          <a:lstStyle/>
          <a:p>
            <a:pPr marL="0" lvl="1" indent="0" eaLnBrk="1" hangingPunct="1">
              <a:buClr>
                <a:srgbClr val="009DDC"/>
              </a:buClr>
              <a:buFont typeface="Wingdings" pitchFamily="2" charset="2"/>
              <a:buNone/>
              <a:defRPr/>
            </a:pPr>
            <a:r>
              <a:rPr lang="en-US" sz="2400" b="1" dirty="0" smtClean="0">
                <a:solidFill>
                  <a:srgbClr val="005CAB"/>
                </a:solidFill>
              </a:rPr>
              <a:t>Poor personal hygiene </a:t>
            </a:r>
            <a:r>
              <a:rPr lang="en-US" sz="2400" b="1" dirty="0">
                <a:solidFill>
                  <a:srgbClr val="005CAB"/>
                </a:solidFill>
              </a:rPr>
              <a:t>can cause a foodborne illness </a:t>
            </a:r>
            <a:r>
              <a:rPr lang="en-US" sz="2400" b="1" dirty="0" smtClean="0">
                <a:solidFill>
                  <a:srgbClr val="005CAB"/>
                </a:solidFill>
              </a:rPr>
              <a:t>when food handlers: </a:t>
            </a:r>
            <a:endParaRPr lang="en-US" dirty="0" smtClean="0"/>
          </a:p>
          <a:p>
            <a:pPr marL="347472" lvl="1" indent="-347472" eaLnBrk="1" hangingPunct="1">
              <a:lnSpc>
                <a:spcPct val="100000"/>
              </a:lnSpc>
              <a:spcBef>
                <a:spcPts val="900"/>
              </a:spcBef>
              <a:buFont typeface="Wingdings" pitchFamily="2" charset="2"/>
              <a:buChar char="l"/>
              <a:defRPr/>
            </a:pPr>
            <a:r>
              <a:rPr lang="en-US" dirty="0"/>
              <a:t>F</a:t>
            </a:r>
            <a:r>
              <a:rPr lang="en-US" dirty="0" smtClean="0"/>
              <a:t>ail to wash their hands correctly after using the restroom </a:t>
            </a:r>
          </a:p>
          <a:p>
            <a:pPr marL="347472" lvl="1" indent="-347472" eaLnBrk="1" hangingPunct="1">
              <a:lnSpc>
                <a:spcPct val="100000"/>
              </a:lnSpc>
              <a:spcBef>
                <a:spcPts val="900"/>
              </a:spcBef>
              <a:buFont typeface="Wingdings" pitchFamily="2" charset="2"/>
              <a:buChar char="l"/>
              <a:defRPr/>
            </a:pPr>
            <a:r>
              <a:rPr lang="en-US" dirty="0" smtClean="0"/>
              <a:t>Cough or sneeze on food</a:t>
            </a:r>
          </a:p>
          <a:p>
            <a:pPr marL="347472" lvl="1" indent="-347472" eaLnBrk="1" hangingPunct="1">
              <a:lnSpc>
                <a:spcPct val="100000"/>
              </a:lnSpc>
              <a:spcBef>
                <a:spcPts val="900"/>
              </a:spcBef>
              <a:buFont typeface="Wingdings" pitchFamily="2" charset="2"/>
              <a:buChar char="l"/>
              <a:defRPr/>
            </a:pPr>
            <a:r>
              <a:rPr lang="en-US" dirty="0" smtClean="0"/>
              <a:t>Touch or scratch wounds and then touch food</a:t>
            </a:r>
          </a:p>
          <a:p>
            <a:pPr marL="347472" lvl="1" indent="-347472" eaLnBrk="1" hangingPunct="1">
              <a:lnSpc>
                <a:spcPct val="100000"/>
              </a:lnSpc>
              <a:spcBef>
                <a:spcPts val="900"/>
              </a:spcBef>
              <a:buFont typeface="Wingdings" pitchFamily="2" charset="2"/>
              <a:buChar char="l"/>
              <a:defRPr/>
            </a:pPr>
            <a:r>
              <a:rPr lang="en-US" dirty="0" smtClean="0"/>
              <a:t>Work while sick</a:t>
            </a:r>
          </a:p>
        </p:txBody>
      </p:sp>
      <p:sp>
        <p:nvSpPr>
          <p:cNvPr id="2970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1-17</a:t>
            </a:r>
          </a:p>
        </p:txBody>
      </p:sp>
      <p:sp>
        <p:nvSpPr>
          <p:cNvPr id="62468" name="TextBox 6"/>
          <p:cNvSpPr txBox="1">
            <a:spLocks noChangeArrowheads="1"/>
          </p:cNvSpPr>
          <p:nvPr/>
        </p:nvSpPr>
        <p:spPr bwMode="auto">
          <a:xfrm>
            <a:off x="6507163" y="2690813"/>
            <a:ext cx="171450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pic>
        <p:nvPicPr>
          <p:cNvPr id="8" name="Picture 7" descr="6e_c01_5_personalhygien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399032"/>
          </a:xfrm>
          <a:prstGeom prst="rect">
            <a:avLst/>
          </a:prstGeom>
        </p:spPr>
      </p:pic>
    </p:spTree>
    <p:extLst>
      <p:ext uri="{BB962C8B-B14F-4D97-AF65-F5344CB8AC3E}">
        <p14:creationId xmlns:p14="http://schemas.microsoft.com/office/powerpoint/2010/main" val="767614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9"/>
          <p:cNvSpPr>
            <a:spLocks noGrp="1" noChangeArrowheads="1"/>
          </p:cNvSpPr>
          <p:nvPr>
            <p:ph type="title"/>
          </p:nvPr>
        </p:nvSpPr>
        <p:spPr>
          <a:xfrm>
            <a:off x="390525" y="158750"/>
            <a:ext cx="8245475" cy="519112"/>
          </a:xfrm>
        </p:spPr>
        <p:txBody>
          <a:bodyPr/>
          <a:lstStyle/>
          <a:p>
            <a:pPr eaLnBrk="1" hangingPunct="1">
              <a:defRPr/>
            </a:pPr>
            <a:r>
              <a:rPr lang="en-US" dirty="0">
                <a:latin typeface="Arial Narrow" charset="0"/>
                <a:cs typeface="+mj-cs"/>
              </a:rPr>
              <a:t>How Food Becomes Unsafe </a:t>
            </a:r>
          </a:p>
        </p:txBody>
      </p:sp>
      <p:sp>
        <p:nvSpPr>
          <p:cNvPr id="15362" name="Rectangle 3"/>
          <p:cNvSpPr>
            <a:spLocks noGrp="1" noChangeArrowheads="1"/>
          </p:cNvSpPr>
          <p:nvPr>
            <p:ph idx="1"/>
          </p:nvPr>
        </p:nvSpPr>
        <p:spPr>
          <a:xfrm>
            <a:off x="390525" y="1143000"/>
            <a:ext cx="5402263" cy="4983163"/>
          </a:xfrm>
        </p:spPr>
        <p:txBody>
          <a:bodyPr/>
          <a:lstStyle/>
          <a:p>
            <a:pPr marL="0" indent="0" eaLnBrk="1" hangingPunct="1">
              <a:buFont typeface="Wingdings" pitchFamily="2" charset="2"/>
              <a:buNone/>
              <a:defRPr/>
            </a:pPr>
            <a:r>
              <a:rPr lang="en-US" dirty="0" smtClean="0">
                <a:ea typeface="+mn-ea"/>
                <a:cs typeface="+mn-cs"/>
              </a:rPr>
              <a:t>Poor </a:t>
            </a:r>
            <a:r>
              <a:rPr lang="en-US" dirty="0">
                <a:ea typeface="+mn-ea"/>
                <a:cs typeface="+mn-cs"/>
              </a:rPr>
              <a:t>c</a:t>
            </a:r>
            <a:r>
              <a:rPr lang="en-US" dirty="0" smtClean="0">
                <a:ea typeface="+mn-ea"/>
                <a:cs typeface="+mn-cs"/>
              </a:rPr>
              <a:t>leaning and sanitizing: </a:t>
            </a:r>
          </a:p>
          <a:p>
            <a:pPr marL="347472" lvl="1" indent="-347472" eaLnBrk="1" hangingPunct="1">
              <a:lnSpc>
                <a:spcPct val="100000"/>
              </a:lnSpc>
              <a:spcBef>
                <a:spcPts val="900"/>
              </a:spcBef>
              <a:buFont typeface="Wingdings" pitchFamily="2" charset="2"/>
              <a:buChar char="l"/>
              <a:defRPr/>
            </a:pPr>
            <a:r>
              <a:rPr lang="en-US" dirty="0" smtClean="0"/>
              <a:t>Equipment and utensils are not washed, rinsed, and sanitized between uses</a:t>
            </a:r>
          </a:p>
          <a:p>
            <a:pPr marL="347472" lvl="1" indent="-347472" eaLnBrk="1" hangingPunct="1">
              <a:lnSpc>
                <a:spcPct val="100000"/>
              </a:lnSpc>
              <a:spcBef>
                <a:spcPts val="900"/>
              </a:spcBef>
              <a:buFont typeface="Wingdings" pitchFamily="2" charset="2"/>
              <a:buChar char="l"/>
              <a:defRPr/>
            </a:pPr>
            <a:r>
              <a:rPr lang="en-US" dirty="0" smtClean="0"/>
              <a:t>Food-contact surfaces are wiped clean instead of being washed, rinsed, and sanitized</a:t>
            </a:r>
          </a:p>
          <a:p>
            <a:pPr marL="347472" lvl="1" indent="-347472" eaLnBrk="1" hangingPunct="1">
              <a:lnSpc>
                <a:spcPct val="100000"/>
              </a:lnSpc>
              <a:spcBef>
                <a:spcPts val="900"/>
              </a:spcBef>
              <a:buFont typeface="Wingdings" pitchFamily="2" charset="2"/>
              <a:buChar char="l"/>
              <a:defRPr/>
            </a:pPr>
            <a:r>
              <a:rPr lang="en-US" dirty="0" smtClean="0"/>
              <a:t>Wiping cloths are not stored in a sanitizer solution between uses</a:t>
            </a:r>
          </a:p>
          <a:p>
            <a:pPr marL="347472" lvl="1" indent="-347472" eaLnBrk="1" hangingPunct="1">
              <a:lnSpc>
                <a:spcPct val="100000"/>
              </a:lnSpc>
              <a:spcBef>
                <a:spcPts val="900"/>
              </a:spcBef>
              <a:buFont typeface="Wingdings" pitchFamily="2" charset="2"/>
              <a:buChar char="l"/>
              <a:defRPr/>
            </a:pPr>
            <a:r>
              <a:rPr lang="en-US" dirty="0" smtClean="0"/>
              <a:t>Sanitizer solution was not prepared correctly</a:t>
            </a:r>
          </a:p>
          <a:p>
            <a:pPr marL="114300" lvl="1" indent="0" eaLnBrk="1" hangingPunct="1">
              <a:buFont typeface="Wingdings" pitchFamily="2" charset="2"/>
              <a:buNone/>
              <a:defRPr/>
            </a:pPr>
            <a:endParaRPr lang="en-US" dirty="0" smtClean="0"/>
          </a:p>
        </p:txBody>
      </p:sp>
      <p:sp>
        <p:nvSpPr>
          <p:cNvPr id="30724"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1-18</a:t>
            </a:r>
          </a:p>
        </p:txBody>
      </p:sp>
      <p:sp>
        <p:nvSpPr>
          <p:cNvPr id="64516" name="TextBox 6"/>
          <p:cNvSpPr txBox="1">
            <a:spLocks noChangeArrowheads="1"/>
          </p:cNvSpPr>
          <p:nvPr/>
        </p:nvSpPr>
        <p:spPr bwMode="auto">
          <a:xfrm>
            <a:off x="6629400" y="3038475"/>
            <a:ext cx="1714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rgbClr val="FFFFFF"/>
                </a:solidFill>
                <a:latin typeface="Arial" charset="0"/>
                <a:ea typeface="ＭＳ Ｐゴシック" charset="0"/>
                <a:cs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0"/>
              </a:spcBef>
              <a:spcAft>
                <a:spcPct val="0"/>
              </a:spcAft>
            </a:pPr>
            <a:r>
              <a:rPr lang="en-US" sz="1200" dirty="0"/>
              <a:t>Pg  1.5 SSF 6e</a:t>
            </a:r>
          </a:p>
        </p:txBody>
      </p:sp>
      <p:pic>
        <p:nvPicPr>
          <p:cNvPr id="8" name="Picture 7" descr="6e_c01_5_poor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652016"/>
          </a:xfrm>
          <a:prstGeom prst="rect">
            <a:avLst/>
          </a:prstGeom>
        </p:spPr>
      </p:pic>
    </p:spTree>
    <p:extLst>
      <p:ext uri="{BB962C8B-B14F-4D97-AF65-F5344CB8AC3E}">
        <p14:creationId xmlns:p14="http://schemas.microsoft.com/office/powerpoint/2010/main" val="39910293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1747" name="Rectangle 3"/>
          <p:cNvSpPr>
            <a:spLocks noGrp="1" noChangeArrowheads="1"/>
          </p:cNvSpPr>
          <p:nvPr>
            <p:ph idx="1"/>
          </p:nvPr>
        </p:nvSpPr>
        <p:spPr>
          <a:xfrm>
            <a:off x="390525" y="1143000"/>
            <a:ext cx="8258175" cy="495030"/>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solidFill>
                <a:schemeClr val="accent1"/>
              </a:solidFill>
              <a:latin typeface="Arial Narrow" charset="0"/>
              <a:cs typeface="+mn-cs"/>
            </a:endParaRPr>
          </a:p>
        </p:txBody>
      </p:sp>
      <p:sp>
        <p:nvSpPr>
          <p:cNvPr id="3174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1-19</a:t>
            </a:r>
          </a:p>
        </p:txBody>
      </p:sp>
      <p:pic>
        <p:nvPicPr>
          <p:cNvPr id="31749" name="Picture 1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3" y="2057400"/>
            <a:ext cx="1931987"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0" name="Picture 11"/>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5688" y="2057400"/>
            <a:ext cx="1968366"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1" name="Picture 1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8" y="2057400"/>
            <a:ext cx="1898650" cy="1318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2" name="Picture 1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63040"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3" name="Picture 14"/>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6417" y="3584575"/>
            <a:ext cx="196386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1754" name="Picture 16"/>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7296" y="3584575"/>
            <a:ext cx="1905000" cy="1322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4175607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90526" y="158750"/>
            <a:ext cx="8235950" cy="519112"/>
          </a:xfrm>
        </p:spPr>
        <p:txBody>
          <a:bodyPr/>
          <a:lstStyle/>
          <a:p>
            <a:pPr eaLnBrk="1" hangingPunct="1">
              <a:defRPr/>
            </a:pPr>
            <a:r>
              <a:rPr lang="en-US" dirty="0">
                <a:latin typeface="Arial Narrow" charset="0"/>
                <a:cs typeface="+mj-cs"/>
              </a:rPr>
              <a:t>Providing Safe Food</a:t>
            </a:r>
          </a:p>
        </p:txBody>
      </p:sp>
      <p:sp>
        <p:nvSpPr>
          <p:cNvPr id="14339" name="Rectangle 3"/>
          <p:cNvSpPr>
            <a:spLocks noGrp="1" noChangeArrowheads="1"/>
          </p:cNvSpPr>
          <p:nvPr>
            <p:ph idx="1"/>
          </p:nvPr>
        </p:nvSpPr>
        <p:spPr>
          <a:xfrm>
            <a:off x="395288" y="1143000"/>
            <a:ext cx="5648325" cy="4983163"/>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Recognize the importance of food safety</a:t>
            </a:r>
          </a:p>
          <a:p>
            <a:pPr marL="347472" lvl="1" indent="-347472" eaLnBrk="1" hangingPunct="1">
              <a:lnSpc>
                <a:spcPct val="100000"/>
              </a:lnSpc>
              <a:spcBef>
                <a:spcPts val="900"/>
              </a:spcBef>
              <a:defRPr/>
            </a:pPr>
            <a:r>
              <a:rPr lang="en-US" dirty="0">
                <a:latin typeface="Arial Narrow" charset="0"/>
              </a:rPr>
              <a:t>Understand how food becomes unsafe</a:t>
            </a:r>
          </a:p>
          <a:p>
            <a:pPr marL="347472" lvl="1" indent="-347472" eaLnBrk="1" hangingPunct="1">
              <a:lnSpc>
                <a:spcPct val="100000"/>
              </a:lnSpc>
              <a:spcBef>
                <a:spcPts val="900"/>
              </a:spcBef>
              <a:defRPr/>
            </a:pPr>
            <a:r>
              <a:rPr lang="en-US" dirty="0">
                <a:latin typeface="Arial Narrow" charset="0"/>
              </a:rPr>
              <a:t>Identify TCS food</a:t>
            </a:r>
          </a:p>
          <a:p>
            <a:pPr marL="347472" lvl="1" indent="-347472" eaLnBrk="1" hangingPunct="1">
              <a:lnSpc>
                <a:spcPct val="100000"/>
              </a:lnSpc>
              <a:spcBef>
                <a:spcPts val="900"/>
              </a:spcBef>
              <a:defRPr/>
            </a:pPr>
            <a:r>
              <a:rPr lang="en-US" dirty="0">
                <a:latin typeface="Arial Narrow" charset="0"/>
              </a:rPr>
              <a:t>Recognize the risk factors for foodborne illness</a:t>
            </a:r>
          </a:p>
          <a:p>
            <a:pPr marL="347472" lvl="1" indent="-347472" eaLnBrk="1" hangingPunct="1">
              <a:lnSpc>
                <a:spcPct val="100000"/>
              </a:lnSpc>
              <a:spcBef>
                <a:spcPts val="900"/>
              </a:spcBef>
              <a:defRPr/>
            </a:pPr>
            <a:r>
              <a:rPr lang="en-US" dirty="0">
                <a:latin typeface="Arial Narrow" charset="0"/>
              </a:rPr>
              <a:t>Understand important prevention measures for keeping food safe</a:t>
            </a:r>
          </a:p>
        </p:txBody>
      </p:sp>
      <p:sp>
        <p:nvSpPr>
          <p:cNvPr id="1434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a:t>
            </a:r>
          </a:p>
        </p:txBody>
      </p:sp>
      <p:sp>
        <p:nvSpPr>
          <p:cNvPr id="14341"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4342"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20707651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Food Most Likely to Become Unsafe</a:t>
            </a:r>
          </a:p>
        </p:txBody>
      </p:sp>
      <p:sp>
        <p:nvSpPr>
          <p:cNvPr id="32771" name="Rectangle 3"/>
          <p:cNvSpPr>
            <a:spLocks noGrp="1" noChangeArrowheads="1"/>
          </p:cNvSpPr>
          <p:nvPr>
            <p:ph idx="1"/>
          </p:nvPr>
        </p:nvSpPr>
        <p:spPr>
          <a:xfrm>
            <a:off x="390525" y="1143000"/>
            <a:ext cx="8258175" cy="532939"/>
          </a:xfrm>
        </p:spPr>
        <p:txBody>
          <a:bodyPr/>
          <a:lstStyle/>
          <a:p>
            <a:pPr marL="0" indent="0" eaLnBrk="1" hangingPunct="1">
              <a:defRPr/>
            </a:pPr>
            <a:r>
              <a:rPr lang="en-US" dirty="0">
                <a:solidFill>
                  <a:schemeClr val="accent1"/>
                </a:solidFill>
                <a:latin typeface="Arial Narrow" charset="0"/>
                <a:cs typeface="+mn-cs"/>
              </a:rPr>
              <a:t>TCS </a:t>
            </a:r>
            <a:r>
              <a:rPr lang="en-US" dirty="0" smtClean="0">
                <a:solidFill>
                  <a:schemeClr val="accent1"/>
                </a:solidFill>
                <a:latin typeface="Arial Narrow" charset="0"/>
                <a:cs typeface="+mn-cs"/>
              </a:rPr>
              <a:t>food:</a:t>
            </a:r>
            <a:endParaRPr lang="en-US" dirty="0">
              <a:latin typeface="Arial Narrow" charset="0"/>
            </a:endParaRPr>
          </a:p>
        </p:txBody>
      </p:sp>
      <p:sp>
        <p:nvSpPr>
          <p:cNvPr id="3277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1-20</a:t>
            </a:r>
          </a:p>
        </p:txBody>
      </p:sp>
      <p:pic>
        <p:nvPicPr>
          <p:cNvPr id="32773" name="Picture 1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58912" y="2057400"/>
            <a:ext cx="1908175" cy="132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4"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92513" y="2057400"/>
            <a:ext cx="1965325" cy="13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5" name="Picture 19"/>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5792787" y="2057399"/>
            <a:ext cx="1914525" cy="1334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6" name="Picture 20"/>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458912" y="3587750"/>
            <a:ext cx="1908175" cy="1329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7" name="Picture 21"/>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92513" y="3587750"/>
            <a:ext cx="1965325" cy="132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32778" name="Picture 22"/>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792787" y="3587750"/>
            <a:ext cx="1914525" cy="1337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1278082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9"/>
          <p:cNvSpPr>
            <a:spLocks noGrp="1" noChangeArrowheads="1"/>
          </p:cNvSpPr>
          <p:nvPr>
            <p:ph type="title"/>
          </p:nvPr>
        </p:nvSpPr>
        <p:spPr>
          <a:xfrm>
            <a:off x="390525" y="158750"/>
            <a:ext cx="8258175" cy="519112"/>
          </a:xfrm>
        </p:spPr>
        <p:txBody>
          <a:bodyPr/>
          <a:lstStyle/>
          <a:p>
            <a:pPr eaLnBrk="1" hangingPunct="1">
              <a:defRPr/>
            </a:pPr>
            <a:r>
              <a:rPr lang="en-US" dirty="0">
                <a:latin typeface="Arial Narrow" charset="0"/>
                <a:cs typeface="+mj-cs"/>
              </a:rPr>
              <a:t>Ready-to-Eat Food</a:t>
            </a:r>
          </a:p>
        </p:txBody>
      </p:sp>
      <p:sp>
        <p:nvSpPr>
          <p:cNvPr id="30724" name="Rectangle 10"/>
          <p:cNvSpPr>
            <a:spLocks noGrp="1" noChangeArrowheads="1"/>
          </p:cNvSpPr>
          <p:nvPr>
            <p:ph idx="1"/>
          </p:nvPr>
        </p:nvSpPr>
        <p:spPr>
          <a:xfrm>
            <a:off x="390523" y="1143000"/>
            <a:ext cx="7316789" cy="5257800"/>
          </a:xfrm>
        </p:spPr>
        <p:txBody>
          <a:bodyPr/>
          <a:lstStyle/>
          <a:p>
            <a:pPr marL="0" lvl="1" indent="0" eaLnBrk="1" hangingPunct="1">
              <a:spcBef>
                <a:spcPct val="100000"/>
              </a:spcBef>
              <a:buClr>
                <a:srgbClr val="009DDC"/>
              </a:buClr>
              <a:buFont typeface="Wingdings" pitchFamily="2" charset="2"/>
              <a:buNone/>
              <a:defRPr/>
            </a:pPr>
            <a:r>
              <a:rPr lang="en-US" sz="2400" b="1" dirty="0">
                <a:solidFill>
                  <a:srgbClr val="005CAB"/>
                </a:solidFill>
                <a:ea typeface="+mn-ea"/>
                <a:cs typeface="+mn-cs"/>
              </a:rPr>
              <a:t>Ready-to-eat food is food that can be eaten without </a:t>
            </a:r>
            <a:r>
              <a:rPr lang="en-US" sz="2400" b="1" dirty="0" smtClean="0">
                <a:solidFill>
                  <a:srgbClr val="005CAB"/>
                </a:solidFill>
                <a:ea typeface="+mn-ea"/>
                <a:cs typeface="+mn-cs"/>
              </a:rPr>
              <a:t>further:</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Preparation</a:t>
            </a:r>
          </a:p>
          <a:p>
            <a:pPr marL="347472" lvl="1" indent="-347472" eaLnBrk="1" hangingPunct="1">
              <a:lnSpc>
                <a:spcPct val="100000"/>
              </a:lnSpc>
              <a:spcBef>
                <a:spcPts val="900"/>
              </a:spcBef>
              <a:buFont typeface="Wingdings" pitchFamily="2" charset="2"/>
              <a:buChar char="l"/>
              <a:defRPr/>
            </a:pPr>
            <a:r>
              <a:rPr lang="en-US" dirty="0" smtClean="0"/>
              <a:t>Washing</a:t>
            </a:r>
          </a:p>
          <a:p>
            <a:pPr marL="347472" lvl="1" indent="-347472" eaLnBrk="1" hangingPunct="1">
              <a:lnSpc>
                <a:spcPct val="100000"/>
              </a:lnSpc>
              <a:spcBef>
                <a:spcPts val="900"/>
              </a:spcBef>
              <a:buFont typeface="Wingdings" pitchFamily="2" charset="2"/>
              <a:buChar char="l"/>
              <a:defRPr/>
            </a:pPr>
            <a:r>
              <a:rPr lang="en-US" dirty="0" smtClean="0"/>
              <a:t>Cooking</a:t>
            </a:r>
          </a:p>
          <a:p>
            <a:pPr marL="0" indent="0" eaLnBrk="1" hangingPunct="1">
              <a:buFont typeface="Wingdings" pitchFamily="2" charset="2"/>
              <a:buNone/>
              <a:defRPr/>
            </a:pPr>
            <a:r>
              <a:rPr lang="en-US" dirty="0" smtClean="0">
                <a:ea typeface="+mn-ea"/>
                <a:cs typeface="+mn-cs"/>
              </a:rPr>
              <a:t>Ready-to-eat food includes:</a:t>
            </a:r>
          </a:p>
          <a:p>
            <a:pPr marL="347472" lvl="1" indent="-347472" eaLnBrk="1" hangingPunct="1">
              <a:lnSpc>
                <a:spcPct val="100000"/>
              </a:lnSpc>
              <a:spcBef>
                <a:spcPts val="900"/>
              </a:spcBef>
              <a:buFont typeface="Wingdings" pitchFamily="2" charset="2"/>
              <a:buChar char="l"/>
              <a:defRPr/>
            </a:pPr>
            <a:r>
              <a:rPr lang="en-US" dirty="0" smtClean="0"/>
              <a:t>Cooked food</a:t>
            </a:r>
          </a:p>
          <a:p>
            <a:pPr marL="347472" lvl="1" indent="-347472" eaLnBrk="1" hangingPunct="1">
              <a:lnSpc>
                <a:spcPct val="100000"/>
              </a:lnSpc>
              <a:spcBef>
                <a:spcPts val="900"/>
              </a:spcBef>
              <a:buFont typeface="Wingdings" pitchFamily="2" charset="2"/>
              <a:buChar char="l"/>
              <a:defRPr/>
            </a:pPr>
            <a:r>
              <a:rPr lang="en-US" dirty="0" smtClean="0"/>
              <a:t>Washed fruit and vegetables</a:t>
            </a:r>
          </a:p>
          <a:p>
            <a:pPr marL="347472" lvl="1" indent="-347472" eaLnBrk="1" hangingPunct="1">
              <a:lnSpc>
                <a:spcPct val="100000"/>
              </a:lnSpc>
              <a:spcBef>
                <a:spcPts val="900"/>
              </a:spcBef>
              <a:buFont typeface="Wingdings" pitchFamily="2" charset="2"/>
              <a:buChar char="l"/>
              <a:defRPr/>
            </a:pPr>
            <a:r>
              <a:rPr lang="en-US" dirty="0" smtClean="0"/>
              <a:t>Deli meat</a:t>
            </a:r>
          </a:p>
          <a:p>
            <a:pPr marL="347472" lvl="1" indent="-347472" eaLnBrk="1" hangingPunct="1">
              <a:lnSpc>
                <a:spcPct val="100000"/>
              </a:lnSpc>
              <a:spcBef>
                <a:spcPts val="900"/>
              </a:spcBef>
              <a:buFont typeface="Wingdings" pitchFamily="2" charset="2"/>
              <a:buChar char="l"/>
              <a:defRPr/>
            </a:pPr>
            <a:r>
              <a:rPr lang="en-US" dirty="0" smtClean="0"/>
              <a:t>Bakery items</a:t>
            </a:r>
          </a:p>
          <a:p>
            <a:pPr marL="347472" lvl="1" indent="-347472" eaLnBrk="1" hangingPunct="1">
              <a:lnSpc>
                <a:spcPct val="100000"/>
              </a:lnSpc>
              <a:spcBef>
                <a:spcPts val="900"/>
              </a:spcBef>
              <a:buFont typeface="Wingdings" pitchFamily="2" charset="2"/>
              <a:buChar char="l"/>
              <a:defRPr/>
            </a:pPr>
            <a:r>
              <a:rPr lang="en-US" dirty="0" smtClean="0"/>
              <a:t>Sugar, spices, and seasonings</a:t>
            </a:r>
          </a:p>
          <a:p>
            <a:pPr marL="571500" lvl="1" indent="-457200" eaLnBrk="1" hangingPunct="1">
              <a:buFont typeface="Wingdings" pitchFamily="2" charset="2"/>
              <a:buChar char="l"/>
              <a:defRPr/>
            </a:pPr>
            <a:endParaRPr lang="en-US" dirty="0" smtClean="0"/>
          </a:p>
        </p:txBody>
      </p:sp>
      <p:sp>
        <p:nvSpPr>
          <p:cNvPr id="33796"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1-21</a:t>
            </a:r>
          </a:p>
        </p:txBody>
      </p:sp>
    </p:spTree>
    <p:extLst>
      <p:ext uri="{BB962C8B-B14F-4D97-AF65-F5344CB8AC3E}">
        <p14:creationId xmlns:p14="http://schemas.microsoft.com/office/powerpoint/2010/main" val="3671888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4"/>
          <p:cNvSpPr>
            <a:spLocks noChangeArrowheads="1"/>
          </p:cNvSpPr>
          <p:nvPr/>
        </p:nvSpPr>
        <p:spPr bwMode="auto">
          <a:xfrm>
            <a:off x="6297613" y="1198563"/>
            <a:ext cx="1706562" cy="11017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34819" name="Rectangle 9"/>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Populations at High Risk for Foodborne Illnesses</a:t>
            </a:r>
          </a:p>
        </p:txBody>
      </p:sp>
      <p:sp>
        <p:nvSpPr>
          <p:cNvPr id="30724" name="Rectangle 10"/>
          <p:cNvSpPr>
            <a:spLocks noGrp="1" noChangeArrowheads="1"/>
          </p:cNvSpPr>
          <p:nvPr>
            <p:ph idx="1"/>
          </p:nvPr>
        </p:nvSpPr>
        <p:spPr>
          <a:xfrm>
            <a:off x="390525" y="1143000"/>
            <a:ext cx="5212080" cy="3789362"/>
          </a:xfrm>
        </p:spPr>
        <p:txBody>
          <a:bodyPr/>
          <a:lstStyle/>
          <a:p>
            <a:pPr marL="0" indent="0" eaLnBrk="1" hangingPunct="1">
              <a:buFont typeface="Wingdings" pitchFamily="2" charset="2"/>
              <a:buNone/>
              <a:defRPr/>
            </a:pPr>
            <a:r>
              <a:rPr lang="en-US" dirty="0" smtClean="0">
                <a:ea typeface="+mn-ea"/>
                <a:cs typeface="+mn-cs"/>
              </a:rPr>
              <a:t>These people have a higher risk of getting a foodborne illness:</a:t>
            </a:r>
          </a:p>
          <a:p>
            <a:pPr marL="347472" lvl="1" indent="-347472" eaLnBrk="1" hangingPunct="1">
              <a:lnSpc>
                <a:spcPct val="100000"/>
              </a:lnSpc>
              <a:spcBef>
                <a:spcPts val="900"/>
              </a:spcBef>
              <a:buFont typeface="Wingdings" pitchFamily="2" charset="2"/>
              <a:buChar char="l"/>
              <a:defRPr/>
            </a:pPr>
            <a:r>
              <a:rPr lang="en-US" dirty="0" smtClean="0"/>
              <a:t>Elderly people</a:t>
            </a:r>
          </a:p>
          <a:p>
            <a:pPr marL="347472" lvl="1" indent="-347472" eaLnBrk="1" hangingPunct="1">
              <a:lnSpc>
                <a:spcPct val="100000"/>
              </a:lnSpc>
              <a:spcBef>
                <a:spcPts val="900"/>
              </a:spcBef>
              <a:buFont typeface="Wingdings" pitchFamily="2" charset="2"/>
              <a:buChar char="l"/>
              <a:defRPr/>
            </a:pPr>
            <a:r>
              <a:rPr lang="en-US" dirty="0" smtClean="0"/>
              <a:t>Preschool-age children</a:t>
            </a:r>
          </a:p>
          <a:p>
            <a:pPr marL="347472" lvl="1" indent="-347472" eaLnBrk="1" hangingPunct="1">
              <a:lnSpc>
                <a:spcPct val="100000"/>
              </a:lnSpc>
              <a:spcBef>
                <a:spcPts val="900"/>
              </a:spcBef>
              <a:buFont typeface="Wingdings" pitchFamily="2" charset="2"/>
              <a:buChar char="l"/>
              <a:defRPr/>
            </a:pPr>
            <a:r>
              <a:rPr lang="en-US" dirty="0" smtClean="0"/>
              <a:t>People with compromised immune systems </a:t>
            </a:r>
          </a:p>
          <a:p>
            <a:pPr marL="114300" lvl="1" indent="0" eaLnBrk="1" hangingPunct="1">
              <a:buFont typeface="Wingdings" pitchFamily="2" charset="2"/>
              <a:buNone/>
              <a:defRPr/>
            </a:pPr>
            <a:endParaRPr lang="en-US" dirty="0" smtClean="0"/>
          </a:p>
        </p:txBody>
      </p:sp>
      <p:sp>
        <p:nvSpPr>
          <p:cNvPr id="34822" name="Text Box 308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1-22</a:t>
            </a:r>
          </a:p>
        </p:txBody>
      </p:sp>
      <p:pic>
        <p:nvPicPr>
          <p:cNvPr id="5" name="Picture 4" descr="6e_c01_7_child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2450592"/>
            <a:ext cx="2103120" cy="1085002"/>
          </a:xfrm>
          <a:prstGeom prst="rect">
            <a:avLst/>
          </a:prstGeom>
        </p:spPr>
      </p:pic>
      <p:pic>
        <p:nvPicPr>
          <p:cNvPr id="6" name="Picture 5" descr="6e_c01_7_RxCapInHand_r2SW.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3355" y="3657600"/>
            <a:ext cx="2103120" cy="1086797"/>
          </a:xfrm>
          <a:prstGeom prst="rect">
            <a:avLst/>
          </a:prstGeom>
        </p:spPr>
      </p:pic>
      <p:pic>
        <p:nvPicPr>
          <p:cNvPr id="7" name="Picture 6" descr="6e_c01_7_elderly_r.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355" y="1243013"/>
            <a:ext cx="2103120" cy="1092433"/>
          </a:xfrm>
          <a:prstGeom prst="rect">
            <a:avLst/>
          </a:prstGeom>
        </p:spPr>
      </p:pic>
    </p:spTree>
    <p:extLst>
      <p:ext uri="{BB962C8B-B14F-4D97-AF65-F5344CB8AC3E}">
        <p14:creationId xmlns:p14="http://schemas.microsoft.com/office/powerpoint/2010/main" val="12804943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35845"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1-23</a:t>
            </a:r>
          </a:p>
        </p:txBody>
      </p:sp>
      <p:sp>
        <p:nvSpPr>
          <p:cNvPr id="6" name="Rectangle 3"/>
          <p:cNvSpPr txBox="1">
            <a:spLocks noChangeArrowheads="1"/>
          </p:cNvSpPr>
          <p:nvPr/>
        </p:nvSpPr>
        <p:spPr bwMode="auto">
          <a:xfrm>
            <a:off x="390525" y="1143000"/>
            <a:ext cx="662940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995363" indent="-419100" algn="l" rtl="0" eaLnBrk="0" fontAlgn="base" hangingPunct="0">
              <a:lnSpc>
                <a:spcPct val="90000"/>
              </a:lnSpc>
              <a:spcBef>
                <a:spcPct val="500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447800" indent="-419100" algn="l" rtl="0" eaLnBrk="0" fontAlgn="base" hangingPunct="0">
              <a:lnSpc>
                <a:spcPct val="90000"/>
              </a:lnSpc>
              <a:spcBef>
                <a:spcPct val="500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eaLnBrk="1" hangingPunct="1">
              <a:buFont typeface="Wingdings" pitchFamily="2" charset="2"/>
              <a:buNone/>
              <a:defRPr/>
            </a:pPr>
            <a:r>
              <a:rPr lang="en-US" sz="2400" b="1" dirty="0" smtClean="0">
                <a:solidFill>
                  <a:srgbClr val="005CAB"/>
                </a:solidFill>
                <a:ea typeface="+mn-ea"/>
              </a:rPr>
              <a:t>Focus on these measures: </a:t>
            </a:r>
          </a:p>
          <a:p>
            <a:pPr marL="347472" lvl="1" indent="-347472" eaLnBrk="1" hangingPunct="1">
              <a:lnSpc>
                <a:spcPct val="100000"/>
              </a:lnSpc>
              <a:spcBef>
                <a:spcPts val="900"/>
              </a:spcBef>
              <a:defRPr/>
            </a:pPr>
            <a:r>
              <a:rPr lang="en-US" dirty="0"/>
              <a:t>Controlling time and </a:t>
            </a:r>
            <a:r>
              <a:rPr lang="en-US" dirty="0" smtClean="0"/>
              <a:t>temperature</a:t>
            </a:r>
            <a:endParaRPr lang="en-US" dirty="0"/>
          </a:p>
          <a:p>
            <a:pPr marL="347472" lvl="1" indent="-347472" eaLnBrk="1" hangingPunct="1">
              <a:lnSpc>
                <a:spcPct val="100000"/>
              </a:lnSpc>
              <a:spcBef>
                <a:spcPts val="900"/>
              </a:spcBef>
              <a:defRPr/>
            </a:pPr>
            <a:r>
              <a:rPr lang="en-US" dirty="0"/>
              <a:t>Preventing cross-contamination</a:t>
            </a:r>
          </a:p>
          <a:p>
            <a:pPr marL="347472" lvl="1" indent="-347472" eaLnBrk="1" hangingPunct="1">
              <a:lnSpc>
                <a:spcPct val="100000"/>
              </a:lnSpc>
              <a:spcBef>
                <a:spcPts val="900"/>
              </a:spcBef>
              <a:defRPr/>
            </a:pPr>
            <a:r>
              <a:rPr lang="en-US" dirty="0"/>
              <a:t>Practicing personal hygiene</a:t>
            </a:r>
          </a:p>
          <a:p>
            <a:pPr marL="347472" lvl="1" indent="-347472" eaLnBrk="1" hangingPunct="1">
              <a:lnSpc>
                <a:spcPct val="100000"/>
              </a:lnSpc>
              <a:spcBef>
                <a:spcPts val="900"/>
              </a:spcBef>
              <a:defRPr/>
            </a:pPr>
            <a:r>
              <a:rPr lang="en-US" dirty="0"/>
              <a:t>Purchasing from approved, reputable suppliers</a:t>
            </a:r>
          </a:p>
          <a:p>
            <a:pPr marL="347472" lvl="1" indent="-347472" eaLnBrk="1" hangingPunct="1">
              <a:lnSpc>
                <a:spcPct val="100000"/>
              </a:lnSpc>
              <a:spcBef>
                <a:spcPts val="900"/>
              </a:spcBef>
              <a:defRPr/>
            </a:pPr>
            <a:r>
              <a:rPr lang="en-US" dirty="0"/>
              <a:t>Cleaning and sanitizing</a:t>
            </a:r>
          </a:p>
        </p:txBody>
      </p:sp>
      <p:pic>
        <p:nvPicPr>
          <p:cNvPr id="2" name="Picture 1" descr="6e_c01_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2080"/>
          </a:xfrm>
          <a:prstGeom prst="rect">
            <a:avLst/>
          </a:prstGeom>
        </p:spPr>
      </p:pic>
    </p:spTree>
    <p:extLst>
      <p:ext uri="{BB962C8B-B14F-4D97-AF65-F5344CB8AC3E}">
        <p14:creationId xmlns:p14="http://schemas.microsoft.com/office/powerpoint/2010/main" val="29227543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5172075" cy="4983163"/>
          </a:xfrm>
        </p:spPr>
        <p:txBody>
          <a:bodyPr/>
          <a:lstStyle/>
          <a:p>
            <a:pPr marL="0" lvl="1" indent="0" eaLnBrk="1" hangingPunct="1">
              <a:buFont typeface="Wingdings" pitchFamily="2" charset="2"/>
              <a:buNone/>
              <a:defRPr/>
            </a:pPr>
            <a:r>
              <a:rPr lang="en-US" sz="2400" b="1" dirty="0">
                <a:solidFill>
                  <a:srgbClr val="005CAB"/>
                </a:solidFill>
                <a:ea typeface="+mn-ea"/>
                <a:cs typeface="+mn-cs"/>
              </a:rPr>
              <a:t>Training and </a:t>
            </a:r>
            <a:r>
              <a:rPr lang="en-US" sz="2400" b="1" dirty="0" smtClean="0">
                <a:solidFill>
                  <a:srgbClr val="005CAB"/>
                </a:solidFill>
                <a:ea typeface="+mn-ea"/>
                <a:cs typeface="+mn-cs"/>
              </a:rPr>
              <a:t>monitoring:</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Train staff to follow food safety procedures</a:t>
            </a:r>
          </a:p>
          <a:p>
            <a:pPr marL="347472" lvl="1" indent="-347472" eaLnBrk="1" hangingPunct="1">
              <a:lnSpc>
                <a:spcPct val="100000"/>
              </a:lnSpc>
              <a:spcBef>
                <a:spcPts val="900"/>
              </a:spcBef>
              <a:buFont typeface="Wingdings" pitchFamily="2" charset="2"/>
              <a:buChar char="l"/>
              <a:defRPr/>
            </a:pPr>
            <a:r>
              <a:rPr lang="en-US" dirty="0" smtClean="0"/>
              <a:t>Provide initial and ongoing training</a:t>
            </a:r>
          </a:p>
          <a:p>
            <a:pPr marL="347472" lvl="1" indent="-347472" eaLnBrk="1" hangingPunct="1">
              <a:lnSpc>
                <a:spcPct val="100000"/>
              </a:lnSpc>
              <a:spcBef>
                <a:spcPts val="900"/>
              </a:spcBef>
              <a:buFont typeface="Wingdings" pitchFamily="2" charset="2"/>
              <a:buChar char="l"/>
              <a:defRPr/>
            </a:pPr>
            <a:r>
              <a:rPr lang="en-US" dirty="0" smtClean="0"/>
              <a:t>Provide all staff with general food </a:t>
            </a:r>
            <a:br>
              <a:rPr lang="en-US" dirty="0" smtClean="0"/>
            </a:br>
            <a:r>
              <a:rPr lang="en-US" dirty="0" smtClean="0"/>
              <a:t>safety knowledge</a:t>
            </a:r>
          </a:p>
          <a:p>
            <a:pPr marL="347472" lvl="1" indent="-347472" eaLnBrk="1" hangingPunct="1">
              <a:lnSpc>
                <a:spcPct val="100000"/>
              </a:lnSpc>
              <a:spcBef>
                <a:spcPts val="900"/>
              </a:spcBef>
              <a:buFont typeface="Wingdings" pitchFamily="2" charset="2"/>
              <a:buChar char="l"/>
              <a:defRPr/>
            </a:pPr>
            <a:r>
              <a:rPr lang="en-US" dirty="0" smtClean="0"/>
              <a:t>Provide job specific food safety training </a:t>
            </a:r>
          </a:p>
          <a:p>
            <a:pPr marL="347472" lvl="1" indent="-347472" eaLnBrk="1" hangingPunct="1">
              <a:lnSpc>
                <a:spcPct val="100000"/>
              </a:lnSpc>
              <a:spcBef>
                <a:spcPts val="900"/>
              </a:spcBef>
              <a:buFont typeface="Wingdings" pitchFamily="2" charset="2"/>
              <a:buChar char="l"/>
              <a:defRPr/>
            </a:pPr>
            <a:r>
              <a:rPr lang="en-US" dirty="0" smtClean="0"/>
              <a:t>Retrain staff regularly</a:t>
            </a:r>
          </a:p>
          <a:p>
            <a:pPr marL="347472" lvl="1" indent="-347472" eaLnBrk="1" hangingPunct="1">
              <a:lnSpc>
                <a:spcPct val="100000"/>
              </a:lnSpc>
              <a:spcBef>
                <a:spcPts val="900"/>
              </a:spcBef>
              <a:buFont typeface="Wingdings" pitchFamily="2" charset="2"/>
              <a:buChar char="l"/>
              <a:defRPr/>
            </a:pPr>
            <a:r>
              <a:rPr lang="en-US" dirty="0" smtClean="0"/>
              <a:t>Monitor staff to make sure they are following procedures</a:t>
            </a:r>
          </a:p>
          <a:p>
            <a:pPr marL="347472" lvl="1" indent="-347472" eaLnBrk="1" hangingPunct="1">
              <a:lnSpc>
                <a:spcPct val="100000"/>
              </a:lnSpc>
              <a:spcBef>
                <a:spcPts val="900"/>
              </a:spcBef>
              <a:buFont typeface="Wingdings" pitchFamily="2" charset="2"/>
              <a:buChar char="l"/>
              <a:defRPr/>
            </a:pPr>
            <a:r>
              <a:rPr lang="en-US" dirty="0" smtClean="0"/>
              <a:t>Document training</a:t>
            </a:r>
          </a:p>
        </p:txBody>
      </p:sp>
      <p:sp>
        <p:nvSpPr>
          <p:cNvPr id="36868"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1-24</a:t>
            </a:r>
          </a:p>
        </p:txBody>
      </p:sp>
      <p:pic>
        <p:nvPicPr>
          <p:cNvPr id="2" name="Picture 1" descr="6e_c01_08_demonstrating_rev.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414272"/>
          </a:xfrm>
          <a:prstGeom prst="rect">
            <a:avLst/>
          </a:prstGeom>
        </p:spPr>
      </p:pic>
    </p:spTree>
    <p:extLst>
      <p:ext uri="{BB962C8B-B14F-4D97-AF65-F5344CB8AC3E}">
        <p14:creationId xmlns:p14="http://schemas.microsoft.com/office/powerpoint/2010/main" val="391508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Keeping Food Safe</a:t>
            </a:r>
          </a:p>
        </p:txBody>
      </p:sp>
      <p:sp>
        <p:nvSpPr>
          <p:cNvPr id="22531" name="Rectangle 3"/>
          <p:cNvSpPr>
            <a:spLocks noGrp="1" noChangeArrowheads="1"/>
          </p:cNvSpPr>
          <p:nvPr>
            <p:ph idx="1"/>
          </p:nvPr>
        </p:nvSpPr>
        <p:spPr>
          <a:xfrm>
            <a:off x="390525" y="1143000"/>
            <a:ext cx="6629400" cy="3789362"/>
          </a:xfrm>
        </p:spPr>
        <p:txBody>
          <a:bodyPr/>
          <a:lstStyle/>
          <a:p>
            <a:pPr marL="0" lvl="1" indent="0" eaLnBrk="1" hangingPunct="1">
              <a:buFont typeface="Wingdings" pitchFamily="2" charset="2"/>
              <a:buNone/>
              <a:defRPr/>
            </a:pPr>
            <a:r>
              <a:rPr lang="en-US" sz="2400" b="1" dirty="0">
                <a:solidFill>
                  <a:srgbClr val="005CAB"/>
                </a:solidFill>
                <a:ea typeface="+mn-ea"/>
                <a:cs typeface="+mn-cs"/>
              </a:rPr>
              <a:t>Government </a:t>
            </a:r>
            <a:r>
              <a:rPr lang="en-US" sz="2400" b="1" dirty="0" smtClean="0">
                <a:solidFill>
                  <a:srgbClr val="005CAB"/>
                </a:solidFill>
                <a:ea typeface="+mn-ea"/>
                <a:cs typeface="+mn-cs"/>
              </a:rPr>
              <a:t>agencies: </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The Food and Drug Administration (FDA)</a:t>
            </a:r>
          </a:p>
          <a:p>
            <a:pPr marL="347472" lvl="1" indent="-347472" eaLnBrk="1" hangingPunct="1">
              <a:lnSpc>
                <a:spcPct val="100000"/>
              </a:lnSpc>
              <a:spcBef>
                <a:spcPts val="900"/>
              </a:spcBef>
              <a:buFont typeface="Wingdings" pitchFamily="2" charset="2"/>
              <a:buChar char="l"/>
              <a:defRPr/>
            </a:pPr>
            <a:r>
              <a:rPr lang="en-US" dirty="0" smtClean="0"/>
              <a:t>U.S. Department of Agriculture (USDA)</a:t>
            </a:r>
          </a:p>
          <a:p>
            <a:pPr marL="347472" lvl="1" indent="-347472" eaLnBrk="1" hangingPunct="1">
              <a:lnSpc>
                <a:spcPct val="100000"/>
              </a:lnSpc>
              <a:spcBef>
                <a:spcPts val="900"/>
              </a:spcBef>
              <a:buFont typeface="Wingdings" pitchFamily="2" charset="2"/>
              <a:buChar char="l"/>
              <a:defRPr/>
            </a:pPr>
            <a:r>
              <a:rPr lang="en-US" dirty="0" smtClean="0"/>
              <a:t>Centers for Disease Control and Prevention (CDC)</a:t>
            </a:r>
          </a:p>
          <a:p>
            <a:pPr marL="347472" lvl="1" indent="-347472" eaLnBrk="1" hangingPunct="1">
              <a:lnSpc>
                <a:spcPct val="100000"/>
              </a:lnSpc>
              <a:spcBef>
                <a:spcPts val="900"/>
              </a:spcBef>
              <a:buFont typeface="Wingdings" pitchFamily="2" charset="2"/>
              <a:buChar char="l"/>
              <a:defRPr/>
            </a:pPr>
            <a:r>
              <a:rPr lang="en-US" dirty="0" smtClean="0"/>
              <a:t>U.S. Public Health Service (PHS)</a:t>
            </a:r>
          </a:p>
          <a:p>
            <a:pPr marL="347472" lvl="1" indent="-347472" eaLnBrk="1" hangingPunct="1">
              <a:lnSpc>
                <a:spcPct val="100000"/>
              </a:lnSpc>
              <a:spcBef>
                <a:spcPts val="900"/>
              </a:spcBef>
              <a:buFont typeface="Wingdings" pitchFamily="2" charset="2"/>
              <a:buChar char="l"/>
              <a:defRPr/>
            </a:pPr>
            <a:r>
              <a:rPr lang="en-US" dirty="0" smtClean="0"/>
              <a:t>State and loca</a:t>
            </a:r>
            <a:r>
              <a:rPr lang="en-US" dirty="0"/>
              <a:t>l</a:t>
            </a:r>
            <a:r>
              <a:rPr lang="en-US" dirty="0" smtClean="0"/>
              <a:t> regulatory authorities</a:t>
            </a:r>
          </a:p>
        </p:txBody>
      </p:sp>
      <p:sp>
        <p:nvSpPr>
          <p:cNvPr id="37892"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1-25</a:t>
            </a:r>
          </a:p>
        </p:txBody>
      </p:sp>
    </p:spTree>
    <p:extLst>
      <p:ext uri="{BB962C8B-B14F-4D97-AF65-F5344CB8AC3E}">
        <p14:creationId xmlns:p14="http://schemas.microsoft.com/office/powerpoint/2010/main" val="15494485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9331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You Can Prevent Contamination</a:t>
            </a:r>
          </a:p>
        </p:txBody>
      </p:sp>
      <p:sp>
        <p:nvSpPr>
          <p:cNvPr id="38915" name="Rectangle 3"/>
          <p:cNvSpPr>
            <a:spLocks noGrp="1" noChangeArrowheads="1"/>
          </p:cNvSpPr>
          <p:nvPr>
            <p:ph type="body" idx="1"/>
          </p:nvPr>
        </p:nvSpPr>
        <p:spPr>
          <a:xfrm>
            <a:off x="390525" y="1143000"/>
            <a:ext cx="8458200" cy="3128962"/>
          </a:xfrm>
        </p:spPr>
        <p:txBody>
          <a:bodyPr/>
          <a:lstStyle/>
          <a:p>
            <a:pPr marL="0" indent="0" eaLnBrk="1" hangingPunct="1">
              <a:defRPr/>
            </a:pPr>
            <a:r>
              <a:rPr lang="en-US" dirty="0">
                <a:latin typeface="Arial Narrow" charset="0"/>
                <a:cs typeface="+mn-cs"/>
              </a:rPr>
              <a:t>Objectives:</a:t>
            </a:r>
          </a:p>
          <a:p>
            <a:pPr marL="347472" lvl="1" indent="-347472" eaLnBrk="1" hangingPunct="1">
              <a:lnSpc>
                <a:spcPct val="100000"/>
              </a:lnSpc>
              <a:spcBef>
                <a:spcPts val="900"/>
              </a:spcBef>
              <a:defRPr/>
            </a:pPr>
            <a:r>
              <a:rPr lang="en-US" dirty="0">
                <a:latin typeface="Arial Narrow" charset="0"/>
              </a:rPr>
              <a:t>Biological, chemical, and physical contaminants and how to prevent them</a:t>
            </a:r>
          </a:p>
          <a:p>
            <a:pPr marL="347472" lvl="1" indent="-347472" eaLnBrk="1" hangingPunct="1">
              <a:lnSpc>
                <a:spcPct val="100000"/>
              </a:lnSpc>
              <a:spcBef>
                <a:spcPts val="900"/>
              </a:spcBef>
              <a:defRPr/>
            </a:pPr>
            <a:r>
              <a:rPr lang="en-US" dirty="0">
                <a:latin typeface="Arial Narrow" charset="0"/>
              </a:rPr>
              <a:t>How to prevent the deliberate contamination of food</a:t>
            </a:r>
          </a:p>
          <a:p>
            <a:pPr marL="347472" lvl="1" indent="-347472" eaLnBrk="1" hangingPunct="1">
              <a:lnSpc>
                <a:spcPct val="100000"/>
              </a:lnSpc>
              <a:spcBef>
                <a:spcPts val="900"/>
              </a:spcBef>
              <a:defRPr/>
            </a:pPr>
            <a:r>
              <a:rPr lang="en-US" dirty="0">
                <a:latin typeface="Arial Narrow" charset="0"/>
              </a:rPr>
              <a:t>How to respond to a foodborne-illness outbreak</a:t>
            </a:r>
          </a:p>
          <a:p>
            <a:pPr marL="347472" lvl="1" indent="-347472" eaLnBrk="1" hangingPunct="1">
              <a:lnSpc>
                <a:spcPct val="100000"/>
              </a:lnSpc>
              <a:spcBef>
                <a:spcPts val="900"/>
              </a:spcBef>
              <a:defRPr/>
            </a:pPr>
            <a:r>
              <a:rPr lang="en-US" dirty="0">
                <a:latin typeface="Arial Narrow" charset="0"/>
              </a:rPr>
              <a:t>Common food allergens and how to prevent reactions to </a:t>
            </a:r>
            <a:r>
              <a:rPr lang="en-US" dirty="0" smtClean="0">
                <a:latin typeface="Arial Narrow" charset="0"/>
              </a:rPr>
              <a:t>them</a:t>
            </a:r>
            <a:endParaRPr lang="en-US" dirty="0">
              <a:latin typeface="Arial Narrow" charset="0"/>
            </a:endParaRPr>
          </a:p>
        </p:txBody>
      </p:sp>
      <p:sp>
        <p:nvSpPr>
          <p:cNvPr id="3891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a:t>
            </a:r>
          </a:p>
        </p:txBody>
      </p:sp>
    </p:spTree>
    <p:extLst>
      <p:ext uri="{BB962C8B-B14F-4D97-AF65-F5344CB8AC3E}">
        <p14:creationId xmlns:p14="http://schemas.microsoft.com/office/powerpoint/2010/main" val="3569750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39939" name="Rectangle 3"/>
          <p:cNvSpPr>
            <a:spLocks noGrp="1" noChangeArrowheads="1"/>
          </p:cNvSpPr>
          <p:nvPr>
            <p:ph type="body" idx="1"/>
          </p:nvPr>
        </p:nvSpPr>
        <p:spPr>
          <a:xfrm>
            <a:off x="398463" y="1143000"/>
            <a:ext cx="7308850" cy="3789362"/>
          </a:xfrm>
        </p:spPr>
        <p:txBody>
          <a:bodyPr/>
          <a:lstStyle/>
          <a:p>
            <a:pPr marL="0" indent="0" eaLnBrk="1" hangingPunct="1">
              <a:defRPr/>
            </a:pPr>
            <a:r>
              <a:rPr lang="en-US" dirty="0">
                <a:latin typeface="Arial Narrow" charset="0"/>
                <a:cs typeface="+mn-cs"/>
              </a:rPr>
              <a:t>Contaminants come from a variety of places: </a:t>
            </a:r>
          </a:p>
          <a:p>
            <a:pPr marL="347472" lvl="1" indent="-347472" eaLnBrk="1" hangingPunct="1">
              <a:lnSpc>
                <a:spcPct val="100000"/>
              </a:lnSpc>
              <a:spcBef>
                <a:spcPts val="900"/>
              </a:spcBef>
              <a:defRPr/>
            </a:pPr>
            <a:r>
              <a:rPr lang="en-US" dirty="0">
                <a:latin typeface="Arial Narrow" charset="0"/>
              </a:rPr>
              <a:t>Animals we use for food</a:t>
            </a:r>
          </a:p>
          <a:p>
            <a:pPr marL="347472" lvl="1" indent="-347472" eaLnBrk="1" hangingPunct="1">
              <a:lnSpc>
                <a:spcPct val="100000"/>
              </a:lnSpc>
              <a:spcBef>
                <a:spcPts val="900"/>
              </a:spcBef>
              <a:defRPr/>
            </a:pPr>
            <a:r>
              <a:rPr lang="en-US" dirty="0">
                <a:latin typeface="Arial Narrow" charset="0"/>
              </a:rPr>
              <a:t>Air, contaminated water, and dirt</a:t>
            </a:r>
          </a:p>
          <a:p>
            <a:pPr marL="347472" lvl="1" indent="-347472" eaLnBrk="1" hangingPunct="1">
              <a:lnSpc>
                <a:spcPct val="100000"/>
              </a:lnSpc>
              <a:spcBef>
                <a:spcPts val="900"/>
              </a:spcBef>
              <a:defRPr/>
            </a:pPr>
            <a:r>
              <a:rPr lang="en-US" dirty="0">
                <a:latin typeface="Arial Narrow" charset="0"/>
              </a:rPr>
              <a:t>People</a:t>
            </a:r>
          </a:p>
          <a:p>
            <a:pPr marL="694944" lvl="2" indent="-347472" eaLnBrk="1" hangingPunct="1">
              <a:lnSpc>
                <a:spcPct val="100000"/>
              </a:lnSpc>
              <a:spcBef>
                <a:spcPts val="900"/>
              </a:spcBef>
              <a:defRPr/>
            </a:pPr>
            <a:r>
              <a:rPr lang="en-US" dirty="0">
                <a:latin typeface="Arial Narrow" charset="0"/>
              </a:rPr>
              <a:t>Deliberately</a:t>
            </a:r>
          </a:p>
          <a:p>
            <a:pPr marL="694944" lvl="2" indent="-347472" eaLnBrk="1" hangingPunct="1">
              <a:lnSpc>
                <a:spcPct val="100000"/>
              </a:lnSpc>
              <a:spcBef>
                <a:spcPts val="900"/>
              </a:spcBef>
              <a:defRPr/>
            </a:pPr>
            <a:r>
              <a:rPr lang="en-US" dirty="0">
                <a:latin typeface="Arial Narrow" charset="0"/>
              </a:rPr>
              <a:t>Accidentally</a:t>
            </a:r>
          </a:p>
          <a:p>
            <a:pPr marL="571500" lvl="1" indent="-457200" eaLnBrk="1" hangingPunct="1">
              <a:defRPr/>
            </a:pPr>
            <a:endParaRPr lang="en-US" dirty="0">
              <a:latin typeface="Arial Narrow" charset="0"/>
            </a:endParaRPr>
          </a:p>
        </p:txBody>
      </p:sp>
      <p:sp>
        <p:nvSpPr>
          <p:cNvPr id="3994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a:t>
            </a:r>
          </a:p>
        </p:txBody>
      </p:sp>
    </p:spTree>
    <p:extLst>
      <p:ext uri="{BB962C8B-B14F-4D97-AF65-F5344CB8AC3E}">
        <p14:creationId xmlns:p14="http://schemas.microsoft.com/office/powerpoint/2010/main" val="1128582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How Contamination Happens</a:t>
            </a:r>
          </a:p>
        </p:txBody>
      </p:sp>
      <p:sp>
        <p:nvSpPr>
          <p:cNvPr id="40963" name="Rectangle 3"/>
          <p:cNvSpPr>
            <a:spLocks noGrp="1" noChangeArrowheads="1"/>
          </p:cNvSpPr>
          <p:nvPr>
            <p:ph type="body" idx="1"/>
          </p:nvPr>
        </p:nvSpPr>
        <p:spPr>
          <a:xfrm>
            <a:off x="390524" y="1143000"/>
            <a:ext cx="5029200" cy="4983163"/>
          </a:xfrm>
        </p:spPr>
        <p:txBody>
          <a:bodyPr/>
          <a:lstStyle/>
          <a:p>
            <a:pPr marL="0" indent="0" eaLnBrk="1" hangingPunct="1">
              <a:defRPr/>
            </a:pPr>
            <a:r>
              <a:rPr lang="en-US" dirty="0">
                <a:latin typeface="Arial Narrow" charset="0"/>
                <a:cs typeface="+mn-cs"/>
              </a:rPr>
              <a:t>People can contaminate food when: </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don</a:t>
            </a:r>
            <a:r>
              <a:rPr lang="en-US" dirty="0">
                <a:latin typeface="Arial Narrow" charset="0"/>
              </a:rPr>
              <a:t>’</a:t>
            </a:r>
            <a:r>
              <a:rPr lang="en-US" dirty="0" smtClean="0">
                <a:latin typeface="Arial Narrow" charset="0"/>
              </a:rPr>
              <a:t>t </a:t>
            </a:r>
            <a:r>
              <a:rPr lang="en-US" dirty="0">
                <a:latin typeface="Arial Narrow" charset="0"/>
              </a:rPr>
              <a:t>wash their hands after using </a:t>
            </a:r>
            <a:r>
              <a:rPr lang="en-US" dirty="0" smtClean="0">
                <a:latin typeface="Arial Narrow" charset="0"/>
              </a:rPr>
              <a:t/>
            </a:r>
            <a:br>
              <a:rPr lang="en-US" dirty="0" smtClean="0">
                <a:latin typeface="Arial Narrow" charset="0"/>
              </a:rPr>
            </a:br>
            <a:r>
              <a:rPr lang="en-US" dirty="0" smtClean="0">
                <a:latin typeface="Arial Narrow" charset="0"/>
              </a:rPr>
              <a:t>the </a:t>
            </a:r>
            <a:r>
              <a:rPr lang="en-US" dirty="0">
                <a:latin typeface="Arial Narrow" charset="0"/>
              </a:rPr>
              <a:t>restroom</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are in contact with a person who is </a:t>
            </a:r>
            <a:r>
              <a:rPr lang="en-US" dirty="0" smtClean="0">
                <a:latin typeface="Arial Narrow" charset="0"/>
              </a:rPr>
              <a:t>sick</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sneeze or vomit onto food or </a:t>
            </a:r>
            <a:r>
              <a:rPr lang="en-US" dirty="0" smtClean="0">
                <a:latin typeface="Arial Narrow" charset="0"/>
              </a:rPr>
              <a:t>food-contact </a:t>
            </a:r>
            <a:r>
              <a:rPr lang="en-US" dirty="0">
                <a:latin typeface="Arial Narrow" charset="0"/>
              </a:rPr>
              <a:t>surfaces</a:t>
            </a:r>
          </a:p>
          <a:p>
            <a:pPr marL="347472" lvl="1" indent="-347472" eaLnBrk="1" hangingPunct="1">
              <a:lnSpc>
                <a:spcPct val="100000"/>
              </a:lnSpc>
              <a:spcBef>
                <a:spcPts val="900"/>
              </a:spcBef>
              <a:defRPr/>
            </a:pPr>
            <a:r>
              <a:rPr lang="en-US" dirty="0">
                <a:latin typeface="Arial Narrow" charset="0"/>
              </a:rPr>
              <a:t>T</a:t>
            </a:r>
            <a:r>
              <a:rPr lang="en-US" dirty="0" smtClean="0">
                <a:latin typeface="Arial Narrow" charset="0"/>
              </a:rPr>
              <a:t>hey </a:t>
            </a:r>
            <a:r>
              <a:rPr lang="en-US" dirty="0">
                <a:latin typeface="Arial Narrow" charset="0"/>
              </a:rPr>
              <a:t>touch dirty food-contact surfaces and equipment and then touch food</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4096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a:t>
            </a:r>
          </a:p>
        </p:txBody>
      </p:sp>
      <p:pic>
        <p:nvPicPr>
          <p:cNvPr id="2" name="Picture 1" descr="6e_c02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5332718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5363" name="Rectangle 3"/>
          <p:cNvSpPr>
            <a:spLocks noGrp="1" noChangeArrowheads="1"/>
          </p:cNvSpPr>
          <p:nvPr>
            <p:ph idx="1"/>
          </p:nvPr>
        </p:nvSpPr>
        <p:spPr>
          <a:xfrm>
            <a:off x="388938" y="1143000"/>
            <a:ext cx="5727786" cy="4983163"/>
          </a:xfrm>
        </p:spPr>
        <p:txBody>
          <a:bodyPr/>
          <a:lstStyle/>
          <a:p>
            <a:pPr marL="0" indent="0" eaLnBrk="1" hangingPunct="1">
              <a:defRPr/>
            </a:pPr>
            <a:r>
              <a:rPr lang="en-US" dirty="0">
                <a:latin typeface="Arial Narrow" charset="0"/>
                <a:cs typeface="+mn-cs"/>
              </a:rPr>
              <a:t>A foodborne illness is a disease transmitted to people through </a:t>
            </a:r>
            <a:r>
              <a:rPr lang="en-US" dirty="0" smtClean="0">
                <a:latin typeface="Arial Narrow" charset="0"/>
                <a:cs typeface="+mn-cs"/>
              </a:rPr>
              <a:t>food.</a:t>
            </a:r>
            <a:endParaRPr lang="en-US" dirty="0">
              <a:latin typeface="Arial Narrow" charset="0"/>
              <a:cs typeface="+mn-cs"/>
            </a:endParaRPr>
          </a:p>
          <a:p>
            <a:pPr marL="0" indent="0" eaLnBrk="1" hangingPunct="1">
              <a:defRPr/>
            </a:pPr>
            <a:r>
              <a:rPr lang="en-US" dirty="0">
                <a:latin typeface="Arial Narrow" charset="0"/>
                <a:cs typeface="+mn-cs"/>
              </a:rPr>
              <a:t>An illness is considered an outbreak when:</a:t>
            </a:r>
          </a:p>
          <a:p>
            <a:pPr marL="347472" lvl="1" indent="-347472" eaLnBrk="1" hangingPunct="1">
              <a:lnSpc>
                <a:spcPct val="100000"/>
              </a:lnSpc>
              <a:spcBef>
                <a:spcPts val="900"/>
              </a:spcBef>
              <a:defRPr/>
            </a:pPr>
            <a:r>
              <a:rPr lang="en-US" dirty="0">
                <a:latin typeface="Arial Narrow" charset="0"/>
              </a:rPr>
              <a:t>Two or more people have the same symptoms after eating the same food</a:t>
            </a:r>
          </a:p>
          <a:p>
            <a:pPr marL="347472" lvl="1" indent="-347472" eaLnBrk="1" hangingPunct="1">
              <a:lnSpc>
                <a:spcPct val="100000"/>
              </a:lnSpc>
              <a:spcBef>
                <a:spcPts val="900"/>
              </a:spcBef>
              <a:defRPr/>
            </a:pPr>
            <a:r>
              <a:rPr lang="en-US" dirty="0">
                <a:latin typeface="Arial Narrow" charset="0"/>
              </a:rPr>
              <a:t>An investigation is conducted by state and local regulatory authorities</a:t>
            </a:r>
          </a:p>
          <a:p>
            <a:pPr marL="347472" lvl="1" indent="-347472" eaLnBrk="1" hangingPunct="1">
              <a:lnSpc>
                <a:spcPct val="100000"/>
              </a:lnSpc>
              <a:spcBef>
                <a:spcPts val="900"/>
              </a:spcBef>
              <a:defRPr/>
            </a:pPr>
            <a:r>
              <a:rPr lang="en-US" dirty="0">
                <a:latin typeface="Arial Narrow" charset="0"/>
              </a:rPr>
              <a:t>The outbreak is confirmed by laboratory analysis</a:t>
            </a:r>
          </a:p>
        </p:txBody>
      </p:sp>
      <p:sp>
        <p:nvSpPr>
          <p:cNvPr id="1536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1-3</a:t>
            </a:r>
          </a:p>
        </p:txBody>
      </p:sp>
      <p:sp>
        <p:nvSpPr>
          <p:cNvPr id="15365"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5366"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Tree>
    <p:extLst>
      <p:ext uri="{BB962C8B-B14F-4D97-AF65-F5344CB8AC3E}">
        <p14:creationId xmlns:p14="http://schemas.microsoft.com/office/powerpoint/2010/main" val="4062436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1987"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2-5</a:t>
            </a:r>
          </a:p>
        </p:txBody>
      </p:sp>
      <p:sp>
        <p:nvSpPr>
          <p:cNvPr id="36868" name="Rectangle 3"/>
          <p:cNvSpPr txBox="1">
            <a:spLocks noChangeArrowheads="1"/>
          </p:cNvSpPr>
          <p:nvPr/>
        </p:nvSpPr>
        <p:spPr bwMode="auto">
          <a:xfrm>
            <a:off x="390525" y="1143000"/>
            <a:ext cx="8235950" cy="378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3200" b="1">
                <a:solidFill>
                  <a:srgbClr val="FFFFFF"/>
                </a:solidFill>
                <a:latin typeface="Arial" charset="0"/>
              </a:defRPr>
            </a:lvl1pPr>
            <a:lvl2pPr marL="571500" indent="-45720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eaLnBrk="1" fontAlgn="base" hangingPunct="1">
              <a:lnSpc>
                <a:spcPct val="90000"/>
              </a:lnSpc>
              <a:spcBef>
                <a:spcPct val="100000"/>
              </a:spcBef>
              <a:spcAft>
                <a:spcPct val="0"/>
              </a:spcAft>
              <a:buClr>
                <a:srgbClr val="009DDC"/>
              </a:buClr>
              <a:buSzPct val="75000"/>
              <a:buFont typeface="Wingdings" pitchFamily="2" charset="2"/>
              <a:buNone/>
              <a:defRPr/>
            </a:pPr>
            <a:r>
              <a:rPr lang="en-US" sz="2400" dirty="0" smtClean="0">
                <a:solidFill>
                  <a:srgbClr val="005CAB"/>
                </a:solidFill>
                <a:latin typeface="Arial Narrow"/>
              </a:rPr>
              <a:t>Microorganism:</a:t>
            </a:r>
            <a:endParaRPr lang="en-US" sz="2400" dirty="0">
              <a:solidFill>
                <a:srgbClr val="005CAB"/>
              </a:solidFill>
              <a:latin typeface="Arial Narrow"/>
            </a:endParaRPr>
          </a:p>
          <a:p>
            <a:pPr marL="347472" lvl="1" indent="-347472" eaLnBrk="1" fontAlgn="base" hangingPunct="1">
              <a:spcBef>
                <a:spcPts val="900"/>
              </a:spcBef>
              <a:spcAft>
                <a:spcPct val="0"/>
              </a:spcAft>
              <a:buClr>
                <a:srgbClr val="005CAB"/>
              </a:buClr>
              <a:buSzPct val="75000"/>
              <a:buFont typeface="Wingdings" pitchFamily="2" charset="2"/>
              <a:buChar char="l"/>
              <a:defRPr/>
            </a:pPr>
            <a:r>
              <a:rPr lang="en-US" sz="2200" b="0" dirty="0" smtClean="0">
                <a:solidFill>
                  <a:srgbClr val="231F20"/>
                </a:solidFill>
                <a:latin typeface="Arial Narrow"/>
              </a:rPr>
              <a:t>Small</a:t>
            </a:r>
            <a:r>
              <a:rPr lang="en-US" sz="2200" b="0" dirty="0">
                <a:solidFill>
                  <a:srgbClr val="231F20"/>
                </a:solidFill>
                <a:latin typeface="Arial Narrow"/>
              </a:rPr>
              <a:t>, living </a:t>
            </a:r>
            <a:r>
              <a:rPr lang="en-US" sz="2200" b="0" dirty="0" smtClean="0">
                <a:solidFill>
                  <a:srgbClr val="231F20"/>
                </a:solidFill>
                <a:latin typeface="Arial Narrow"/>
              </a:rPr>
              <a:t>organism that can be seen only with a microscope</a:t>
            </a:r>
            <a:endParaRPr lang="en-US" sz="2200" b="0" dirty="0">
              <a:solidFill>
                <a:srgbClr val="231F20"/>
              </a:solidFill>
              <a:latin typeface="Arial Narrow"/>
            </a:endParaRPr>
          </a:p>
          <a:p>
            <a:pPr eaLnBrk="1" fontAlgn="base" hangingPunct="1">
              <a:lnSpc>
                <a:spcPct val="90000"/>
              </a:lnSpc>
              <a:spcBef>
                <a:spcPct val="100000"/>
              </a:spcBef>
              <a:spcAft>
                <a:spcPct val="0"/>
              </a:spcAft>
              <a:buClr>
                <a:srgbClr val="009DDC"/>
              </a:buClr>
              <a:buSzPct val="75000"/>
              <a:defRPr/>
            </a:pPr>
            <a:r>
              <a:rPr lang="en-US" sz="2400" dirty="0" smtClean="0">
                <a:solidFill>
                  <a:srgbClr val="005CAB"/>
                </a:solidFill>
                <a:latin typeface="Arial Narrow"/>
              </a:rPr>
              <a:t>Pathogen: </a:t>
            </a:r>
          </a:p>
          <a:p>
            <a:pPr marL="347472" lvl="1" indent="-347472" eaLnBrk="1" fontAlgn="base" hangingPunct="1">
              <a:spcBef>
                <a:spcPts val="900"/>
              </a:spcBef>
              <a:spcAft>
                <a:spcPct val="0"/>
              </a:spcAft>
              <a:buClr>
                <a:srgbClr val="005CAB"/>
              </a:buClr>
              <a:buSzPct val="75000"/>
              <a:buFont typeface="Wingdings" pitchFamily="2" charset="2"/>
              <a:buChar char="l"/>
              <a:defRPr/>
            </a:pPr>
            <a:r>
              <a:rPr lang="en-US" sz="2200" b="0" dirty="0" smtClean="0">
                <a:solidFill>
                  <a:srgbClr val="231F20"/>
                </a:solidFill>
                <a:latin typeface="Arial Narrow"/>
              </a:rPr>
              <a:t>Harmful microorganism</a:t>
            </a:r>
          </a:p>
          <a:p>
            <a:pPr marL="347472" lvl="1" indent="-347472" eaLnBrk="1" fontAlgn="base" hangingPunct="1">
              <a:spcBef>
                <a:spcPts val="900"/>
              </a:spcBef>
              <a:spcAft>
                <a:spcPct val="0"/>
              </a:spcAft>
              <a:buClr>
                <a:srgbClr val="005CAB"/>
              </a:buClr>
              <a:buSzPct val="75000"/>
              <a:buFont typeface="Wingdings" pitchFamily="2" charset="2"/>
              <a:buChar char="l"/>
              <a:defRPr/>
            </a:pPr>
            <a:r>
              <a:rPr lang="en-US" sz="2200" b="0" dirty="0" smtClean="0">
                <a:solidFill>
                  <a:srgbClr val="231F20"/>
                </a:solidFill>
                <a:latin typeface="Arial Narrow"/>
              </a:rPr>
              <a:t>Makes people sick when eaten or produces toxins that cause illness</a:t>
            </a:r>
          </a:p>
          <a:p>
            <a:pPr eaLnBrk="1" fontAlgn="base" hangingPunct="1">
              <a:lnSpc>
                <a:spcPct val="90000"/>
              </a:lnSpc>
              <a:spcBef>
                <a:spcPct val="100000"/>
              </a:spcBef>
              <a:spcAft>
                <a:spcPct val="0"/>
              </a:spcAft>
              <a:buClr>
                <a:srgbClr val="009DDC"/>
              </a:buClr>
              <a:buSzPct val="75000"/>
              <a:buFont typeface="Wingdings" pitchFamily="2" charset="2"/>
              <a:buNone/>
              <a:defRPr/>
            </a:pPr>
            <a:r>
              <a:rPr lang="en-US" sz="2400" dirty="0" smtClean="0">
                <a:solidFill>
                  <a:srgbClr val="005CAB"/>
                </a:solidFill>
                <a:latin typeface="Arial Narrow"/>
              </a:rPr>
              <a:t>Toxin: </a:t>
            </a:r>
          </a:p>
          <a:p>
            <a:pPr marL="347472" lvl="1" indent="-347472" eaLnBrk="1" fontAlgn="base" hangingPunct="1">
              <a:spcBef>
                <a:spcPts val="900"/>
              </a:spcBef>
              <a:spcAft>
                <a:spcPct val="0"/>
              </a:spcAft>
              <a:buClr>
                <a:srgbClr val="005CAB"/>
              </a:buClr>
              <a:buSzPct val="75000"/>
              <a:buFont typeface="Wingdings" pitchFamily="2" charset="2"/>
              <a:buChar char="l"/>
              <a:defRPr/>
            </a:pPr>
            <a:r>
              <a:rPr lang="en-US" sz="2200" b="0" dirty="0" smtClean="0">
                <a:solidFill>
                  <a:srgbClr val="231F20"/>
                </a:solidFill>
                <a:latin typeface="Arial Narrow"/>
              </a:rPr>
              <a:t>Poison</a:t>
            </a:r>
          </a:p>
        </p:txBody>
      </p:sp>
    </p:spTree>
    <p:extLst>
      <p:ext uri="{BB962C8B-B14F-4D97-AF65-F5344CB8AC3E}">
        <p14:creationId xmlns:p14="http://schemas.microsoft.com/office/powerpoint/2010/main" val="542843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Biological Contamination</a:t>
            </a:r>
          </a:p>
        </p:txBody>
      </p:sp>
      <p:sp>
        <p:nvSpPr>
          <p:cNvPr id="37891" name="Rectangle 3"/>
          <p:cNvSpPr>
            <a:spLocks noGrp="1" noChangeArrowheads="1"/>
          </p:cNvSpPr>
          <p:nvPr>
            <p:ph type="body" idx="1"/>
          </p:nvPr>
        </p:nvSpPr>
        <p:spPr>
          <a:xfrm>
            <a:off x="390525" y="1143000"/>
            <a:ext cx="8235950" cy="922337"/>
          </a:xfrm>
        </p:spPr>
        <p:txBody>
          <a:bodyPr/>
          <a:lstStyle/>
          <a:p>
            <a:pPr marL="0" indent="0" eaLnBrk="1" hangingPunct="1">
              <a:buFont typeface="Wingdings" pitchFamily="2" charset="2"/>
              <a:buNone/>
              <a:defRPr/>
            </a:pPr>
            <a:r>
              <a:rPr lang="en-US" kern="1200" dirty="0">
                <a:ea typeface="+mn-ea"/>
                <a:cs typeface="+mn-cs"/>
              </a:rPr>
              <a:t>Four types of pathogens can contaminate food and cause foodborne illness</a:t>
            </a:r>
            <a:r>
              <a:rPr lang="en-US" kern="1200" dirty="0" smtClean="0">
                <a:ea typeface="+mn-ea"/>
                <a:cs typeface="+mn-cs"/>
              </a:rPr>
              <a:t>:</a:t>
            </a:r>
            <a:endParaRPr lang="en-US" kern="1200" dirty="0">
              <a:ea typeface="+mn-ea"/>
              <a:cs typeface="+mn-cs"/>
            </a:endParaRPr>
          </a:p>
        </p:txBody>
      </p:sp>
      <p:sp>
        <p:nvSpPr>
          <p:cNvPr id="37892" name="Text Box 7"/>
          <p:cNvSpPr txBox="1">
            <a:spLocks noChangeArrowheads="1"/>
          </p:cNvSpPr>
          <p:nvPr/>
        </p:nvSpPr>
        <p:spPr bwMode="auto">
          <a:xfrm>
            <a:off x="3398427" y="4056983"/>
            <a:ext cx="86532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AEEF"/>
                </a:solidFill>
                <a:latin typeface="Arial Narrow"/>
              </a:rPr>
              <a:t>Viruses</a:t>
            </a:r>
          </a:p>
        </p:txBody>
      </p:sp>
      <p:sp>
        <p:nvSpPr>
          <p:cNvPr id="37894" name="Text Box 9"/>
          <p:cNvSpPr txBox="1">
            <a:spLocks noChangeArrowheads="1"/>
          </p:cNvSpPr>
          <p:nvPr/>
        </p:nvSpPr>
        <p:spPr bwMode="auto">
          <a:xfrm>
            <a:off x="4895983" y="4056983"/>
            <a:ext cx="10265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AEEF"/>
                </a:solidFill>
                <a:latin typeface="Arial Narrow"/>
              </a:rPr>
              <a:t>Parasites</a:t>
            </a:r>
          </a:p>
        </p:txBody>
      </p:sp>
      <p:sp>
        <p:nvSpPr>
          <p:cNvPr id="37895" name="Text Box 10"/>
          <p:cNvSpPr txBox="1">
            <a:spLocks noChangeArrowheads="1"/>
          </p:cNvSpPr>
          <p:nvPr/>
        </p:nvSpPr>
        <p:spPr bwMode="auto">
          <a:xfrm>
            <a:off x="6526352" y="4056983"/>
            <a:ext cx="69986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smtClean="0">
                <a:solidFill>
                  <a:srgbClr val="00AEEF"/>
                </a:solidFill>
                <a:latin typeface="Arial Narrow"/>
              </a:rPr>
              <a:t>Fungi</a:t>
            </a:r>
          </a:p>
        </p:txBody>
      </p:sp>
      <p:sp>
        <p:nvSpPr>
          <p:cNvPr id="43020"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2-6</a:t>
            </a:r>
          </a:p>
        </p:txBody>
      </p:sp>
      <p:sp>
        <p:nvSpPr>
          <p:cNvPr id="37914" name="Text Box 8"/>
          <p:cNvSpPr txBox="1">
            <a:spLocks noChangeArrowheads="1"/>
          </p:cNvSpPr>
          <p:nvPr/>
        </p:nvSpPr>
        <p:spPr bwMode="auto">
          <a:xfrm>
            <a:off x="1783622" y="4056983"/>
            <a:ext cx="93160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3200" b="1">
                <a:solidFill>
                  <a:srgbClr val="FFFFFF"/>
                </a:solidFill>
                <a:latin typeface="Arial" charset="0"/>
              </a:defRPr>
            </a:lvl1pPr>
            <a:lvl2pPr marL="742950" indent="-285750" eaLnBrk="0" hangingPunct="0">
              <a:defRPr sz="3200" b="1">
                <a:solidFill>
                  <a:srgbClr val="FFFFFF"/>
                </a:solidFill>
                <a:latin typeface="Arial" charset="0"/>
              </a:defRPr>
            </a:lvl2pPr>
            <a:lvl3pPr marL="1143000" indent="-228600" eaLnBrk="0" hangingPunct="0">
              <a:defRPr sz="3200" b="1">
                <a:solidFill>
                  <a:srgbClr val="FFFFFF"/>
                </a:solidFill>
                <a:latin typeface="Arial" charset="0"/>
              </a:defRPr>
            </a:lvl3pPr>
            <a:lvl4pPr marL="1600200" indent="-228600" eaLnBrk="0" hangingPunct="0">
              <a:defRPr sz="3200" b="1">
                <a:solidFill>
                  <a:srgbClr val="FFFFFF"/>
                </a:solidFill>
                <a:latin typeface="Arial" charset="0"/>
              </a:defRPr>
            </a:lvl4pPr>
            <a:lvl5pPr marL="2057400" indent="-228600" eaLnBrk="0" hangingPunct="0">
              <a:defRPr sz="3200" b="1">
                <a:solidFill>
                  <a:srgbClr val="FFFFFF"/>
                </a:solidFill>
                <a:latin typeface="Arial" charset="0"/>
              </a:defRPr>
            </a:lvl5pPr>
            <a:lvl6pPr marL="2514600" indent="-228600" eaLnBrk="0" fontAlgn="base" hangingPunct="0">
              <a:spcBef>
                <a:spcPct val="0"/>
              </a:spcBef>
              <a:spcAft>
                <a:spcPct val="0"/>
              </a:spcAft>
              <a:defRPr sz="3200" b="1">
                <a:solidFill>
                  <a:srgbClr val="FFFFFF"/>
                </a:solidFill>
                <a:latin typeface="Arial" charset="0"/>
              </a:defRPr>
            </a:lvl6pPr>
            <a:lvl7pPr marL="2971800" indent="-228600" eaLnBrk="0" fontAlgn="base" hangingPunct="0">
              <a:spcBef>
                <a:spcPct val="0"/>
              </a:spcBef>
              <a:spcAft>
                <a:spcPct val="0"/>
              </a:spcAft>
              <a:defRPr sz="3200" b="1">
                <a:solidFill>
                  <a:srgbClr val="FFFFFF"/>
                </a:solidFill>
                <a:latin typeface="Arial" charset="0"/>
              </a:defRPr>
            </a:lvl7pPr>
            <a:lvl8pPr marL="3429000" indent="-228600" eaLnBrk="0" fontAlgn="base" hangingPunct="0">
              <a:spcBef>
                <a:spcPct val="0"/>
              </a:spcBef>
              <a:spcAft>
                <a:spcPct val="0"/>
              </a:spcAft>
              <a:defRPr sz="3200" b="1">
                <a:solidFill>
                  <a:srgbClr val="FFFFFF"/>
                </a:solidFill>
                <a:latin typeface="Arial" charset="0"/>
              </a:defRPr>
            </a:lvl8pPr>
            <a:lvl9pPr marL="3886200" indent="-228600" eaLnBrk="0" fontAlgn="base" hangingPunct="0">
              <a:spcBef>
                <a:spcPct val="0"/>
              </a:spcBef>
              <a:spcAft>
                <a:spcPct val="0"/>
              </a:spcAft>
              <a:defRPr sz="3200" b="1">
                <a:solidFill>
                  <a:srgbClr val="FFFFFF"/>
                </a:solidFill>
                <a:latin typeface="Arial" charset="0"/>
              </a:defRPr>
            </a:lvl9pPr>
          </a:lstStyle>
          <a:p>
            <a:pPr algn="ctr" fontAlgn="base">
              <a:spcBef>
                <a:spcPct val="0"/>
              </a:spcBef>
              <a:spcAft>
                <a:spcPct val="0"/>
              </a:spcAft>
              <a:defRPr/>
            </a:pPr>
            <a:r>
              <a:rPr lang="en-US" sz="1800" dirty="0">
                <a:solidFill>
                  <a:srgbClr val="00AEEF"/>
                </a:solidFill>
                <a:latin typeface="Arial Narrow"/>
              </a:rPr>
              <a:t>Bacteria</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36899" y="2717006"/>
            <a:ext cx="1319213" cy="1319213"/>
          </a:xfrm>
          <a:prstGeom prst="rect">
            <a:avLst/>
          </a:prstGeom>
        </p:spPr>
      </p:pic>
      <p:pic>
        <p:nvPicPr>
          <p:cNvPr id="19" name="Picture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1056" y="2717799"/>
            <a:ext cx="1319213" cy="1319213"/>
          </a:xfrm>
          <a:prstGeom prst="rect">
            <a:avLst/>
          </a:prstGeom>
        </p:spPr>
      </p:pic>
      <p:pic>
        <p:nvPicPr>
          <p:cNvPr id="20" name="Picture 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4713" y="2717799"/>
            <a:ext cx="1319213" cy="1319213"/>
          </a:xfrm>
          <a:prstGeom prst="rect">
            <a:avLst/>
          </a:prstGeom>
        </p:spPr>
      </p:pic>
      <p:pic>
        <p:nvPicPr>
          <p:cNvPr id="21" name="Picture 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17920" y="2717006"/>
            <a:ext cx="1319213" cy="1319213"/>
          </a:xfrm>
          <a:prstGeom prst="rect">
            <a:avLst/>
          </a:prstGeom>
        </p:spPr>
      </p:pic>
    </p:spTree>
    <p:extLst>
      <p:ext uri="{BB962C8B-B14F-4D97-AF65-F5344CB8AC3E}">
        <p14:creationId xmlns:p14="http://schemas.microsoft.com/office/powerpoint/2010/main" val="32001861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Biological Contamination</a:t>
            </a:r>
          </a:p>
        </p:txBody>
      </p:sp>
      <p:sp>
        <p:nvSpPr>
          <p:cNvPr id="44035" name="Text Box 205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2-7</a:t>
            </a:r>
          </a:p>
        </p:txBody>
      </p:sp>
      <p:sp>
        <p:nvSpPr>
          <p:cNvPr id="15" name="Rectangle 3"/>
          <p:cNvSpPr txBox="1">
            <a:spLocks noChangeArrowheads="1"/>
          </p:cNvSpPr>
          <p:nvPr/>
        </p:nvSpPr>
        <p:spPr bwMode="auto">
          <a:xfrm>
            <a:off x="390525" y="1143000"/>
            <a:ext cx="5402263"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fontAlgn="base">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fontAlgn="base">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fontAlgn="base">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fontAlgn="base">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fontAlgn="base">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buFont typeface="Wingdings" pitchFamily="2" charset="2"/>
              <a:buNone/>
              <a:defRPr/>
            </a:pPr>
            <a:r>
              <a:rPr lang="en-US" sz="2400" b="1" dirty="0" smtClean="0">
                <a:solidFill>
                  <a:srgbClr val="005CAB"/>
                </a:solidFill>
              </a:rPr>
              <a:t>Common symptoms of foodborne illness:</a:t>
            </a:r>
          </a:p>
          <a:p>
            <a:pPr marL="347472" lvl="1" indent="-347472">
              <a:lnSpc>
                <a:spcPct val="100000"/>
              </a:lnSpc>
              <a:spcBef>
                <a:spcPts val="900"/>
              </a:spcBef>
              <a:defRPr/>
            </a:pPr>
            <a:r>
              <a:rPr lang="en-US" dirty="0" smtClean="0"/>
              <a:t>Diarrhea</a:t>
            </a:r>
          </a:p>
          <a:p>
            <a:pPr marL="347472" lvl="1" indent="-347472">
              <a:lnSpc>
                <a:spcPct val="100000"/>
              </a:lnSpc>
              <a:spcBef>
                <a:spcPts val="900"/>
              </a:spcBef>
              <a:defRPr/>
            </a:pPr>
            <a:r>
              <a:rPr lang="en-US" dirty="0" smtClean="0"/>
              <a:t>Vomiting</a:t>
            </a:r>
          </a:p>
          <a:p>
            <a:pPr marL="347472" lvl="1" indent="-347472">
              <a:lnSpc>
                <a:spcPct val="100000"/>
              </a:lnSpc>
              <a:spcBef>
                <a:spcPts val="900"/>
              </a:spcBef>
              <a:defRPr/>
            </a:pPr>
            <a:r>
              <a:rPr lang="en-US" dirty="0" smtClean="0"/>
              <a:t>Fever</a:t>
            </a:r>
          </a:p>
          <a:p>
            <a:pPr marL="347472" lvl="1" indent="-347472">
              <a:lnSpc>
                <a:spcPct val="100000"/>
              </a:lnSpc>
              <a:spcBef>
                <a:spcPts val="900"/>
              </a:spcBef>
              <a:defRPr/>
            </a:pPr>
            <a:r>
              <a:rPr lang="en-US" dirty="0" smtClean="0"/>
              <a:t>Nausea</a:t>
            </a:r>
          </a:p>
          <a:p>
            <a:pPr marL="347472" lvl="1" indent="-347472">
              <a:lnSpc>
                <a:spcPct val="100000"/>
              </a:lnSpc>
              <a:spcBef>
                <a:spcPts val="900"/>
              </a:spcBef>
              <a:defRPr/>
            </a:pPr>
            <a:r>
              <a:rPr lang="en-US" dirty="0" smtClean="0"/>
              <a:t>Abdominal cramps</a:t>
            </a:r>
          </a:p>
          <a:p>
            <a:pPr marL="347472" lvl="1" indent="-347472">
              <a:lnSpc>
                <a:spcPct val="100000"/>
              </a:lnSpc>
              <a:spcBef>
                <a:spcPts val="900"/>
              </a:spcBef>
              <a:defRPr/>
            </a:pPr>
            <a:r>
              <a:rPr lang="en-US" dirty="0" smtClean="0"/>
              <a:t>Jaundice (yellowing of skin and eyes)</a:t>
            </a:r>
          </a:p>
          <a:p>
            <a:pPr marL="0" lvl="1" indent="0">
              <a:buFont typeface="Wingdings" pitchFamily="2" charset="2"/>
              <a:buNone/>
              <a:defRPr/>
            </a:pPr>
            <a:endParaRPr lang="en-US" b="1" dirty="0" smtClean="0">
              <a:solidFill>
                <a:srgbClr val="005CAB"/>
              </a:solidFill>
            </a:endParaRPr>
          </a:p>
          <a:p>
            <a:pPr marL="0" lvl="1" indent="0">
              <a:buFont typeface="Wingdings" pitchFamily="2" charset="2"/>
              <a:buNone/>
              <a:defRPr/>
            </a:pPr>
            <a:r>
              <a:rPr lang="en-US" sz="2400" b="1" dirty="0" smtClean="0">
                <a:solidFill>
                  <a:srgbClr val="005CAB"/>
                </a:solidFill>
              </a:rPr>
              <a:t>Onset times: </a:t>
            </a:r>
            <a:endParaRPr lang="en-US" sz="2400" b="1" dirty="0">
              <a:solidFill>
                <a:srgbClr val="005CAB"/>
              </a:solidFill>
            </a:endParaRPr>
          </a:p>
          <a:p>
            <a:pPr marL="347472" lvl="1" indent="-347472">
              <a:lnSpc>
                <a:spcPct val="100000"/>
              </a:lnSpc>
              <a:spcBef>
                <a:spcPts val="900"/>
              </a:spcBef>
              <a:defRPr/>
            </a:pPr>
            <a:r>
              <a:rPr lang="en-US" dirty="0"/>
              <a:t>Depend </a:t>
            </a:r>
            <a:r>
              <a:rPr lang="en-US" dirty="0" smtClean="0"/>
              <a:t>on </a:t>
            </a:r>
            <a:r>
              <a:rPr lang="en-US" dirty="0"/>
              <a:t>the type of foodborne illness</a:t>
            </a:r>
          </a:p>
          <a:p>
            <a:pPr marL="347472" lvl="1" indent="-347472">
              <a:lnSpc>
                <a:spcPct val="100000"/>
              </a:lnSpc>
              <a:spcBef>
                <a:spcPts val="900"/>
              </a:spcBef>
              <a:defRPr/>
            </a:pPr>
            <a:r>
              <a:rPr lang="en-US" dirty="0"/>
              <a:t>Can range from 30 minutes to </a:t>
            </a:r>
            <a:r>
              <a:rPr lang="en-US" dirty="0" smtClean="0"/>
              <a:t>six </a:t>
            </a:r>
            <a:r>
              <a:rPr lang="en-US" dirty="0"/>
              <a:t>weeks</a:t>
            </a:r>
          </a:p>
          <a:p>
            <a:pPr marL="114300" lvl="1" indent="0">
              <a:buFont typeface="Wingdings" pitchFamily="2" charset="2"/>
              <a:buNone/>
              <a:defRPr/>
            </a:pPr>
            <a:endParaRPr lang="en-US" sz="2000" b="1" dirty="0">
              <a:solidFill>
                <a:srgbClr val="005CAB"/>
              </a:solidFill>
            </a:endParaRPr>
          </a:p>
          <a:p>
            <a:pPr marL="114300" lvl="1" indent="0">
              <a:buFont typeface="Wingdings" pitchFamily="2" charset="2"/>
              <a:buNone/>
              <a:defRPr/>
            </a:pPr>
            <a:endParaRPr lang="en-US" dirty="0" smtClean="0"/>
          </a:p>
        </p:txBody>
      </p:sp>
      <p:pic>
        <p:nvPicPr>
          <p:cNvPr id="2" name="Picture 1" descr="6e_c02_0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690282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Bacteria: Basic Characteristics</a:t>
            </a:r>
          </a:p>
        </p:txBody>
      </p:sp>
      <p:sp>
        <p:nvSpPr>
          <p:cNvPr id="45059" name="Rectangle 3"/>
          <p:cNvSpPr>
            <a:spLocks noGrp="1" noChangeArrowheads="1"/>
          </p:cNvSpPr>
          <p:nvPr>
            <p:ph type="body" idx="1"/>
          </p:nvPr>
        </p:nvSpPr>
        <p:spPr>
          <a:xfrm>
            <a:off x="390525" y="1143000"/>
            <a:ext cx="4743450" cy="4983163"/>
          </a:xfrm>
        </p:spPr>
        <p:txBody>
          <a:bodyPr/>
          <a:lstStyle/>
          <a:p>
            <a:pPr marL="0" indent="0" eaLnBrk="1" hangingPunct="1">
              <a:defRPr/>
            </a:pPr>
            <a:r>
              <a:rPr lang="en-US" dirty="0" smtClean="0">
                <a:latin typeface="Arial Narrow" charset="0"/>
                <a:cs typeface="+mn-cs"/>
              </a:rPr>
              <a:t>Location: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Found almost everywhere</a:t>
            </a:r>
          </a:p>
          <a:p>
            <a:pPr marL="0" indent="0" eaLnBrk="1" hangingPunct="1">
              <a:defRPr/>
            </a:pPr>
            <a:r>
              <a:rPr lang="en-US" dirty="0" smtClean="0">
                <a:latin typeface="Arial Narrow" charset="0"/>
                <a:cs typeface="+mn-cs"/>
              </a:rPr>
              <a:t>Detection: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Cannot be seen, smelled, or tasted</a:t>
            </a:r>
          </a:p>
          <a:p>
            <a:pPr marL="0" indent="0" eaLnBrk="1" hangingPunct="1">
              <a:defRPr/>
            </a:pPr>
            <a:r>
              <a:rPr lang="en-US" dirty="0" smtClean="0">
                <a:latin typeface="Arial Narrow" charset="0"/>
                <a:cs typeface="+mn-cs"/>
              </a:rPr>
              <a:t>Growth:</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Will grow rapidly if FAT TOM conditions are </a:t>
            </a:r>
            <a:r>
              <a:rPr lang="en-US" dirty="0" smtClean="0">
                <a:latin typeface="Arial Narrow" charset="0"/>
              </a:rPr>
              <a:t>correct</a:t>
            </a:r>
            <a:endParaRPr lang="en-US" dirty="0">
              <a:latin typeface="Arial Narrow" charset="0"/>
            </a:endParaRPr>
          </a:p>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Control time and temperature</a:t>
            </a:r>
          </a:p>
          <a:p>
            <a:pPr marL="571500" lvl="1" indent="-457200" eaLnBrk="1" hangingPunct="1">
              <a:buFont typeface="Wingdings" charset="0"/>
              <a:buNone/>
              <a:defRPr/>
            </a:pPr>
            <a:endParaRPr lang="en-US" dirty="0">
              <a:latin typeface="Arial Narrow" charset="0"/>
            </a:endParaRPr>
          </a:p>
        </p:txBody>
      </p:sp>
      <p:sp>
        <p:nvSpPr>
          <p:cNvPr id="45061"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2-8</a:t>
            </a:r>
          </a:p>
        </p:txBody>
      </p:sp>
      <p:pic>
        <p:nvPicPr>
          <p:cNvPr id="2" name="Picture 1" descr="6e_c02_06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440267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5"/>
          <p:cNvSpPr>
            <a:spLocks noChangeArrowheads="1"/>
          </p:cNvSpPr>
          <p:nvPr/>
        </p:nvSpPr>
        <p:spPr bwMode="auto">
          <a:xfrm>
            <a:off x="1338263" y="3570288"/>
            <a:ext cx="1541462" cy="952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6083" name="Rectangle 27"/>
          <p:cNvSpPr>
            <a:spLocks noChangeArrowheads="1"/>
          </p:cNvSpPr>
          <p:nvPr/>
        </p:nvSpPr>
        <p:spPr bwMode="auto">
          <a:xfrm>
            <a:off x="6375400" y="1155700"/>
            <a:ext cx="1541463" cy="10271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608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46086" name="Text Box 5"/>
          <p:cNvSpPr txBox="1">
            <a:spLocks noChangeArrowheads="1"/>
          </p:cNvSpPr>
          <p:nvPr/>
        </p:nvSpPr>
        <p:spPr bwMode="auto">
          <a:xfrm>
            <a:off x="1799901" y="224538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F</a:t>
            </a:r>
          </a:p>
          <a:p>
            <a:pPr algn="ctr" fontAlgn="base">
              <a:lnSpc>
                <a:spcPct val="80000"/>
              </a:lnSpc>
              <a:spcBef>
                <a:spcPct val="0"/>
              </a:spcBef>
              <a:spcAft>
                <a:spcPct val="0"/>
              </a:spcAft>
              <a:defRPr/>
            </a:pPr>
            <a:r>
              <a:rPr lang="en-US" sz="1400" dirty="0" smtClean="0">
                <a:solidFill>
                  <a:srgbClr val="000000"/>
                </a:solidFill>
              </a:rPr>
              <a:t>Food</a:t>
            </a:r>
            <a:endParaRPr lang="en-US" sz="2400" b="0" dirty="0" smtClean="0">
              <a:solidFill>
                <a:srgbClr val="000000"/>
              </a:solidFill>
              <a:latin typeface="Times" charset="0"/>
            </a:endParaRPr>
          </a:p>
        </p:txBody>
      </p:sp>
      <p:sp>
        <p:nvSpPr>
          <p:cNvPr id="46097" name="Rectangle 28"/>
          <p:cNvSpPr>
            <a:spLocks noChangeArrowheads="1"/>
          </p:cNvSpPr>
          <p:nvPr/>
        </p:nvSpPr>
        <p:spPr bwMode="auto">
          <a:xfrm>
            <a:off x="3825875" y="1201738"/>
            <a:ext cx="1541463" cy="846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6098" name="Text Box 1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2-9</a:t>
            </a:r>
          </a:p>
        </p:txBody>
      </p:sp>
      <p:pic>
        <p:nvPicPr>
          <p:cNvPr id="2" name="Picture 1"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8913" y="1243013"/>
            <a:ext cx="1371600" cy="954024"/>
          </a:xfrm>
          <a:prstGeom prst="rect">
            <a:avLst/>
          </a:prstGeom>
        </p:spPr>
      </p:pic>
      <p:pic>
        <p:nvPicPr>
          <p:cNvPr id="26" name="Picture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97313" y="1244071"/>
            <a:ext cx="1371600" cy="951908"/>
          </a:xfrm>
          <a:prstGeom prst="rect">
            <a:avLst/>
          </a:prstGeom>
        </p:spPr>
      </p:pic>
      <p:pic>
        <p:nvPicPr>
          <p:cNvPr id="27" name="Picture 2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35713" y="1243013"/>
            <a:ext cx="1371600" cy="954024"/>
          </a:xfrm>
          <a:prstGeom prst="rect">
            <a:avLst/>
          </a:prstGeom>
        </p:spPr>
      </p:pic>
      <p:sp>
        <p:nvSpPr>
          <p:cNvPr id="28" name="Text Box 5"/>
          <p:cNvSpPr txBox="1">
            <a:spLocks noChangeArrowheads="1"/>
          </p:cNvSpPr>
          <p:nvPr/>
        </p:nvSpPr>
        <p:spPr bwMode="auto">
          <a:xfrm>
            <a:off x="4182050" y="228480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A</a:t>
            </a:r>
          </a:p>
          <a:p>
            <a:pPr algn="ctr" fontAlgn="base">
              <a:lnSpc>
                <a:spcPct val="80000"/>
              </a:lnSpc>
              <a:spcBef>
                <a:spcPct val="0"/>
              </a:spcBef>
              <a:spcAft>
                <a:spcPct val="0"/>
              </a:spcAft>
              <a:defRPr/>
            </a:pPr>
            <a:r>
              <a:rPr lang="en-US" sz="1400" dirty="0" smtClean="0">
                <a:solidFill>
                  <a:srgbClr val="000000"/>
                </a:solidFill>
              </a:rPr>
              <a:t>Acidity</a:t>
            </a:r>
            <a:endParaRPr lang="en-US" sz="2400" b="0" dirty="0" smtClean="0">
              <a:solidFill>
                <a:srgbClr val="000000"/>
              </a:solidFill>
              <a:latin typeface="Times" charset="0"/>
            </a:endParaRPr>
          </a:p>
        </p:txBody>
      </p:sp>
      <p:sp>
        <p:nvSpPr>
          <p:cNvPr id="29" name="Text Box 5"/>
          <p:cNvSpPr txBox="1">
            <a:spLocks noChangeArrowheads="1"/>
          </p:cNvSpPr>
          <p:nvPr/>
        </p:nvSpPr>
        <p:spPr bwMode="auto">
          <a:xfrm>
            <a:off x="6384539" y="228480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Temperature</a:t>
            </a:r>
            <a:endParaRPr lang="en-US" sz="2400" b="0" dirty="0" smtClean="0">
              <a:solidFill>
                <a:srgbClr val="000000"/>
              </a:solidFill>
              <a:latin typeface="Times" charset="0"/>
            </a:endParaRPr>
          </a:p>
        </p:txBody>
      </p:sp>
      <p:sp>
        <p:nvSpPr>
          <p:cNvPr id="30" name="Text Box 5"/>
          <p:cNvSpPr txBox="1">
            <a:spLocks noChangeArrowheads="1"/>
          </p:cNvSpPr>
          <p:nvPr/>
        </p:nvSpPr>
        <p:spPr bwMode="auto">
          <a:xfrm>
            <a:off x="1778674" y="4585355"/>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Time</a:t>
            </a:r>
            <a:endParaRPr lang="en-US" sz="2400" b="0" dirty="0" smtClean="0">
              <a:solidFill>
                <a:srgbClr val="000000"/>
              </a:solidFill>
              <a:latin typeface="Times" charset="0"/>
            </a:endParaRPr>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59578" y="3582988"/>
            <a:ext cx="1370270" cy="954024"/>
          </a:xfrm>
          <a:prstGeom prst="rect">
            <a:avLst/>
          </a:prstGeom>
        </p:spPr>
      </p:pic>
      <p:pic>
        <p:nvPicPr>
          <p:cNvPr id="32" name="Picture 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97313" y="3584046"/>
            <a:ext cx="1371600" cy="951908"/>
          </a:xfrm>
          <a:prstGeom prst="rect">
            <a:avLst/>
          </a:prstGeom>
        </p:spPr>
      </p:pic>
      <p:pic>
        <p:nvPicPr>
          <p:cNvPr id="33" name="Picture 3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35713" y="3584046"/>
            <a:ext cx="1371600" cy="951908"/>
          </a:xfrm>
          <a:prstGeom prst="rect">
            <a:avLst/>
          </a:prstGeom>
        </p:spPr>
      </p:pic>
      <p:sp>
        <p:nvSpPr>
          <p:cNvPr id="34" name="Text Box 5"/>
          <p:cNvSpPr txBox="1">
            <a:spLocks noChangeArrowheads="1"/>
          </p:cNvSpPr>
          <p:nvPr/>
        </p:nvSpPr>
        <p:spPr bwMode="auto">
          <a:xfrm>
            <a:off x="4160560" y="4585355"/>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O</a:t>
            </a:r>
          </a:p>
          <a:p>
            <a:pPr algn="ctr" fontAlgn="base">
              <a:lnSpc>
                <a:spcPct val="80000"/>
              </a:lnSpc>
              <a:spcBef>
                <a:spcPct val="0"/>
              </a:spcBef>
              <a:spcAft>
                <a:spcPct val="0"/>
              </a:spcAft>
              <a:defRPr/>
            </a:pPr>
            <a:r>
              <a:rPr lang="en-US" sz="1400" dirty="0" smtClean="0">
                <a:solidFill>
                  <a:srgbClr val="000000"/>
                </a:solidFill>
              </a:rPr>
              <a:t>Oxygen</a:t>
            </a:r>
            <a:endParaRPr lang="en-US" sz="2400" b="0" dirty="0" smtClean="0">
              <a:solidFill>
                <a:srgbClr val="000000"/>
              </a:solidFill>
              <a:latin typeface="Times" charset="0"/>
            </a:endParaRPr>
          </a:p>
        </p:txBody>
      </p:sp>
      <p:sp>
        <p:nvSpPr>
          <p:cNvPr id="35" name="Text Box 5"/>
          <p:cNvSpPr txBox="1">
            <a:spLocks noChangeArrowheads="1"/>
          </p:cNvSpPr>
          <p:nvPr/>
        </p:nvSpPr>
        <p:spPr bwMode="auto">
          <a:xfrm>
            <a:off x="6544838" y="4585355"/>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M</a:t>
            </a:r>
          </a:p>
          <a:p>
            <a:pPr algn="ctr" fontAlgn="base">
              <a:lnSpc>
                <a:spcPct val="80000"/>
              </a:lnSpc>
              <a:spcBef>
                <a:spcPct val="0"/>
              </a:spcBef>
              <a:spcAft>
                <a:spcPct val="0"/>
              </a:spcAft>
              <a:defRPr/>
            </a:pPr>
            <a:r>
              <a:rPr lang="en-US" sz="1400" dirty="0" smtClean="0">
                <a:solidFill>
                  <a:srgbClr val="000000"/>
                </a:solidFill>
              </a:rPr>
              <a:t>Moisture</a:t>
            </a:r>
            <a:endParaRPr lang="en-US" sz="2400" b="0" dirty="0" smtClean="0">
              <a:solidFill>
                <a:srgbClr val="000000"/>
              </a:solidFill>
              <a:latin typeface="Times" charset="0"/>
            </a:endParaRPr>
          </a:p>
        </p:txBody>
      </p:sp>
    </p:spTree>
    <p:extLst>
      <p:ext uri="{BB962C8B-B14F-4D97-AF65-F5344CB8AC3E}">
        <p14:creationId xmlns:p14="http://schemas.microsoft.com/office/powerpoint/2010/main" val="1289061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
          <p:cNvSpPr>
            <a:spLocks noChangeArrowheads="1"/>
          </p:cNvSpPr>
          <p:nvPr/>
        </p:nvSpPr>
        <p:spPr bwMode="auto">
          <a:xfrm>
            <a:off x="6116638" y="1620838"/>
            <a:ext cx="2341562" cy="14652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47107" name="Rectangle 3"/>
          <p:cNvSpPr>
            <a:spLocks noGrp="1" noChangeArrowheads="1"/>
          </p:cNvSpPr>
          <p:nvPr>
            <p:ph type="body" idx="1"/>
          </p:nvPr>
        </p:nvSpPr>
        <p:spPr>
          <a:xfrm>
            <a:off x="390525" y="1143000"/>
            <a:ext cx="4937125" cy="4983163"/>
          </a:xfrm>
        </p:spPr>
        <p:txBody>
          <a:bodyPr/>
          <a:lstStyle/>
          <a:p>
            <a:pPr marL="0" indent="0" eaLnBrk="1" hangingPunct="1">
              <a:defRPr/>
            </a:pP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Most bacteria need nutrients to </a:t>
            </a:r>
            <a:r>
              <a:rPr lang="en-US" dirty="0" smtClean="0">
                <a:latin typeface="Arial Narrow" charset="0"/>
              </a:rPr>
              <a:t>survive</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TCS food supports the growth of bacteria better than other types of </a:t>
            </a:r>
            <a:r>
              <a:rPr lang="en-US" dirty="0" smtClean="0">
                <a:latin typeface="Arial Narrow" charset="0"/>
              </a:rPr>
              <a:t>food</a:t>
            </a:r>
            <a:endParaRPr lang="en-US" dirty="0">
              <a:latin typeface="Arial Narrow" charset="0"/>
            </a:endParaRPr>
          </a:p>
          <a:p>
            <a:pPr marL="1409700" lvl="2" eaLnBrk="1" hangingPunct="1">
              <a:buFont typeface="Wingdings" charset="0"/>
              <a:buNone/>
              <a:defRPr/>
            </a:pPr>
            <a:endParaRPr lang="en-US" dirty="0">
              <a:latin typeface="Arial Narrow" charset="0"/>
            </a:endParaRPr>
          </a:p>
        </p:txBody>
      </p:sp>
      <p:sp>
        <p:nvSpPr>
          <p:cNvPr id="47110" name="Rectangle 18"/>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7111" name="Text Box 1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2-10</a:t>
            </a:r>
          </a:p>
        </p:txBody>
      </p:sp>
      <p:sp>
        <p:nvSpPr>
          <p:cNvPr id="9" name="Text Box 5"/>
          <p:cNvSpPr txBox="1">
            <a:spLocks noChangeArrowheads="1"/>
          </p:cNvSpPr>
          <p:nvPr/>
        </p:nvSpPr>
        <p:spPr bwMode="auto">
          <a:xfrm>
            <a:off x="7225658" y="2880360"/>
            <a:ext cx="697877"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F</a:t>
            </a:r>
          </a:p>
          <a:p>
            <a:pPr algn="ctr" fontAlgn="base">
              <a:lnSpc>
                <a:spcPct val="80000"/>
              </a:lnSpc>
              <a:spcBef>
                <a:spcPct val="0"/>
              </a:spcBef>
              <a:spcAft>
                <a:spcPct val="0"/>
              </a:spcAft>
              <a:defRPr/>
            </a:pPr>
            <a:r>
              <a:rPr lang="en-US" sz="1400" dirty="0" smtClean="0">
                <a:solidFill>
                  <a:srgbClr val="000000"/>
                </a:solidFill>
              </a:rPr>
              <a:t>Food</a:t>
            </a:r>
            <a:endParaRPr lang="en-US" sz="2400" b="0" dirty="0" smtClean="0">
              <a:solidFill>
                <a:srgbClr val="000000"/>
              </a:solidFill>
              <a:latin typeface="Times" charset="0"/>
            </a:endParaRPr>
          </a:p>
        </p:txBody>
      </p:sp>
      <p:pic>
        <p:nvPicPr>
          <p:cNvPr id="10" name="Picture 9" descr="6e_c02_4_Foo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54963"/>
            <a:ext cx="2103120" cy="1462837"/>
          </a:xfrm>
          <a:prstGeom prst="rect">
            <a:avLst/>
          </a:prstGeom>
        </p:spPr>
      </p:pic>
    </p:spTree>
    <p:extLst>
      <p:ext uri="{BB962C8B-B14F-4D97-AF65-F5344CB8AC3E}">
        <p14:creationId xmlns:p14="http://schemas.microsoft.com/office/powerpoint/2010/main" val="238227282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type="body" idx="1"/>
          </p:nvPr>
        </p:nvSpPr>
        <p:spPr>
          <a:xfrm>
            <a:off x="390525" y="1143000"/>
            <a:ext cx="5086350" cy="3789362"/>
          </a:xfrm>
        </p:spPr>
        <p:txBody>
          <a:bodyPr/>
          <a:lstStyle/>
          <a:p>
            <a:pPr marL="0" indent="0" eaLnBrk="1" hangingPunct="1">
              <a:defRPr/>
            </a:pPr>
            <a:r>
              <a:rPr lang="en-US" dirty="0" smtClean="0">
                <a:latin typeface="Arial Narrow" charset="0"/>
                <a:cs typeface="+mn-cs"/>
              </a:rPr>
              <a:t>Acidity:</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 grow best in </a:t>
            </a:r>
            <a:r>
              <a:rPr lang="en-US" dirty="0" smtClean="0">
                <a:latin typeface="Arial Narrow" charset="0"/>
              </a:rPr>
              <a:t>food that </a:t>
            </a:r>
            <a:br>
              <a:rPr lang="en-US" dirty="0" smtClean="0">
                <a:latin typeface="Arial Narrow" charset="0"/>
              </a:rPr>
            </a:br>
            <a:r>
              <a:rPr lang="en-US" dirty="0" smtClean="0">
                <a:latin typeface="Arial Narrow" charset="0"/>
              </a:rPr>
              <a:t>contains </a:t>
            </a:r>
            <a:r>
              <a:rPr lang="en-US" dirty="0">
                <a:latin typeface="Arial Narrow" charset="0"/>
              </a:rPr>
              <a:t>little or no </a:t>
            </a:r>
            <a:r>
              <a:rPr lang="en-US" dirty="0" smtClean="0">
                <a:latin typeface="Arial Narrow" charset="0"/>
              </a:rPr>
              <a:t>acid </a:t>
            </a:r>
            <a:endParaRPr lang="en-US" dirty="0">
              <a:latin typeface="Arial Narrow" charset="0"/>
            </a:endParaRPr>
          </a:p>
          <a:p>
            <a:pPr marL="571500" lvl="1" indent="-457200" eaLnBrk="1" hangingPunct="1">
              <a:buFont typeface="Wingdings" charset="0"/>
              <a:buNone/>
              <a:defRPr/>
            </a:pPr>
            <a:endParaRPr lang="en-US" dirty="0">
              <a:latin typeface="Arial Narrow" charset="0"/>
            </a:endParaRPr>
          </a:p>
          <a:p>
            <a:pPr marL="1473200" lvl="2" eaLnBrk="1" hangingPunct="1">
              <a:defRPr/>
            </a:pPr>
            <a:endParaRPr lang="en-US" dirty="0">
              <a:latin typeface="Arial Narrow" charset="0"/>
            </a:endParaRPr>
          </a:p>
        </p:txBody>
      </p:sp>
      <p:sp>
        <p:nvSpPr>
          <p:cNvPr id="48133" name="Rectangle 1031"/>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8134" name="Text Box 103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2-11</a:t>
            </a:r>
          </a:p>
        </p:txBody>
      </p:sp>
      <p:sp>
        <p:nvSpPr>
          <p:cNvPr id="8" name="Text Box 5"/>
          <p:cNvSpPr txBox="1">
            <a:spLocks noChangeArrowheads="1"/>
          </p:cNvSpPr>
          <p:nvPr/>
        </p:nvSpPr>
        <p:spPr bwMode="auto">
          <a:xfrm>
            <a:off x="7174487" y="2880360"/>
            <a:ext cx="800219"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A</a:t>
            </a:r>
          </a:p>
          <a:p>
            <a:pPr algn="ctr" fontAlgn="base">
              <a:lnSpc>
                <a:spcPct val="80000"/>
              </a:lnSpc>
              <a:spcBef>
                <a:spcPct val="0"/>
              </a:spcBef>
              <a:spcAft>
                <a:spcPct val="0"/>
              </a:spcAft>
              <a:defRPr/>
            </a:pPr>
            <a:r>
              <a:rPr lang="en-US" sz="1400" dirty="0" smtClean="0">
                <a:solidFill>
                  <a:srgbClr val="000000"/>
                </a:solidFill>
              </a:rPr>
              <a:t>Acidity</a:t>
            </a:r>
            <a:endParaRPr lang="en-US" sz="2400" b="0" dirty="0" smtClean="0">
              <a:solidFill>
                <a:srgbClr val="000000"/>
              </a:solidFill>
              <a:latin typeface="Times"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extLst>
      <p:ext uri="{BB962C8B-B14F-4D97-AF65-F5344CB8AC3E}">
        <p14:creationId xmlns:p14="http://schemas.microsoft.com/office/powerpoint/2010/main" val="36253985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390525" y="1143000"/>
            <a:ext cx="4731165" cy="3789362"/>
          </a:xfrm>
        </p:spPr>
        <p:txBody>
          <a:bodyPr/>
          <a:lstStyle/>
          <a:p>
            <a:pPr marL="0" indent="0" eaLnBrk="1" hangingPunct="1">
              <a:defRPr/>
            </a:pPr>
            <a:r>
              <a:rPr lang="en-US" dirty="0" smtClean="0">
                <a:latin typeface="Arial Narrow" charset="0"/>
                <a:cs typeface="+mn-cs"/>
              </a:rPr>
              <a:t>Temperature:</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 grow rapidly between </a:t>
            </a:r>
            <a:r>
              <a:rPr lang="en-US" dirty="0">
                <a:solidFill>
                  <a:srgbClr val="000000"/>
                </a:solidFill>
                <a:latin typeface="Arial Narrow" charset="0"/>
              </a:rPr>
              <a:t>41˚F and 135˚F (5˚C and 57˚C)</a:t>
            </a:r>
          </a:p>
          <a:p>
            <a:pPr marL="694944" lvl="2" indent="-347472" eaLnBrk="1" hangingPunct="1">
              <a:lnSpc>
                <a:spcPct val="100000"/>
              </a:lnSpc>
              <a:spcBef>
                <a:spcPts val="900"/>
              </a:spcBef>
              <a:defRPr/>
            </a:pPr>
            <a:r>
              <a:rPr lang="en-US" dirty="0">
                <a:latin typeface="Arial Narrow" charset="0"/>
              </a:rPr>
              <a:t>This range is known as the</a:t>
            </a:r>
            <a:br>
              <a:rPr lang="en-US" dirty="0">
                <a:latin typeface="Arial Narrow" charset="0"/>
              </a:rPr>
            </a:br>
            <a:r>
              <a:rPr lang="en-US" dirty="0">
                <a:latin typeface="Arial Narrow" charset="0"/>
              </a:rPr>
              <a:t>temperature danger zone </a:t>
            </a:r>
          </a:p>
          <a:p>
            <a:pPr marL="347472" lvl="1" indent="-347472" eaLnBrk="1" hangingPunct="1">
              <a:lnSpc>
                <a:spcPct val="100000"/>
              </a:lnSpc>
              <a:spcBef>
                <a:spcPts val="900"/>
              </a:spcBef>
              <a:defRPr/>
            </a:pPr>
            <a:r>
              <a:rPr lang="en-US" dirty="0">
                <a:solidFill>
                  <a:srgbClr val="000000"/>
                </a:solidFill>
                <a:latin typeface="Arial Narrow" charset="0"/>
              </a:rPr>
              <a:t>Bacteria growth is limited when food is held above or below the </a:t>
            </a:r>
            <a:r>
              <a:rPr lang="en-US" dirty="0">
                <a:latin typeface="Arial Narrow" charset="0"/>
              </a:rPr>
              <a:t>temperature danger zone </a:t>
            </a:r>
            <a:endParaRPr lang="en-US" dirty="0">
              <a:solidFill>
                <a:srgbClr val="000000"/>
              </a:solidFill>
              <a:latin typeface="Arial Narrow" charset="0"/>
            </a:endParaRPr>
          </a:p>
        </p:txBody>
      </p:sp>
      <p:sp>
        <p:nvSpPr>
          <p:cNvPr id="49157" name="Rectangle 1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49158"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2-12</a:t>
            </a:r>
          </a:p>
        </p:txBody>
      </p:sp>
      <p:sp>
        <p:nvSpPr>
          <p:cNvPr id="8" name="Text Box 5"/>
          <p:cNvSpPr txBox="1">
            <a:spLocks noChangeArrowheads="1"/>
          </p:cNvSpPr>
          <p:nvPr/>
        </p:nvSpPr>
        <p:spPr bwMode="auto">
          <a:xfrm>
            <a:off x="6943656" y="2880360"/>
            <a:ext cx="1261884"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Temperature</a:t>
            </a:r>
            <a:endParaRPr lang="en-US" sz="2400" b="0" dirty="0" smtClean="0">
              <a:solidFill>
                <a:srgbClr val="000000"/>
              </a:solidFill>
              <a:latin typeface="Times"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spTree>
    <p:extLst>
      <p:ext uri="{BB962C8B-B14F-4D97-AF65-F5344CB8AC3E}">
        <p14:creationId xmlns:p14="http://schemas.microsoft.com/office/powerpoint/2010/main" val="4723042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ChangeArrowheads="1"/>
          </p:cNvSpPr>
          <p:nvPr/>
        </p:nvSpPr>
        <p:spPr bwMode="auto">
          <a:xfrm>
            <a:off x="393192" y="1143000"/>
            <a:ext cx="5402263" cy="278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lnSpc>
                <a:spcPct val="90000"/>
              </a:lnSpc>
              <a:spcBef>
                <a:spcPct val="100000"/>
              </a:spcBef>
              <a:spcAft>
                <a:spcPct val="0"/>
              </a:spcAft>
              <a:buClr>
                <a:srgbClr val="009DDC"/>
              </a:buClr>
              <a:buSzPct val="75000"/>
              <a:buFont typeface="Wingdings" pitchFamily="2" charset="2"/>
              <a:buNone/>
              <a:defRPr/>
            </a:pPr>
            <a:r>
              <a:rPr lang="en-US" sz="2400" b="1" dirty="0">
                <a:solidFill>
                  <a:srgbClr val="005CAB"/>
                </a:solidFill>
                <a:latin typeface="Arial Narrow"/>
              </a:rPr>
              <a:t>Time:</a:t>
            </a:r>
            <a:endParaRPr lang="en-US" sz="2400" b="1" dirty="0">
              <a:solidFill>
                <a:srgbClr val="005CAB"/>
              </a:solidFill>
              <a:latin typeface="Arial Narrow"/>
            </a:endParaRP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Bacteria need time to grow</a:t>
            </a:r>
          </a:p>
          <a:p>
            <a:pPr marL="347472" lvl="1" indent="-347472" fontAlgn="base">
              <a:spcBef>
                <a:spcPts val="900"/>
              </a:spcBef>
              <a:spcAft>
                <a:spcPct val="0"/>
              </a:spcAft>
              <a:buClr>
                <a:srgbClr val="005CAB"/>
              </a:buClr>
              <a:buSzPct val="75000"/>
              <a:buFont typeface="Wingdings" pitchFamily="2" charset="2"/>
              <a:buChar char="l"/>
              <a:defRPr/>
            </a:pPr>
            <a:r>
              <a:rPr lang="en-US" sz="2200" dirty="0">
                <a:solidFill>
                  <a:srgbClr val="231F20"/>
                </a:solidFill>
                <a:latin typeface="Arial Narrow"/>
              </a:rPr>
              <a:t>The more time bacteria spend in </a:t>
            </a:r>
            <a:r>
              <a:rPr lang="en-US" sz="2200" dirty="0">
                <a:solidFill>
                  <a:srgbClr val="231F20"/>
                </a:solidFill>
                <a:latin typeface="Arial Narrow"/>
              </a:rPr>
              <a:t/>
            </a:r>
            <a:br>
              <a:rPr lang="en-US" sz="2200" dirty="0">
                <a:solidFill>
                  <a:srgbClr val="231F20"/>
                </a:solidFill>
                <a:latin typeface="Arial Narrow"/>
              </a:rPr>
            </a:br>
            <a:r>
              <a:rPr lang="en-US" sz="2200" dirty="0">
                <a:solidFill>
                  <a:srgbClr val="231F20"/>
                </a:solidFill>
                <a:latin typeface="Arial Narrow"/>
              </a:rPr>
              <a:t>the </a:t>
            </a:r>
            <a:r>
              <a:rPr lang="en-US" sz="2200" dirty="0">
                <a:solidFill>
                  <a:srgbClr val="231F20"/>
                </a:solidFill>
                <a:latin typeface="Arial Narrow"/>
              </a:rPr>
              <a:t>temperature danger zone, </a:t>
            </a:r>
            <a:r>
              <a:rPr lang="en-US" sz="2200" dirty="0">
                <a:solidFill>
                  <a:srgbClr val="231F20"/>
                </a:solidFill>
                <a:latin typeface="Arial Narrow"/>
              </a:rPr>
              <a:t/>
            </a:r>
            <a:br>
              <a:rPr lang="en-US" sz="2200" dirty="0">
                <a:solidFill>
                  <a:srgbClr val="231F20"/>
                </a:solidFill>
                <a:latin typeface="Arial Narrow"/>
              </a:rPr>
            </a:br>
            <a:r>
              <a:rPr lang="en-US" sz="2200" dirty="0">
                <a:solidFill>
                  <a:srgbClr val="231F20"/>
                </a:solidFill>
                <a:latin typeface="Arial Narrow"/>
              </a:rPr>
              <a:t>the </a:t>
            </a:r>
            <a:r>
              <a:rPr lang="en-US" sz="2200" dirty="0">
                <a:solidFill>
                  <a:srgbClr val="231F20"/>
                </a:solidFill>
                <a:latin typeface="Arial Narrow"/>
              </a:rPr>
              <a:t>greater </a:t>
            </a:r>
            <a:r>
              <a:rPr lang="en-US" sz="2200" dirty="0">
                <a:solidFill>
                  <a:srgbClr val="231F20"/>
                </a:solidFill>
                <a:latin typeface="Arial Narrow"/>
              </a:rPr>
              <a:t>chance </a:t>
            </a:r>
            <a:r>
              <a:rPr lang="en-US" sz="2200" dirty="0">
                <a:solidFill>
                  <a:srgbClr val="231F20"/>
                </a:solidFill>
                <a:latin typeface="Arial Narrow"/>
              </a:rPr>
              <a:t>they have to </a:t>
            </a:r>
            <a:r>
              <a:rPr lang="en-US" sz="2200" dirty="0">
                <a:solidFill>
                  <a:srgbClr val="231F20"/>
                </a:solidFill>
                <a:latin typeface="Arial Narrow"/>
              </a:rPr>
              <a:t/>
            </a:r>
            <a:br>
              <a:rPr lang="en-US" sz="2200" dirty="0">
                <a:solidFill>
                  <a:srgbClr val="231F20"/>
                </a:solidFill>
                <a:latin typeface="Arial Narrow"/>
              </a:rPr>
            </a:br>
            <a:r>
              <a:rPr lang="en-US" sz="2200" dirty="0">
                <a:solidFill>
                  <a:srgbClr val="231F20"/>
                </a:solidFill>
                <a:latin typeface="Arial Narrow"/>
              </a:rPr>
              <a:t>grow </a:t>
            </a:r>
            <a:r>
              <a:rPr lang="en-US" sz="2200" dirty="0">
                <a:solidFill>
                  <a:srgbClr val="231F20"/>
                </a:solidFill>
                <a:latin typeface="Arial Narrow"/>
              </a:rPr>
              <a:t>to unsafe </a:t>
            </a:r>
            <a:r>
              <a:rPr lang="en-US" sz="2200" dirty="0">
                <a:solidFill>
                  <a:srgbClr val="231F20"/>
                </a:solidFill>
                <a:latin typeface="Arial Narrow"/>
              </a:rPr>
              <a:t>levels</a:t>
            </a:r>
            <a:endParaRPr lang="en-US" sz="2200" dirty="0">
              <a:solidFill>
                <a:srgbClr val="231F20"/>
              </a:solidFill>
              <a:latin typeface="Arial Narrow"/>
            </a:endParaRPr>
          </a:p>
        </p:txBody>
      </p:sp>
      <p:sp>
        <p:nvSpPr>
          <p:cNvPr id="50181" name="Rectangle 205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0182"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2-13</a:t>
            </a:r>
          </a:p>
        </p:txBody>
      </p:sp>
      <p:sp>
        <p:nvSpPr>
          <p:cNvPr id="8" name="Text Box 5"/>
          <p:cNvSpPr txBox="1">
            <a:spLocks noChangeArrowheads="1"/>
          </p:cNvSpPr>
          <p:nvPr/>
        </p:nvSpPr>
        <p:spPr bwMode="auto">
          <a:xfrm>
            <a:off x="7204431" y="2880360"/>
            <a:ext cx="740332"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T</a:t>
            </a:r>
          </a:p>
          <a:p>
            <a:pPr algn="ctr" fontAlgn="base">
              <a:lnSpc>
                <a:spcPct val="80000"/>
              </a:lnSpc>
              <a:spcBef>
                <a:spcPct val="0"/>
              </a:spcBef>
              <a:spcAft>
                <a:spcPct val="0"/>
              </a:spcAft>
              <a:defRPr/>
            </a:pPr>
            <a:r>
              <a:rPr lang="en-US" sz="1400" dirty="0" smtClean="0">
                <a:solidFill>
                  <a:srgbClr val="000000"/>
                </a:solidFill>
              </a:rPr>
              <a:t>Time</a:t>
            </a:r>
            <a:endParaRPr lang="en-US" sz="2400" b="0" dirty="0" smtClean="0">
              <a:solidFill>
                <a:srgbClr val="000000"/>
              </a:solidFill>
              <a:latin typeface="Times"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4374" y="1254963"/>
            <a:ext cx="2101081" cy="1462837"/>
          </a:xfrm>
          <a:prstGeom prst="rect">
            <a:avLst/>
          </a:prstGeom>
        </p:spPr>
      </p:pic>
    </p:spTree>
    <p:extLst>
      <p:ext uri="{BB962C8B-B14F-4D97-AF65-F5344CB8AC3E}">
        <p14:creationId xmlns:p14="http://schemas.microsoft.com/office/powerpoint/2010/main" val="24079812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390525" y="1143000"/>
            <a:ext cx="5402263" cy="3789362"/>
          </a:xfrm>
        </p:spPr>
        <p:txBody>
          <a:bodyPr/>
          <a:lstStyle/>
          <a:p>
            <a:pPr marL="0" indent="0" eaLnBrk="1" hangingPunct="1">
              <a:defRPr/>
            </a:pPr>
            <a:r>
              <a:rPr lang="en-US" dirty="0" smtClean="0">
                <a:latin typeface="Arial Narrow" charset="0"/>
                <a:cs typeface="+mn-cs"/>
              </a:rPr>
              <a:t>Oxygen:</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Some bacteria need oxygen </a:t>
            </a:r>
            <a:r>
              <a:rPr lang="en-US" dirty="0" smtClean="0">
                <a:solidFill>
                  <a:srgbClr val="000000"/>
                </a:solidFill>
                <a:latin typeface="Arial Narrow" charset="0"/>
              </a:rPr>
              <a:t>to </a:t>
            </a:r>
            <a:r>
              <a:rPr lang="en-US" dirty="0">
                <a:solidFill>
                  <a:srgbClr val="000000"/>
                </a:solidFill>
                <a:latin typeface="Arial Narrow" charset="0"/>
              </a:rPr>
              <a:t>grow, while others grow </a:t>
            </a:r>
            <a:r>
              <a:rPr lang="en-US" dirty="0" smtClean="0">
                <a:solidFill>
                  <a:srgbClr val="000000"/>
                </a:solidFill>
                <a:latin typeface="Arial Narrow" charset="0"/>
              </a:rPr>
              <a:t>when </a:t>
            </a:r>
            <a:r>
              <a:rPr lang="en-US" dirty="0">
                <a:solidFill>
                  <a:srgbClr val="000000"/>
                </a:solidFill>
                <a:latin typeface="Arial Narrow" charset="0"/>
              </a:rPr>
              <a:t>oxygen </a:t>
            </a:r>
            <a:r>
              <a:rPr lang="en-US" dirty="0" smtClean="0">
                <a:solidFill>
                  <a:srgbClr val="000000"/>
                </a:solidFill>
                <a:latin typeface="Arial Narrow" charset="0"/>
              </a:rPr>
              <a:t>isn</a:t>
            </a:r>
            <a:r>
              <a:rPr lang="en-US" dirty="0">
                <a:solidFill>
                  <a:srgbClr val="000000"/>
                </a:solidFill>
                <a:latin typeface="Arial Narrow" charset="0"/>
              </a:rPr>
              <a:t>’</a:t>
            </a:r>
            <a:r>
              <a:rPr lang="en-US" dirty="0" smtClean="0">
                <a:solidFill>
                  <a:srgbClr val="000000"/>
                </a:solidFill>
                <a:latin typeface="Arial Narrow" charset="0"/>
              </a:rPr>
              <a:t>t there</a:t>
            </a:r>
            <a:endParaRPr lang="en-US" dirty="0">
              <a:solidFill>
                <a:srgbClr val="000000"/>
              </a:solidFill>
              <a:latin typeface="Arial Narrow" charset="0"/>
            </a:endParaRPr>
          </a:p>
        </p:txBody>
      </p:sp>
      <p:sp>
        <p:nvSpPr>
          <p:cNvPr id="51205" name="Rectangle 2055"/>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What Bacteria Need to Grow</a:t>
            </a:r>
          </a:p>
        </p:txBody>
      </p:sp>
      <p:sp>
        <p:nvSpPr>
          <p:cNvPr id="51206" name="Text Box 205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2-14</a:t>
            </a:r>
          </a:p>
        </p:txBody>
      </p:sp>
      <p:sp>
        <p:nvSpPr>
          <p:cNvPr id="8" name="Text Box 5"/>
          <p:cNvSpPr txBox="1">
            <a:spLocks noChangeArrowheads="1"/>
          </p:cNvSpPr>
          <p:nvPr/>
        </p:nvSpPr>
        <p:spPr bwMode="auto">
          <a:xfrm>
            <a:off x="7152997" y="2880360"/>
            <a:ext cx="843200"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O</a:t>
            </a:r>
          </a:p>
          <a:p>
            <a:pPr algn="ctr" fontAlgn="base">
              <a:lnSpc>
                <a:spcPct val="80000"/>
              </a:lnSpc>
              <a:spcBef>
                <a:spcPct val="0"/>
              </a:spcBef>
              <a:spcAft>
                <a:spcPct val="0"/>
              </a:spcAft>
              <a:defRPr/>
            </a:pPr>
            <a:r>
              <a:rPr lang="en-US" sz="1400" dirty="0" smtClean="0">
                <a:solidFill>
                  <a:srgbClr val="000000"/>
                </a:solidFill>
              </a:rPr>
              <a:t>Oxygen</a:t>
            </a:r>
            <a:endParaRPr lang="en-US" sz="2400" b="0" dirty="0" smtClean="0">
              <a:solidFill>
                <a:srgbClr val="000000"/>
              </a:solidFill>
              <a:latin typeface="Times"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extLst>
      <p:ext uri="{BB962C8B-B14F-4D97-AF65-F5344CB8AC3E}">
        <p14:creationId xmlns:p14="http://schemas.microsoft.com/office/powerpoint/2010/main" val="2907642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Challenges to Food Safety</a:t>
            </a:r>
          </a:p>
        </p:txBody>
      </p:sp>
      <p:sp>
        <p:nvSpPr>
          <p:cNvPr id="16387" name="Rectangle 3"/>
          <p:cNvSpPr>
            <a:spLocks noGrp="1" noChangeArrowheads="1"/>
          </p:cNvSpPr>
          <p:nvPr>
            <p:ph idx="1"/>
          </p:nvPr>
        </p:nvSpPr>
        <p:spPr>
          <a:xfrm>
            <a:off x="388938" y="1143000"/>
            <a:ext cx="5051425" cy="4983163"/>
          </a:xfrm>
        </p:spPr>
        <p:txBody>
          <a:bodyPr/>
          <a:lstStyle/>
          <a:p>
            <a:pPr marL="0" indent="0" eaLnBrk="1" hangingPunct="1">
              <a:defRPr/>
            </a:pPr>
            <a:r>
              <a:rPr lang="en-US" dirty="0">
                <a:latin typeface="Arial Narrow" charset="0"/>
                <a:cs typeface="+mn-cs"/>
              </a:rPr>
              <a:t>Challenges include:</a:t>
            </a:r>
          </a:p>
          <a:p>
            <a:pPr marL="347472" lvl="1" indent="-347472" eaLnBrk="1" hangingPunct="1">
              <a:lnSpc>
                <a:spcPct val="100000"/>
              </a:lnSpc>
              <a:spcBef>
                <a:spcPts val="900"/>
              </a:spcBef>
              <a:defRPr/>
            </a:pPr>
            <a:r>
              <a:rPr lang="en-US" dirty="0">
                <a:latin typeface="Arial Narrow" charset="0"/>
              </a:rPr>
              <a:t>Time and money</a:t>
            </a:r>
          </a:p>
          <a:p>
            <a:pPr marL="347472" lvl="1" indent="-347472" eaLnBrk="1" hangingPunct="1">
              <a:lnSpc>
                <a:spcPct val="100000"/>
              </a:lnSpc>
              <a:spcBef>
                <a:spcPts val="900"/>
              </a:spcBef>
              <a:defRPr/>
            </a:pPr>
            <a:r>
              <a:rPr lang="en-US" dirty="0">
                <a:latin typeface="Arial Narrow" charset="0"/>
              </a:rPr>
              <a:t>Language and culture</a:t>
            </a:r>
          </a:p>
          <a:p>
            <a:pPr marL="347472" lvl="1" indent="-347472" eaLnBrk="1" hangingPunct="1">
              <a:lnSpc>
                <a:spcPct val="100000"/>
              </a:lnSpc>
              <a:spcBef>
                <a:spcPts val="900"/>
              </a:spcBef>
              <a:defRPr/>
            </a:pPr>
            <a:r>
              <a:rPr lang="en-US" dirty="0">
                <a:latin typeface="Arial Narrow" charset="0"/>
              </a:rPr>
              <a:t>Literacy and education</a:t>
            </a:r>
          </a:p>
          <a:p>
            <a:pPr marL="347472" lvl="1" indent="-347472" eaLnBrk="1" hangingPunct="1">
              <a:lnSpc>
                <a:spcPct val="100000"/>
              </a:lnSpc>
              <a:spcBef>
                <a:spcPts val="900"/>
              </a:spcBef>
              <a:defRPr/>
            </a:pPr>
            <a:r>
              <a:rPr lang="en-US" dirty="0">
                <a:latin typeface="Arial Narrow" charset="0"/>
              </a:rPr>
              <a:t>Pathogens</a:t>
            </a:r>
          </a:p>
          <a:p>
            <a:pPr marL="347472" lvl="1" indent="-347472" eaLnBrk="1" hangingPunct="1">
              <a:lnSpc>
                <a:spcPct val="100000"/>
              </a:lnSpc>
              <a:spcBef>
                <a:spcPts val="900"/>
              </a:spcBef>
              <a:defRPr/>
            </a:pPr>
            <a:r>
              <a:rPr lang="en-US" dirty="0">
                <a:latin typeface="Arial Narrow" charset="0"/>
              </a:rPr>
              <a:t>Unapproved suppliers</a:t>
            </a:r>
          </a:p>
          <a:p>
            <a:pPr marL="347472" lvl="1" indent="-347472" eaLnBrk="1" hangingPunct="1">
              <a:lnSpc>
                <a:spcPct val="100000"/>
              </a:lnSpc>
              <a:spcBef>
                <a:spcPts val="900"/>
              </a:spcBef>
              <a:defRPr/>
            </a:pPr>
            <a:r>
              <a:rPr lang="en-US" dirty="0">
                <a:latin typeface="Arial Narrow" charset="0"/>
              </a:rPr>
              <a:t>High-risk customers</a:t>
            </a:r>
          </a:p>
          <a:p>
            <a:pPr marL="347472" lvl="1" indent="-347472" eaLnBrk="1" hangingPunct="1">
              <a:lnSpc>
                <a:spcPct val="100000"/>
              </a:lnSpc>
              <a:spcBef>
                <a:spcPts val="900"/>
              </a:spcBef>
              <a:defRPr/>
            </a:pPr>
            <a:r>
              <a:rPr lang="en-US" dirty="0">
                <a:latin typeface="Arial Narrow" charset="0"/>
              </a:rPr>
              <a:t>Staff turnover</a:t>
            </a:r>
          </a:p>
        </p:txBody>
      </p:sp>
      <p:sp>
        <p:nvSpPr>
          <p:cNvPr id="16388"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1-4</a:t>
            </a:r>
          </a:p>
        </p:txBody>
      </p:sp>
      <p:sp>
        <p:nvSpPr>
          <p:cNvPr id="16389" name="Oval 2"/>
          <p:cNvSpPr>
            <a:spLocks noChangeArrowheads="1"/>
          </p:cNvSpPr>
          <p:nvPr/>
        </p:nvSpPr>
        <p:spPr bwMode="auto">
          <a:xfrm>
            <a:off x="5943600" y="2057400"/>
            <a:ext cx="1028700" cy="6858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sp>
        <p:nvSpPr>
          <p:cNvPr id="16390" name="Oval 3"/>
          <p:cNvSpPr>
            <a:spLocks noChangeArrowheads="1"/>
          </p:cNvSpPr>
          <p:nvPr/>
        </p:nvSpPr>
        <p:spPr bwMode="auto">
          <a:xfrm>
            <a:off x="5829300" y="1828800"/>
            <a:ext cx="1714500" cy="17145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fontAlgn="base">
              <a:spcBef>
                <a:spcPct val="0"/>
              </a:spcBef>
              <a:spcAft>
                <a:spcPct val="0"/>
              </a:spcAft>
              <a:defRPr/>
            </a:pPr>
            <a:endParaRPr lang="en-US" sz="3200" b="1" dirty="0">
              <a:solidFill>
                <a:srgbClr val="FFFFFF"/>
              </a:solidFill>
            </a:endParaRPr>
          </a:p>
        </p:txBody>
      </p:sp>
      <p:pic>
        <p:nvPicPr>
          <p:cNvPr id="2" name="Picture 1" descr="6e_c01_0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6880708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Grp="1" noChangeArrowheads="1"/>
          </p:cNvSpPr>
          <p:nvPr>
            <p:ph type="body" idx="1"/>
          </p:nvPr>
        </p:nvSpPr>
        <p:spPr>
          <a:xfrm>
            <a:off x="390525" y="1143000"/>
            <a:ext cx="5402263" cy="3789362"/>
          </a:xfrm>
        </p:spPr>
        <p:txBody>
          <a:bodyPr/>
          <a:lstStyle/>
          <a:p>
            <a:pPr marL="0" indent="0" eaLnBrk="1" hangingPunct="1">
              <a:defRPr/>
            </a:pPr>
            <a:r>
              <a:rPr lang="en-US" dirty="0" smtClean="0">
                <a:latin typeface="Arial Narrow" charset="0"/>
                <a:cs typeface="+mn-cs"/>
              </a:rPr>
              <a:t>Moisture: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Bacteria grow well in food with high levels </a:t>
            </a:r>
            <a:r>
              <a:rPr lang="en-US" dirty="0" smtClean="0">
                <a:solidFill>
                  <a:srgbClr val="000000"/>
                </a:solidFill>
                <a:latin typeface="Arial Narrow" charset="0"/>
              </a:rPr>
              <a:t/>
            </a:r>
            <a:br>
              <a:rPr lang="en-US" dirty="0" smtClean="0">
                <a:solidFill>
                  <a:srgbClr val="000000"/>
                </a:solidFill>
                <a:latin typeface="Arial Narrow" charset="0"/>
              </a:rPr>
            </a:br>
            <a:r>
              <a:rPr lang="en-US" dirty="0" smtClean="0">
                <a:solidFill>
                  <a:srgbClr val="000000"/>
                </a:solidFill>
                <a:latin typeface="Arial Narrow" charset="0"/>
              </a:rPr>
              <a:t>of moisture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 water activity; the amount of moisture available in food for bacterial growth</a:t>
            </a:r>
          </a:p>
          <a:p>
            <a:pPr marL="347472" lvl="1" indent="-347472" eaLnBrk="1" hangingPunct="1">
              <a:lnSpc>
                <a:spcPct val="100000"/>
              </a:lnSpc>
              <a:spcBef>
                <a:spcPts val="900"/>
              </a:spcBef>
              <a:defRPr/>
            </a:pPr>
            <a:r>
              <a:rPr lang="en-US" dirty="0">
                <a:solidFill>
                  <a:srgbClr val="000000"/>
                </a:solidFill>
                <a:latin typeface="Arial Narrow" charset="0"/>
              </a:rPr>
              <a:t>a</a:t>
            </a:r>
            <a:r>
              <a:rPr lang="en-US" sz="1400" dirty="0">
                <a:solidFill>
                  <a:srgbClr val="000000"/>
                </a:solidFill>
                <a:latin typeface="Arial Narrow" charset="0"/>
              </a:rPr>
              <a:t>w</a:t>
            </a:r>
            <a:r>
              <a:rPr lang="en-US" dirty="0">
                <a:solidFill>
                  <a:srgbClr val="000000"/>
                </a:solidFill>
                <a:latin typeface="Arial Narrow" charset="0"/>
              </a:rPr>
              <a:t> scale ranges from 0.0 to </a:t>
            </a:r>
            <a:r>
              <a:rPr lang="en-US" dirty="0" smtClean="0">
                <a:solidFill>
                  <a:srgbClr val="000000"/>
                </a:solidFill>
                <a:latin typeface="Arial Narrow" charset="0"/>
              </a:rPr>
              <a:t>1.0</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Water has a water activity of </a:t>
            </a:r>
            <a:r>
              <a:rPr lang="en-US" dirty="0" smtClean="0">
                <a:solidFill>
                  <a:srgbClr val="000000"/>
                </a:solidFill>
                <a:latin typeface="Arial Narrow" charset="0"/>
              </a:rPr>
              <a:t>1.0</a:t>
            </a:r>
            <a:endParaRPr lang="en-US" dirty="0">
              <a:solidFill>
                <a:srgbClr val="000000"/>
              </a:solidFill>
              <a:latin typeface="Arial Narrow" charset="0"/>
            </a:endParaRPr>
          </a:p>
        </p:txBody>
      </p:sp>
      <p:sp>
        <p:nvSpPr>
          <p:cNvPr id="52229" name="Rectangle 15"/>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What Bacteria Need to Grow</a:t>
            </a:r>
          </a:p>
        </p:txBody>
      </p:sp>
      <p:sp>
        <p:nvSpPr>
          <p:cNvPr id="52230" name="Text Box 1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2-15</a:t>
            </a:r>
          </a:p>
        </p:txBody>
      </p:sp>
      <p:sp>
        <p:nvSpPr>
          <p:cNvPr id="8" name="Text Box 5"/>
          <p:cNvSpPr txBox="1">
            <a:spLocks noChangeArrowheads="1"/>
          </p:cNvSpPr>
          <p:nvPr/>
        </p:nvSpPr>
        <p:spPr bwMode="auto">
          <a:xfrm>
            <a:off x="7103955" y="2880360"/>
            <a:ext cx="941283" cy="10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ctr" fontAlgn="base">
              <a:lnSpc>
                <a:spcPct val="80000"/>
              </a:lnSpc>
              <a:spcBef>
                <a:spcPct val="0"/>
              </a:spcBef>
              <a:spcAft>
                <a:spcPct val="0"/>
              </a:spcAft>
              <a:defRPr/>
            </a:pPr>
            <a:r>
              <a:rPr lang="en-US" sz="6000" dirty="0" smtClean="0">
                <a:solidFill>
                  <a:srgbClr val="00AEEF"/>
                </a:solidFill>
                <a:latin typeface="Arial Black"/>
                <a:cs typeface="Arial Black"/>
              </a:rPr>
              <a:t>M</a:t>
            </a:r>
          </a:p>
          <a:p>
            <a:pPr algn="ctr" fontAlgn="base">
              <a:lnSpc>
                <a:spcPct val="80000"/>
              </a:lnSpc>
              <a:spcBef>
                <a:spcPct val="0"/>
              </a:spcBef>
              <a:spcAft>
                <a:spcPct val="0"/>
              </a:spcAft>
              <a:defRPr/>
            </a:pPr>
            <a:r>
              <a:rPr lang="en-US" sz="1400" dirty="0" smtClean="0">
                <a:solidFill>
                  <a:srgbClr val="000000"/>
                </a:solidFill>
              </a:rPr>
              <a:t>Moisture</a:t>
            </a:r>
            <a:endParaRPr lang="en-US" sz="2400" b="0" dirty="0" smtClean="0">
              <a:solidFill>
                <a:srgbClr val="000000"/>
              </a:solidFill>
              <a:latin typeface="Times"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6585"/>
            <a:ext cx="2103120" cy="1459593"/>
          </a:xfrm>
          <a:prstGeom prst="rect">
            <a:avLst/>
          </a:prstGeom>
        </p:spPr>
      </p:pic>
    </p:spTree>
    <p:extLst>
      <p:ext uri="{BB962C8B-B14F-4D97-AF65-F5344CB8AC3E}">
        <p14:creationId xmlns:p14="http://schemas.microsoft.com/office/powerpoint/2010/main" val="3579261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3"/>
          <p:cNvSpPr>
            <a:spLocks noChangeArrowheads="1"/>
          </p:cNvSpPr>
          <p:nvPr/>
        </p:nvSpPr>
        <p:spPr bwMode="auto">
          <a:xfrm>
            <a:off x="6515100" y="3771900"/>
            <a:ext cx="1541463" cy="14859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53251" name="Rectangle 12"/>
          <p:cNvSpPr>
            <a:spLocks noChangeArrowheads="1"/>
          </p:cNvSpPr>
          <p:nvPr/>
        </p:nvSpPr>
        <p:spPr bwMode="auto">
          <a:xfrm>
            <a:off x="6746875" y="1738313"/>
            <a:ext cx="1541463" cy="14620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fontAlgn="base">
              <a:spcBef>
                <a:spcPct val="0"/>
              </a:spcBef>
              <a:spcAft>
                <a:spcPct val="0"/>
              </a:spcAft>
              <a:defRPr/>
            </a:pPr>
            <a:endParaRPr lang="en-US" sz="3200" b="1" dirty="0">
              <a:solidFill>
                <a:srgbClr val="FFFFFF"/>
              </a:solidFill>
            </a:endParaRPr>
          </a:p>
        </p:txBody>
      </p:sp>
      <p:sp>
        <p:nvSpPr>
          <p:cNvPr id="53252" name="Rectangle 3"/>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Control FAT TOM</a:t>
            </a:r>
          </a:p>
        </p:txBody>
      </p:sp>
      <p:sp>
        <p:nvSpPr>
          <p:cNvPr id="53253" name="Rectangle 4"/>
          <p:cNvSpPr>
            <a:spLocks noGrp="1" noChangeArrowheads="1"/>
          </p:cNvSpPr>
          <p:nvPr>
            <p:ph type="body" idx="1"/>
          </p:nvPr>
        </p:nvSpPr>
        <p:spPr>
          <a:xfrm>
            <a:off x="390525" y="1143000"/>
            <a:ext cx="5051425" cy="4983163"/>
          </a:xfrm>
        </p:spPr>
        <p:txBody>
          <a:bodyPr/>
          <a:lstStyle/>
          <a:p>
            <a:pPr marL="0" indent="0" eaLnBrk="1" hangingPunct="1">
              <a:defRPr/>
            </a:pPr>
            <a:r>
              <a:rPr lang="en-US" dirty="0">
                <a:latin typeface="Arial Narrow" charset="0"/>
                <a:cs typeface="+mn-cs"/>
              </a:rPr>
              <a:t>The </a:t>
            </a:r>
            <a:r>
              <a:rPr lang="en-US" dirty="0" smtClean="0">
                <a:latin typeface="Arial Narrow" charset="0"/>
                <a:cs typeface="+mn-cs"/>
              </a:rPr>
              <a:t>conditions you can control:</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Temperature</a:t>
            </a:r>
          </a:p>
          <a:p>
            <a:pPr marL="694944" lvl="2" indent="-347472" eaLnBrk="1" hangingPunct="1">
              <a:lnSpc>
                <a:spcPct val="100000"/>
              </a:lnSpc>
              <a:spcBef>
                <a:spcPts val="900"/>
              </a:spcBef>
              <a:defRPr/>
            </a:pPr>
            <a:r>
              <a:rPr lang="en-US" dirty="0">
                <a:solidFill>
                  <a:srgbClr val="000000"/>
                </a:solidFill>
                <a:latin typeface="Arial Narrow" charset="0"/>
              </a:rPr>
              <a:t>Keep TCS food out of the temperature danger zone</a:t>
            </a:r>
          </a:p>
          <a:p>
            <a:pPr marL="347472" lvl="1" indent="-347472" eaLnBrk="1" hangingPunct="1">
              <a:lnSpc>
                <a:spcPct val="100000"/>
              </a:lnSpc>
              <a:spcBef>
                <a:spcPts val="900"/>
              </a:spcBef>
              <a:defRPr/>
            </a:pPr>
            <a:r>
              <a:rPr lang="en-US" dirty="0">
                <a:latin typeface="Arial Narrow" charset="0"/>
              </a:rPr>
              <a:t>Time</a:t>
            </a:r>
          </a:p>
          <a:p>
            <a:pPr marL="694944" lvl="2" indent="-347472" eaLnBrk="1" hangingPunct="1">
              <a:lnSpc>
                <a:spcPct val="100000"/>
              </a:lnSpc>
              <a:spcBef>
                <a:spcPts val="900"/>
              </a:spcBef>
              <a:defRPr/>
            </a:pPr>
            <a:r>
              <a:rPr lang="en-US" dirty="0">
                <a:latin typeface="Arial Narrow" charset="0"/>
              </a:rPr>
              <a:t>Limit how long TCS food </a:t>
            </a:r>
            <a:r>
              <a:rPr lang="en-US" dirty="0" smtClean="0">
                <a:latin typeface="Arial Narrow" charset="0"/>
              </a:rPr>
              <a:t>is </a:t>
            </a:r>
            <a:r>
              <a:rPr lang="en-US" dirty="0">
                <a:latin typeface="Arial Narrow" charset="0"/>
              </a:rPr>
              <a:t>in the temperature danger zone</a:t>
            </a:r>
          </a:p>
          <a:p>
            <a:pPr marL="571500" lvl="1" indent="-457200" eaLnBrk="1" hangingPunct="1">
              <a:buFont typeface="Arial" charset="0"/>
              <a:buNone/>
              <a:defRPr/>
            </a:pPr>
            <a:r>
              <a:rPr lang="en-US" dirty="0">
                <a:latin typeface="Arial Narrow" charset="0"/>
              </a:rPr>
              <a:t> </a:t>
            </a:r>
          </a:p>
        </p:txBody>
      </p:sp>
      <p:sp>
        <p:nvSpPr>
          <p:cNvPr id="53254" name="Text Box 205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2-16</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55" y="1254963"/>
            <a:ext cx="2103120" cy="146283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4374" y="2862072"/>
            <a:ext cx="2101081" cy="1462837"/>
          </a:xfrm>
          <a:prstGeom prst="rect">
            <a:avLst/>
          </a:prstGeom>
        </p:spPr>
      </p:pic>
    </p:spTree>
    <p:extLst>
      <p:ext uri="{BB962C8B-B14F-4D97-AF65-F5344CB8AC3E}">
        <p14:creationId xmlns:p14="http://schemas.microsoft.com/office/powerpoint/2010/main" val="8359369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type="body" idx="1"/>
          </p:nvPr>
        </p:nvSpPr>
        <p:spPr>
          <a:xfrm>
            <a:off x="390525" y="1143000"/>
            <a:ext cx="8235950" cy="4983163"/>
          </a:xfrm>
        </p:spPr>
        <p:txBody>
          <a:bodyPr/>
          <a:lstStyle/>
          <a:p>
            <a:pPr marL="0" indent="0" eaLnBrk="1" hangingPunct="1">
              <a:lnSpc>
                <a:spcPct val="80000"/>
              </a:lnSpc>
              <a:defRPr/>
            </a:pPr>
            <a:r>
              <a:rPr lang="en-US" dirty="0">
                <a:latin typeface="Arial Narrow" charset="0"/>
                <a:cs typeface="+mn-cs"/>
              </a:rPr>
              <a:t>The FDA has identified three types of bacteria that cause severe illness and are highly </a:t>
            </a:r>
            <a:r>
              <a:rPr lang="en-US" dirty="0" smtClean="0">
                <a:latin typeface="Arial Narrow" charset="0"/>
                <a:cs typeface="+mn-cs"/>
              </a:rPr>
              <a:t>contagious</a:t>
            </a:r>
            <a:r>
              <a:rPr lang="en-US" dirty="0">
                <a:latin typeface="Arial Narrow" charset="0"/>
                <a:cs typeface="+mn-cs"/>
              </a:rPr>
              <a:t>:</a:t>
            </a:r>
          </a:p>
          <a:p>
            <a:pPr marL="347472" lvl="1" indent="-347472" eaLnBrk="1" hangingPunct="1">
              <a:lnSpc>
                <a:spcPct val="100000"/>
              </a:lnSpc>
              <a:spcBef>
                <a:spcPts val="900"/>
              </a:spcBef>
              <a:defRPr/>
            </a:pPr>
            <a:r>
              <a:rPr lang="en-US" i="1" dirty="0">
                <a:latin typeface="Arial Narrow" charset="0"/>
              </a:rPr>
              <a:t>Salmonella</a:t>
            </a:r>
            <a:r>
              <a:rPr lang="en-US" dirty="0">
                <a:latin typeface="Arial Narrow" charset="0"/>
              </a:rPr>
              <a:t> Typhi</a:t>
            </a:r>
          </a:p>
          <a:p>
            <a:pPr marL="347472" lvl="1" indent="-347472" eaLnBrk="1" hangingPunct="1">
              <a:lnSpc>
                <a:spcPct val="100000"/>
              </a:lnSpc>
              <a:spcBef>
                <a:spcPts val="900"/>
              </a:spcBef>
              <a:defRPr/>
            </a:pPr>
            <a:r>
              <a:rPr lang="en-US" i="1" dirty="0">
                <a:latin typeface="Arial Narrow" charset="0"/>
              </a:rPr>
              <a:t>Shigella</a:t>
            </a:r>
            <a:r>
              <a:rPr lang="en-US" dirty="0">
                <a:latin typeface="Arial Narrow" charset="0"/>
              </a:rPr>
              <a:t> spp.</a:t>
            </a:r>
          </a:p>
          <a:p>
            <a:pPr marL="347472" lvl="1" indent="-347472" eaLnBrk="1" hangingPunct="1">
              <a:lnSpc>
                <a:spcPct val="100000"/>
              </a:lnSpc>
              <a:spcBef>
                <a:spcPts val="900"/>
              </a:spcBef>
              <a:defRPr/>
            </a:pPr>
            <a:r>
              <a:rPr lang="en-US" dirty="0">
                <a:latin typeface="Arial Narrow" charset="0"/>
              </a:rPr>
              <a:t>Enterohemorrhagic and shiga toxin-producing </a:t>
            </a:r>
            <a:r>
              <a:rPr lang="en-US" i="1" dirty="0">
                <a:latin typeface="Arial Narrow" charset="0"/>
              </a:rPr>
              <a:t>Escherichia coli</a:t>
            </a:r>
          </a:p>
        </p:txBody>
      </p:sp>
      <p:sp>
        <p:nvSpPr>
          <p:cNvPr id="54275" name="Text Box 205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2-17</a:t>
            </a:r>
          </a:p>
        </p:txBody>
      </p:sp>
      <p:sp>
        <p:nvSpPr>
          <p:cNvPr id="54276" name="Rectangle 2060"/>
          <p:cNvSpPr>
            <a:spLocks noGrp="1" noChangeArrowheads="1"/>
          </p:cNvSpPr>
          <p:nvPr>
            <p:ph type="title"/>
          </p:nvPr>
        </p:nvSpPr>
        <p:spPr>
          <a:xfrm>
            <a:off x="390525" y="158750"/>
            <a:ext cx="8307388" cy="523875"/>
          </a:xfrm>
        </p:spPr>
        <p:txBody>
          <a:bodyPr/>
          <a:lstStyle/>
          <a:p>
            <a:pPr eaLnBrk="1" hangingPunct="1">
              <a:defRPr/>
            </a:pPr>
            <a:r>
              <a:rPr lang="en-US" dirty="0">
                <a:latin typeface="Arial Narrow" charset="0"/>
                <a:cs typeface="+mj-cs"/>
              </a:rPr>
              <a:t>Major Bacteria That Cause Foodborne Illness</a:t>
            </a:r>
          </a:p>
        </p:txBody>
      </p:sp>
    </p:spTree>
    <p:extLst>
      <p:ext uri="{BB962C8B-B14F-4D97-AF65-F5344CB8AC3E}">
        <p14:creationId xmlns:p14="http://schemas.microsoft.com/office/powerpoint/2010/main" val="86960365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8051" name="Group 3"/>
          <p:cNvGraphicFramePr>
            <a:graphicFrameLocks noGrp="1"/>
          </p:cNvGraphicFramePr>
          <p:nvPr>
            <p:ph type="tbl" idx="1"/>
            <p:extLst>
              <p:ext uri="{D42A27DB-BD31-4B8C-83A1-F6EECF244321}">
                <p14:modId xmlns:p14="http://schemas.microsoft.com/office/powerpoint/2010/main" val="3111477448"/>
              </p:ext>
            </p:extLst>
          </p:nvPr>
        </p:nvGraphicFramePr>
        <p:xfrm>
          <a:off x="396875" y="2728913"/>
          <a:ext cx="8229600" cy="3100250"/>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dirty="0" smtClean="0">
                          <a:solidFill>
                            <a:srgbClr val="231F20"/>
                          </a:solidFill>
                          <a:latin typeface="+mj-lt"/>
                        </a:rPr>
                        <a:t>Ready-to-eat food</a:t>
                      </a:r>
                    </a:p>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Beverages</a:t>
                      </a: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Exclude food handlers diagnosed with an illness caused by </a:t>
                      </a:r>
                      <a:r>
                        <a:rPr lang="en-US" sz="1800" i="1" kern="1200" dirty="0" smtClean="0">
                          <a:solidFill>
                            <a:srgbClr val="231F20"/>
                          </a:solidFill>
                          <a:latin typeface="+mj-lt"/>
                          <a:ea typeface="+mn-ea"/>
                          <a:cs typeface="+mn-cs"/>
                        </a:rPr>
                        <a:t>Salmonella</a:t>
                      </a:r>
                      <a:r>
                        <a:rPr lang="en-US" sz="1800" kern="1200" dirty="0" smtClean="0">
                          <a:solidFill>
                            <a:srgbClr val="231F20"/>
                          </a:solidFill>
                          <a:latin typeface="+mj-lt"/>
                          <a:ea typeface="+mn-ea"/>
                          <a:cs typeface="+mn-cs"/>
                        </a:rPr>
                        <a:t> Typhi from </a:t>
                      </a:r>
                      <a:br>
                        <a:rPr lang="en-US" sz="1800" kern="1200" dirty="0" smtClean="0">
                          <a:solidFill>
                            <a:srgbClr val="231F20"/>
                          </a:solidFill>
                          <a:latin typeface="+mj-lt"/>
                          <a:ea typeface="+mn-ea"/>
                          <a:cs typeface="+mn-cs"/>
                        </a:rPr>
                      </a:br>
                      <a:r>
                        <a:rPr lang="en-US" sz="1800" kern="1200" dirty="0" smtClean="0">
                          <a:solidFill>
                            <a:srgbClr val="231F20"/>
                          </a:solidFill>
                          <a:latin typeface="+mj-lt"/>
                          <a:ea typeface="+mn-ea"/>
                          <a:cs typeface="+mn-cs"/>
                        </a:rPr>
                        <a:t>the operation</a:t>
                      </a: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914420">
                <a:tc>
                  <a:txBody>
                    <a:bodyPr/>
                    <a:lstStyle/>
                    <a:p>
                      <a:pPr marL="228600" marR="0" lvl="0" indent="-228600" algn="l" defTabSz="914400" rtl="0" eaLnBrk="1" fontAlgn="base" latinLnBrk="0" hangingPunct="1">
                        <a:lnSpc>
                          <a:spcPct val="100000"/>
                        </a:lnSpc>
                        <a:spcBef>
                          <a:spcPts val="0"/>
                        </a:spcBef>
                        <a:spcAft>
                          <a:spcPct val="0"/>
                        </a:spcAft>
                        <a:buClr>
                          <a:srgbClr val="009DDC"/>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Cook food to minimum internal temperatures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5531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2-18</a:t>
            </a:r>
          </a:p>
        </p:txBody>
      </p:sp>
      <p:sp>
        <p:nvSpPr>
          <p:cNvPr id="5531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5731"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tabLst>
                <a:tab pos="1144588" algn="l"/>
              </a:tabLst>
            </a:pPr>
            <a:r>
              <a:rPr lang="en-US" sz="2000" b="1" dirty="0">
                <a:solidFill>
                  <a:srgbClr val="000000"/>
                </a:solidFill>
              </a:rPr>
              <a:t>Bacteria</a:t>
            </a:r>
            <a:r>
              <a:rPr lang="en-US" sz="2000" dirty="0">
                <a:solidFill>
                  <a:srgbClr val="000000"/>
                </a:solidFill>
              </a:rPr>
              <a:t>:	</a:t>
            </a:r>
            <a:r>
              <a:rPr lang="en-US" sz="2000" i="1" dirty="0">
                <a:solidFill>
                  <a:srgbClr val="000000"/>
                </a:solidFill>
              </a:rPr>
              <a:t>Salmonella</a:t>
            </a:r>
            <a:r>
              <a:rPr lang="en-US" sz="2000" dirty="0">
                <a:solidFill>
                  <a:srgbClr val="000000"/>
                </a:solidFill>
              </a:rPr>
              <a:t> </a:t>
            </a:r>
            <a:r>
              <a:rPr lang="en-US" sz="2000" dirty="0">
                <a:solidFill>
                  <a:srgbClr val="000000"/>
                </a:solidFill>
              </a:rPr>
              <a:t>Typhi (SAL-me-NEL-uh TI-fee</a:t>
            </a:r>
            <a:r>
              <a:rPr lang="en-US" sz="2000" dirty="0">
                <a:solidFill>
                  <a:srgbClr val="000000"/>
                </a:solidFill>
              </a:rPr>
              <a:t>)</a:t>
            </a:r>
          </a:p>
          <a:p>
            <a:pPr fontAlgn="base">
              <a:spcBef>
                <a:spcPct val="0"/>
              </a:spcBef>
              <a:spcAft>
                <a:spcPct val="0"/>
              </a:spcAft>
              <a:tabLst>
                <a:tab pos="1144588" algn="l"/>
              </a:tabLst>
            </a:pPr>
            <a:r>
              <a:rPr lang="en-US" sz="2000" b="1" dirty="0">
                <a:solidFill>
                  <a:srgbClr val="000000"/>
                </a:solidFill>
              </a:rPr>
              <a:t>Source</a:t>
            </a:r>
            <a:r>
              <a:rPr lang="en-US" sz="2000" dirty="0">
                <a:solidFill>
                  <a:srgbClr val="000000"/>
                </a:solidFill>
              </a:rPr>
              <a:t>: </a:t>
            </a:r>
            <a:r>
              <a:rPr lang="en-US" sz="2000" dirty="0">
                <a:solidFill>
                  <a:srgbClr val="000000"/>
                </a:solidFill>
              </a:rPr>
              <a:t>	People</a:t>
            </a:r>
            <a:endParaRPr lang="en-US" sz="2000" i="1" dirty="0">
              <a:solidFill>
                <a:srgbClr val="000000"/>
              </a:solidFill>
            </a:endParaRPr>
          </a:p>
        </p:txBody>
      </p:sp>
      <p:pic>
        <p:nvPicPr>
          <p:cNvPr id="3" name="Picture 2" descr="6e_c02_19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extLst>
      <p:ext uri="{BB962C8B-B14F-4D97-AF65-F5344CB8AC3E}">
        <p14:creationId xmlns:p14="http://schemas.microsoft.com/office/powerpoint/2010/main" val="776429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3"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2-19</a:t>
            </a:r>
          </a:p>
        </p:txBody>
      </p:sp>
      <p:sp>
        <p:nvSpPr>
          <p:cNvPr id="56334"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117775" name="Rectangle 3"/>
          <p:cNvSpPr>
            <a:spLocks noChangeArrowheads="1"/>
          </p:cNvSpPr>
          <p:nvPr/>
        </p:nvSpPr>
        <p:spPr bwMode="auto">
          <a:xfrm>
            <a:off x="2057400" y="1143000"/>
            <a:ext cx="654716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p>
            <a:pPr fontAlgn="base">
              <a:spcBef>
                <a:spcPct val="0"/>
              </a:spcBef>
              <a:spcAft>
                <a:spcPct val="0"/>
              </a:spcAft>
              <a:tabLst>
                <a:tab pos="1144588" algn="l"/>
              </a:tabLst>
            </a:pPr>
            <a:r>
              <a:rPr lang="en-US" sz="2000" b="1" dirty="0">
                <a:solidFill>
                  <a:srgbClr val="000000"/>
                </a:solidFill>
              </a:rPr>
              <a:t>Bacteria</a:t>
            </a:r>
            <a:r>
              <a:rPr lang="en-US" sz="2000" dirty="0">
                <a:solidFill>
                  <a:srgbClr val="000000"/>
                </a:solidFill>
              </a:rPr>
              <a:t>:	</a:t>
            </a:r>
            <a:r>
              <a:rPr lang="en-US" sz="2000" i="1" dirty="0">
                <a:solidFill>
                  <a:srgbClr val="000000"/>
                </a:solidFill>
              </a:rPr>
              <a:t>Shigella</a:t>
            </a:r>
            <a:r>
              <a:rPr lang="en-US" sz="2000" dirty="0">
                <a:solidFill>
                  <a:srgbClr val="000000"/>
                </a:solidFill>
              </a:rPr>
              <a:t> </a:t>
            </a:r>
            <a:r>
              <a:rPr lang="en-US" sz="2000" dirty="0">
                <a:solidFill>
                  <a:srgbClr val="000000"/>
                </a:solidFill>
              </a:rPr>
              <a:t>spp. (shi-GEL-uh</a:t>
            </a:r>
            <a:r>
              <a:rPr lang="en-US" sz="2000" dirty="0">
                <a:solidFill>
                  <a:srgbClr val="000000"/>
                </a:solidFill>
              </a:rPr>
              <a:t>)</a:t>
            </a:r>
          </a:p>
          <a:p>
            <a:pPr fontAlgn="base">
              <a:spcBef>
                <a:spcPct val="0"/>
              </a:spcBef>
              <a:spcAft>
                <a:spcPct val="0"/>
              </a:spcAft>
              <a:tabLst>
                <a:tab pos="1144588" algn="l"/>
              </a:tabLst>
            </a:pPr>
            <a:r>
              <a:rPr lang="en-US" sz="2000" b="1" dirty="0">
                <a:solidFill>
                  <a:srgbClr val="000000"/>
                </a:solidFill>
              </a:rPr>
              <a:t>Source</a:t>
            </a:r>
            <a:r>
              <a:rPr lang="en-US" sz="2000" dirty="0">
                <a:solidFill>
                  <a:srgbClr val="000000"/>
                </a:solidFill>
              </a:rPr>
              <a:t>:	Human feces</a:t>
            </a:r>
            <a:endParaRPr lang="en-US" sz="2000" dirty="0">
              <a:solidFill>
                <a:srgbClr val="1E5298"/>
              </a:solidFill>
            </a:endParaRPr>
          </a:p>
        </p:txBody>
      </p:sp>
      <p:graphicFrame>
        <p:nvGraphicFramePr>
          <p:cNvPr id="9" name="Group 3"/>
          <p:cNvGraphicFramePr>
            <a:graphicFrameLocks/>
          </p:cNvGraphicFramePr>
          <p:nvPr>
            <p:extLst>
              <p:ext uri="{D42A27DB-BD31-4B8C-83A1-F6EECF244321}">
                <p14:modId xmlns:p14="http://schemas.microsoft.com/office/powerpoint/2010/main" val="3974098586"/>
              </p:ext>
            </p:extLst>
          </p:nvPr>
        </p:nvGraphicFramePr>
        <p:xfrm>
          <a:off x="396875" y="2728913"/>
          <a:ext cx="8229600" cy="3190811"/>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easily contaminated by hands, such as salads containing TCS food (potato, tuna, shrimp, macaroni, chicken)</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diagnosed with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an illness caused by </a:t>
                      </a:r>
                      <a:r>
                        <a:rPr lang="en-US" sz="1800" i="1" kern="1200" dirty="0" smtClean="0">
                          <a:solidFill>
                            <a:schemeClr val="tx1"/>
                          </a:solidFill>
                          <a:latin typeface="+mj-lt"/>
                          <a:ea typeface="+mn-ea"/>
                          <a:cs typeface="+mn-cs"/>
                        </a:rPr>
                        <a:t>Shigella</a:t>
                      </a:r>
                      <a:r>
                        <a:rPr lang="en-US" sz="1800" kern="1200" dirty="0" smtClean="0">
                          <a:solidFill>
                            <a:schemeClr val="tx1"/>
                          </a:solidFill>
                          <a:latin typeface="+mj-lt"/>
                          <a:ea typeface="+mn-ea"/>
                          <a:cs typeface="+mn-cs"/>
                        </a:rPr>
                        <a:t> spp. from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p>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from 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730661">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Food that has made contact with contaminated water, such as produce</a:t>
                      </a: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rgbClr val="231F20"/>
                          </a:solidFill>
                          <a:latin typeface="+mj-lt"/>
                          <a:ea typeface="+mn-ea"/>
                          <a:cs typeface="+mn-cs"/>
                        </a:rPr>
                        <a:t>Wash hands</a:t>
                      </a: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Control flies inside and outside </a:t>
                      </a:r>
                      <a:br>
                        <a:rPr lang="en-US" sz="1800" kern="1200" dirty="0" smtClean="0">
                          <a:solidFill>
                            <a:schemeClr val="tx1"/>
                          </a:solidFill>
                          <a:latin typeface="+mj-lt"/>
                          <a:ea typeface="+mn-ea"/>
                          <a:cs typeface="+mn-cs"/>
                        </a:rPr>
                      </a:br>
                      <a:r>
                        <a:rPr lang="en-US" sz="1800" kern="1200" dirty="0" smtClean="0">
                          <a:solidFill>
                            <a:schemeClr val="tx1"/>
                          </a:solidFill>
                          <a:latin typeface="+mj-lt"/>
                          <a:ea typeface="+mn-ea"/>
                          <a:cs typeface="+mn-cs"/>
                        </a:rPr>
                        <a:t>the operation</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19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extLst>
      <p:ext uri="{BB962C8B-B14F-4D97-AF65-F5344CB8AC3E}">
        <p14:creationId xmlns:p14="http://schemas.microsoft.com/office/powerpoint/2010/main" val="32172359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60"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2-20</a:t>
            </a:r>
          </a:p>
        </p:txBody>
      </p:sp>
      <p:sp>
        <p:nvSpPr>
          <p:cNvPr id="57361"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Bacteria That Cause Foodborne Illness </a:t>
            </a:r>
          </a:p>
        </p:txBody>
      </p:sp>
      <p:sp>
        <p:nvSpPr>
          <p:cNvPr id="4" name="Rectangle 3"/>
          <p:cNvSpPr/>
          <p:nvPr/>
        </p:nvSpPr>
        <p:spPr>
          <a:xfrm>
            <a:off x="2057400" y="1143000"/>
            <a:ext cx="6803901" cy="1015663"/>
          </a:xfrm>
          <a:prstGeom prst="rect">
            <a:avLst/>
          </a:prstGeom>
        </p:spPr>
        <p:txBody>
          <a:bodyPr wrap="square">
            <a:spAutoFit/>
          </a:bodyPr>
          <a:lstStyle/>
          <a:p>
            <a:pPr fontAlgn="base">
              <a:spcBef>
                <a:spcPct val="0"/>
              </a:spcBef>
              <a:spcAft>
                <a:spcPct val="0"/>
              </a:spcAft>
              <a:tabLst>
                <a:tab pos="1144588" algn="l"/>
              </a:tabLst>
              <a:defRPr/>
            </a:pPr>
            <a:r>
              <a:rPr lang="en-US" sz="2000" b="1" dirty="0">
                <a:solidFill>
                  <a:srgbClr val="000000"/>
                </a:solidFill>
              </a:rPr>
              <a:t>Bacteria</a:t>
            </a:r>
            <a:r>
              <a:rPr lang="en-US" sz="2000" dirty="0">
                <a:solidFill>
                  <a:srgbClr val="000000"/>
                </a:solidFill>
              </a:rPr>
              <a:t>:	Enterohemorrhagic </a:t>
            </a:r>
            <a:r>
              <a:rPr lang="en-US" sz="2000" dirty="0">
                <a:solidFill>
                  <a:srgbClr val="000000"/>
                </a:solidFill>
              </a:rPr>
              <a:t>and shiga toxin-producing </a:t>
            </a:r>
          </a:p>
          <a:p>
            <a:pPr fontAlgn="base">
              <a:spcBef>
                <a:spcPct val="0"/>
              </a:spcBef>
              <a:spcAft>
                <a:spcPct val="0"/>
              </a:spcAft>
              <a:tabLst>
                <a:tab pos="1144588" algn="l"/>
              </a:tabLst>
              <a:defRPr/>
            </a:pPr>
            <a:r>
              <a:rPr lang="en-US" sz="2000" i="1" dirty="0">
                <a:solidFill>
                  <a:srgbClr val="000000"/>
                </a:solidFill>
              </a:rPr>
              <a:t>	Escherichia </a:t>
            </a:r>
            <a:r>
              <a:rPr lang="en-US" sz="2000" i="1" dirty="0">
                <a:solidFill>
                  <a:srgbClr val="000000"/>
                </a:solidFill>
              </a:rPr>
              <a:t>coli </a:t>
            </a:r>
            <a:r>
              <a:rPr lang="en-US" sz="2000" dirty="0">
                <a:solidFill>
                  <a:srgbClr val="000000"/>
                </a:solidFill>
              </a:rPr>
              <a:t>(ess-chur-EE-kee-UH-KO-LI</a:t>
            </a:r>
            <a:r>
              <a:rPr lang="en-US" sz="2000" dirty="0">
                <a:solidFill>
                  <a:srgbClr val="000000"/>
                </a:solidFill>
              </a:rPr>
              <a:t>)</a:t>
            </a:r>
          </a:p>
          <a:p>
            <a:pPr fontAlgn="base">
              <a:spcBef>
                <a:spcPct val="0"/>
              </a:spcBef>
              <a:spcAft>
                <a:spcPct val="0"/>
              </a:spcAft>
              <a:tabLst>
                <a:tab pos="1144588" algn="l"/>
              </a:tabLst>
              <a:defRPr/>
            </a:pPr>
            <a:r>
              <a:rPr lang="en-US" sz="2000" b="1" dirty="0">
                <a:solidFill>
                  <a:srgbClr val="000000"/>
                </a:solidFill>
              </a:rPr>
              <a:t>Source</a:t>
            </a:r>
            <a:r>
              <a:rPr lang="en-US" sz="2000" dirty="0">
                <a:solidFill>
                  <a:srgbClr val="000000"/>
                </a:solidFill>
              </a:rPr>
              <a:t>:	Intestines </a:t>
            </a:r>
            <a:r>
              <a:rPr lang="en-US" sz="2000" dirty="0">
                <a:solidFill>
                  <a:srgbClr val="000000"/>
                </a:solidFill>
              </a:rPr>
              <a:t>of cattle; infected people</a:t>
            </a:r>
            <a:endParaRPr lang="en-US" sz="2000" i="1" dirty="0">
              <a:solidFill>
                <a:srgbClr val="000000"/>
              </a:solidFill>
            </a:endParaRPr>
          </a:p>
        </p:txBody>
      </p:sp>
      <p:graphicFrame>
        <p:nvGraphicFramePr>
          <p:cNvPr id="8" name="Group 3"/>
          <p:cNvGraphicFramePr>
            <a:graphicFrameLocks/>
          </p:cNvGraphicFramePr>
          <p:nvPr>
            <p:extLst>
              <p:ext uri="{D42A27DB-BD31-4B8C-83A1-F6EECF244321}">
                <p14:modId xmlns:p14="http://schemas.microsoft.com/office/powerpoint/2010/main" val="508355003"/>
              </p:ext>
            </p:extLst>
          </p:nvPr>
        </p:nvGraphicFramePr>
        <p:xfrm>
          <a:off x="396875" y="2728913"/>
          <a:ext cx="8229600" cy="3118187"/>
        </p:xfrm>
        <a:graphic>
          <a:graphicData uri="http://schemas.openxmlformats.org/drawingml/2006/table">
            <a:tbl>
              <a:tblPr/>
              <a:tblGrid>
                <a:gridCol w="4179061"/>
                <a:gridCol w="4050539"/>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Bacteria</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38100" cap="flat" cmpd="sng" algn="ctr">
                      <a:solidFill>
                        <a:srgbClr val="808080"/>
                      </a:solidFill>
                      <a:prstDash val="solid"/>
                      <a:round/>
                      <a:headEnd type="none" w="med" len="med"/>
                      <a:tailEnd type="none" w="med" len="med"/>
                    </a:lnB>
                    <a:lnTlToBr>
                      <a:noFill/>
                    </a:lnTlToBr>
                    <a:lnBlToTr>
                      <a:noFill/>
                    </a:lnBlToTr>
                    <a:solidFill>
                      <a:srgbClr val="FFFFFF"/>
                    </a:solidFill>
                  </a:tcPr>
                </a:tc>
              </a:tr>
              <a:tr h="914420">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Ground beef (raw and undercooked)</a:t>
                      </a:r>
                    </a:p>
                    <a:p>
                      <a:pPr marL="285750" indent="-285750">
                        <a:buClr>
                          <a:schemeClr val="accent1"/>
                        </a:buClr>
                        <a:buFont typeface="Arial"/>
                        <a:buChar char="•"/>
                      </a:pPr>
                      <a:r>
                        <a:rPr lang="en-US" sz="1800" kern="1200" dirty="0" smtClean="0">
                          <a:solidFill>
                            <a:schemeClr val="tx1"/>
                          </a:solidFill>
                          <a:latin typeface="+mj-lt"/>
                          <a:ea typeface="+mn-ea"/>
                          <a:cs typeface="+mn-cs"/>
                        </a:rPr>
                        <a:t>Contaminated produce</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food handlers who have diarrhea or have been diagnosed with a disease from the bacteria</a:t>
                      </a:r>
                    </a:p>
                    <a:p>
                      <a:pPr marL="285750" indent="-285750">
                        <a:buClr>
                          <a:schemeClr val="accent1"/>
                        </a:buClr>
                        <a:buFont typeface="Arial"/>
                        <a:buChar char="•"/>
                      </a:pPr>
                      <a:r>
                        <a:rPr lang="en-US" sz="1800" kern="1200" dirty="0" smtClean="0">
                          <a:solidFill>
                            <a:schemeClr val="tx1"/>
                          </a:solidFill>
                          <a:latin typeface="+mj-lt"/>
                          <a:ea typeface="+mn-ea"/>
                          <a:cs typeface="+mn-cs"/>
                        </a:rPr>
                        <a:t>Cook food, especially ground beef, to minimum internal temperatures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38100" cap="flat" cmpd="sng" algn="ctr">
                      <a:solidFill>
                        <a:srgbClr val="808080"/>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658037">
                <a:tc>
                  <a:txBody>
                    <a:bodyPr/>
                    <a:lstStyle/>
                    <a:p>
                      <a:pPr marL="0" marR="0" lvl="0" indent="0" algn="l" defTabSz="914400" rtl="0" eaLnBrk="1" fontAlgn="base" latinLnBrk="0" hangingPunct="1">
                        <a:lnSpc>
                          <a:spcPct val="100000"/>
                        </a:lnSpc>
                        <a:spcBef>
                          <a:spcPts val="0"/>
                        </a:spcBef>
                        <a:spcAft>
                          <a:spcPct val="0"/>
                        </a:spcAft>
                        <a:buClr>
                          <a:schemeClr val="accent1"/>
                        </a:buClr>
                        <a:buSzPct val="100000"/>
                        <a:buFont typeface="Arial"/>
                        <a:buNone/>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Purchase produce from approved, reputable suppliers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545806">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75000"/>
                        <a:buFont typeface="Wingdings" pitchFamily="2" charset="2"/>
                        <a:buNone/>
                        <a:tabLst/>
                      </a:pPr>
                      <a:endParaRPr kumimoji="0" lang="en-US" sz="1800" b="0" i="0" u="none" strike="noStrike" cap="none" normalizeH="0" baseline="0" dirty="0" smtClean="0">
                        <a:ln>
                          <a:noFill/>
                        </a:ln>
                        <a:solidFill>
                          <a:schemeClr val="tx1"/>
                        </a:solidFill>
                        <a:effectLst/>
                        <a:latin typeface="Arial" charset="0"/>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100000"/>
                        </a:lnSpc>
                        <a:spcBef>
                          <a:spcPts val="0"/>
                        </a:spcBef>
                        <a:spcAft>
                          <a:spcPct val="0"/>
                        </a:spcAft>
                        <a:buClr>
                          <a:schemeClr val="accent1"/>
                        </a:buClr>
                        <a:buSzPct val="100000"/>
                        <a:buFont typeface="Arial" pitchFamily="34" charset="0"/>
                        <a:buChar char="•"/>
                        <a:tabLst/>
                      </a:pPr>
                      <a:r>
                        <a:rPr lang="en-US" sz="1800" kern="1200" dirty="0" smtClean="0">
                          <a:solidFill>
                            <a:schemeClr val="tx1"/>
                          </a:solidFill>
                          <a:latin typeface="+mj-lt"/>
                          <a:ea typeface="+mn-ea"/>
                          <a:cs typeface="+mn-cs"/>
                        </a:rPr>
                        <a:t>Prevent cross-contamination between raw meat and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79844" cy="809625"/>
          </a:xfrm>
          <a:prstGeom prst="rect">
            <a:avLst/>
          </a:prstGeom>
        </p:spPr>
      </p:pic>
    </p:spTree>
    <p:extLst>
      <p:ext uri="{BB962C8B-B14F-4D97-AF65-F5344CB8AC3E}">
        <p14:creationId xmlns:p14="http://schemas.microsoft.com/office/powerpoint/2010/main" val="125137335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Viruses: Basic Characteristics</a:t>
            </a:r>
          </a:p>
        </p:txBody>
      </p:sp>
      <p:sp>
        <p:nvSpPr>
          <p:cNvPr id="58371" name="Rectangle 3"/>
          <p:cNvSpPr>
            <a:spLocks noGrp="1" noChangeArrowheads="1"/>
          </p:cNvSpPr>
          <p:nvPr>
            <p:ph type="body" idx="1"/>
          </p:nvPr>
        </p:nvSpPr>
        <p:spPr>
          <a:xfrm>
            <a:off x="390525" y="1143000"/>
            <a:ext cx="5172075" cy="4774247"/>
          </a:xfrm>
        </p:spPr>
        <p:txBody>
          <a:bodyPr/>
          <a:lstStyle/>
          <a:p>
            <a:pPr marL="0" indent="0" eaLnBrk="1" hangingPunct="1">
              <a:defRPr/>
            </a:pPr>
            <a:r>
              <a:rPr lang="en-US" dirty="0" smtClean="0">
                <a:latin typeface="Arial Narrow" charset="0"/>
                <a:cs typeface="+mn-cs"/>
              </a:rPr>
              <a:t>Location: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Carried by human beings and </a:t>
            </a:r>
            <a:r>
              <a:rPr lang="en-US" dirty="0" smtClean="0">
                <a:latin typeface="Arial Narrow" charset="0"/>
              </a:rPr>
              <a:t>animals</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Require a living host to grow</a:t>
            </a:r>
          </a:p>
          <a:p>
            <a:pPr marL="694944" lvl="2" indent="-347472" eaLnBrk="1" hangingPunct="1">
              <a:lnSpc>
                <a:spcPct val="100000"/>
              </a:lnSpc>
              <a:spcBef>
                <a:spcPts val="900"/>
              </a:spcBef>
              <a:defRPr/>
            </a:pPr>
            <a:r>
              <a:rPr lang="en-US" dirty="0">
                <a:latin typeface="Arial Narrow" charset="0"/>
              </a:rPr>
              <a:t>Do not grow in food</a:t>
            </a:r>
          </a:p>
          <a:p>
            <a:pPr marL="694944" lvl="2" indent="-347472" eaLnBrk="1" hangingPunct="1">
              <a:lnSpc>
                <a:spcPct val="100000"/>
              </a:lnSpc>
              <a:spcBef>
                <a:spcPts val="900"/>
              </a:spcBef>
              <a:defRPr/>
            </a:pPr>
            <a:r>
              <a:rPr lang="en-US" dirty="0">
                <a:latin typeface="Arial Narrow" charset="0"/>
              </a:rPr>
              <a:t>Can be transferred through food and remain infectious in food</a:t>
            </a:r>
          </a:p>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buClr>
                <a:schemeClr val="accent1"/>
              </a:buClr>
              <a:defRPr/>
            </a:pPr>
            <a:r>
              <a:rPr lang="en-US" dirty="0">
                <a:latin typeface="Arial Narrow" charset="0"/>
              </a:rPr>
              <a:t>Food, water, or any contaminated </a:t>
            </a:r>
            <a:r>
              <a:rPr lang="en-US" dirty="0" smtClean="0">
                <a:latin typeface="Arial Narrow" charset="0"/>
              </a:rPr>
              <a:t>surface</a:t>
            </a:r>
            <a:endParaRPr lang="en-US" dirty="0">
              <a:latin typeface="Arial Narrow" charset="0"/>
            </a:endParaRPr>
          </a:p>
          <a:p>
            <a:pPr marL="347472" lvl="1" indent="-347472" eaLnBrk="1" hangingPunct="1">
              <a:lnSpc>
                <a:spcPct val="100000"/>
              </a:lnSpc>
              <a:spcBef>
                <a:spcPts val="900"/>
              </a:spcBef>
              <a:buClr>
                <a:schemeClr val="accent1"/>
              </a:buClr>
              <a:defRPr/>
            </a:pPr>
            <a:r>
              <a:rPr lang="en-US" dirty="0">
                <a:latin typeface="Arial Narrow" charset="0"/>
              </a:rPr>
              <a:t>Typically occur through fecal-oral </a:t>
            </a:r>
            <a:r>
              <a:rPr lang="en-US" dirty="0" smtClean="0">
                <a:latin typeface="Arial Narrow" charset="0"/>
              </a:rPr>
              <a:t>routes</a:t>
            </a:r>
            <a:endParaRPr lang="en-US" dirty="0">
              <a:latin typeface="Arial Narrow" charset="0"/>
            </a:endParaRP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8373"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2-21</a:t>
            </a:r>
          </a:p>
        </p:txBody>
      </p:sp>
      <p:pic>
        <p:nvPicPr>
          <p:cNvPr id="6" name="Picture 5"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2470776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390524" y="158750"/>
            <a:ext cx="8235951" cy="519112"/>
          </a:xfrm>
        </p:spPr>
        <p:txBody>
          <a:bodyPr/>
          <a:lstStyle/>
          <a:p>
            <a:pPr eaLnBrk="1" hangingPunct="1">
              <a:defRPr/>
            </a:pPr>
            <a:r>
              <a:rPr lang="en-US" dirty="0">
                <a:latin typeface="Arial Narrow" charset="0"/>
                <a:cs typeface="+mj-cs"/>
              </a:rPr>
              <a:t>Viruses: Basic Characteristics</a:t>
            </a:r>
          </a:p>
        </p:txBody>
      </p:sp>
      <p:sp>
        <p:nvSpPr>
          <p:cNvPr id="59395" name="Rectangle 3"/>
          <p:cNvSpPr>
            <a:spLocks noGrp="1" noChangeArrowheads="1"/>
          </p:cNvSpPr>
          <p:nvPr>
            <p:ph type="body" idx="1"/>
          </p:nvPr>
        </p:nvSpPr>
        <p:spPr>
          <a:xfrm>
            <a:off x="390526" y="1143000"/>
            <a:ext cx="4294188" cy="3795712"/>
          </a:xfrm>
        </p:spPr>
        <p:txBody>
          <a:bodyPr/>
          <a:lstStyle/>
          <a:p>
            <a:pPr marL="0" indent="0" eaLnBrk="1" hangingPunct="1">
              <a:defRPr/>
            </a:pPr>
            <a:r>
              <a:rPr lang="en-US" dirty="0" smtClean="0">
                <a:latin typeface="Arial Narrow" charset="0"/>
                <a:cs typeface="+mn-cs"/>
              </a:rPr>
              <a:t>Destruction: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Not destroyed by normal cooking </a:t>
            </a:r>
            <a:r>
              <a:rPr lang="en-US" dirty="0" smtClean="0">
                <a:latin typeface="Arial Narrow" charset="0"/>
              </a:rPr>
              <a:t>temperatures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Good personal hygiene must be practiced when handling food and food-contact </a:t>
            </a:r>
            <a:r>
              <a:rPr lang="en-US" dirty="0" smtClean="0">
                <a:latin typeface="Arial Narrow" charset="0"/>
              </a:rPr>
              <a:t>surfaces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Quick removal and cleanup of vomit is important</a:t>
            </a:r>
          </a:p>
          <a:p>
            <a:pPr marL="571500" lvl="1" indent="-457200" eaLnBrk="1" hangingPunct="1">
              <a:buFont typeface="Wingdings" charset="0"/>
              <a:buNone/>
              <a:defRPr/>
            </a:pPr>
            <a:endParaRPr lang="en-US" sz="2000" dirty="0">
              <a:solidFill>
                <a:srgbClr val="000000"/>
              </a:solidFill>
              <a:latin typeface="Arial Narrow" charset="0"/>
            </a:endParaRPr>
          </a:p>
        </p:txBody>
      </p:sp>
      <p:sp>
        <p:nvSpPr>
          <p:cNvPr id="59397"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2-22</a:t>
            </a:r>
          </a:p>
        </p:txBody>
      </p:sp>
      <p:pic>
        <p:nvPicPr>
          <p:cNvPr id="2" name="Picture 1" descr="6e_c02_06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24722011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0525" y="1143000"/>
            <a:ext cx="8235950" cy="3789362"/>
          </a:xfrm>
        </p:spPr>
        <p:txBody>
          <a:bodyPr/>
          <a:lstStyle/>
          <a:p>
            <a:pPr marL="0" indent="0" eaLnBrk="1" hangingPunct="1">
              <a:buFont typeface="Wingdings" pitchFamily="2" charset="2"/>
              <a:buNone/>
              <a:defRPr/>
            </a:pPr>
            <a:r>
              <a:rPr lang="en-US" dirty="0">
                <a:ea typeface="+mn-ea"/>
                <a:cs typeface="+mn-cs"/>
              </a:rPr>
              <a:t>The FDA has identified </a:t>
            </a:r>
            <a:r>
              <a:rPr lang="en-US" dirty="0" smtClean="0">
                <a:ea typeface="+mn-ea"/>
                <a:cs typeface="+mn-cs"/>
              </a:rPr>
              <a:t>two </a:t>
            </a:r>
            <a:r>
              <a:rPr lang="en-US" dirty="0">
                <a:ea typeface="+mn-ea"/>
                <a:cs typeface="+mn-cs"/>
              </a:rPr>
              <a:t>viruses that are highly contagious </a:t>
            </a:r>
            <a:r>
              <a:rPr lang="en-US" dirty="0" smtClean="0">
                <a:ea typeface="+mn-ea"/>
                <a:cs typeface="+mn-cs"/>
              </a:rPr>
              <a:t/>
            </a:r>
            <a:br>
              <a:rPr lang="en-US" dirty="0" smtClean="0">
                <a:ea typeface="+mn-ea"/>
                <a:cs typeface="+mn-cs"/>
              </a:rPr>
            </a:br>
            <a:r>
              <a:rPr lang="en-US" dirty="0" smtClean="0">
                <a:ea typeface="+mn-ea"/>
                <a:cs typeface="+mn-cs"/>
              </a:rPr>
              <a:t>and </a:t>
            </a:r>
            <a:r>
              <a:rPr lang="en-US" dirty="0">
                <a:ea typeface="+mn-ea"/>
                <a:cs typeface="+mn-cs"/>
              </a:rPr>
              <a:t>can cause severe </a:t>
            </a:r>
            <a:r>
              <a:rPr lang="en-US" dirty="0" smtClean="0">
                <a:ea typeface="+mn-ea"/>
                <a:cs typeface="+mn-cs"/>
              </a:rPr>
              <a:t>illness:</a:t>
            </a:r>
            <a:endParaRPr lang="en-US" dirty="0">
              <a:ea typeface="+mn-ea"/>
              <a:cs typeface="+mn-cs"/>
            </a:endParaRPr>
          </a:p>
          <a:p>
            <a:pPr marL="347472" lvl="1" indent="-347472" eaLnBrk="1" hangingPunct="1">
              <a:lnSpc>
                <a:spcPct val="100000"/>
              </a:lnSpc>
              <a:spcBef>
                <a:spcPts val="900"/>
              </a:spcBef>
              <a:buFont typeface="Wingdings" pitchFamily="2" charset="2"/>
              <a:buChar char="l"/>
              <a:defRPr/>
            </a:pPr>
            <a:r>
              <a:rPr lang="en-US" dirty="0" smtClean="0"/>
              <a:t>Hepatitis A </a:t>
            </a:r>
          </a:p>
          <a:p>
            <a:pPr marL="347472" lvl="1" indent="-347472" eaLnBrk="1" hangingPunct="1">
              <a:lnSpc>
                <a:spcPct val="100000"/>
              </a:lnSpc>
              <a:spcBef>
                <a:spcPts val="900"/>
              </a:spcBef>
              <a:buFont typeface="Wingdings" pitchFamily="2" charset="2"/>
              <a:buChar char="l"/>
              <a:defRPr/>
            </a:pPr>
            <a:r>
              <a:rPr lang="en-US" dirty="0" smtClean="0"/>
              <a:t>Norovirus</a:t>
            </a:r>
            <a:endParaRPr lang="en-US" dirty="0"/>
          </a:p>
          <a:p>
            <a:pPr marL="114300" lvl="1" indent="0" eaLnBrk="1" hangingPunct="1">
              <a:buNone/>
              <a:defRPr/>
            </a:pPr>
            <a:endParaRPr lang="en-US" sz="2400" b="1" dirty="0" smtClean="0">
              <a:solidFill>
                <a:srgbClr val="005CAB"/>
              </a:solidFill>
              <a:ea typeface="+mn-ea"/>
              <a:cs typeface="+mn-cs"/>
            </a:endParaRPr>
          </a:p>
          <a:p>
            <a:pPr marL="0" lvl="1" indent="0" eaLnBrk="1" hangingPunct="1">
              <a:buNone/>
              <a:defRPr/>
            </a:pPr>
            <a:r>
              <a:rPr lang="en-US" sz="2400" b="1" dirty="0" smtClean="0">
                <a:solidFill>
                  <a:srgbClr val="005CAB"/>
                </a:solidFill>
                <a:ea typeface="+mn-ea"/>
                <a:cs typeface="+mn-cs"/>
              </a:rPr>
              <a:t>Food </a:t>
            </a:r>
            <a:r>
              <a:rPr lang="en-US" sz="2400" b="1" dirty="0">
                <a:solidFill>
                  <a:srgbClr val="005CAB"/>
                </a:solidFill>
                <a:ea typeface="+mn-ea"/>
                <a:cs typeface="+mn-cs"/>
              </a:rPr>
              <a:t>handlers diagnosed </a:t>
            </a:r>
            <a:r>
              <a:rPr lang="en-US" sz="2400" b="1" dirty="0" smtClean="0">
                <a:solidFill>
                  <a:srgbClr val="005CAB"/>
                </a:solidFill>
                <a:ea typeface="+mn-ea"/>
                <a:cs typeface="+mn-cs"/>
              </a:rPr>
              <a:t>with an illness from </a:t>
            </a:r>
            <a:r>
              <a:rPr lang="en-US" sz="2400" b="1" dirty="0">
                <a:solidFill>
                  <a:srgbClr val="005CAB"/>
                </a:solidFill>
                <a:ea typeface="+mn-ea"/>
                <a:cs typeface="+mn-cs"/>
              </a:rPr>
              <a:t>hepatitis A or Norovirus must not work in </a:t>
            </a:r>
            <a:r>
              <a:rPr lang="en-US" sz="2400" b="1" dirty="0" smtClean="0">
                <a:solidFill>
                  <a:srgbClr val="005CAB"/>
                </a:solidFill>
                <a:ea typeface="+mn-ea"/>
                <a:cs typeface="+mn-cs"/>
              </a:rPr>
              <a:t>an operation </a:t>
            </a:r>
            <a:r>
              <a:rPr lang="en-US" sz="2400" b="1" dirty="0">
                <a:solidFill>
                  <a:srgbClr val="005CAB"/>
                </a:solidFill>
                <a:ea typeface="+mn-ea"/>
                <a:cs typeface="+mn-cs"/>
              </a:rPr>
              <a:t>while they are sick.</a:t>
            </a:r>
          </a:p>
          <a:p>
            <a:pPr marL="114300" lvl="1" indent="0" eaLnBrk="1" hangingPunct="1">
              <a:buFont typeface="Wingdings" pitchFamily="2" charset="2"/>
              <a:buNone/>
              <a:defRPr/>
            </a:pPr>
            <a:endParaRPr lang="en-US" dirty="0" smtClean="0"/>
          </a:p>
        </p:txBody>
      </p:sp>
      <p:sp>
        <p:nvSpPr>
          <p:cNvPr id="60419"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2-23</a:t>
            </a:r>
          </a:p>
        </p:txBody>
      </p:sp>
      <p:sp>
        <p:nvSpPr>
          <p:cNvPr id="60420" name="Rectangle 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Illnesses</a:t>
            </a:r>
          </a:p>
        </p:txBody>
      </p:sp>
    </p:spTree>
    <p:extLst>
      <p:ext uri="{BB962C8B-B14F-4D97-AF65-F5344CB8AC3E}">
        <p14:creationId xmlns:p14="http://schemas.microsoft.com/office/powerpoint/2010/main" val="40790732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2"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2-24</a:t>
            </a:r>
          </a:p>
        </p:txBody>
      </p:sp>
      <p:sp>
        <p:nvSpPr>
          <p:cNvPr id="61463"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sp>
        <p:nvSpPr>
          <p:cNvPr id="128024"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tabLst>
                <a:tab pos="1025525" algn="l"/>
              </a:tabLst>
            </a:pPr>
            <a:r>
              <a:rPr lang="en-US" sz="2000" b="1" dirty="0">
                <a:solidFill>
                  <a:srgbClr val="000000"/>
                </a:solidFill>
              </a:rPr>
              <a:t>Virus</a:t>
            </a:r>
            <a:r>
              <a:rPr lang="en-US" sz="2000" dirty="0">
                <a:solidFill>
                  <a:srgbClr val="000000"/>
                </a:solidFill>
              </a:rPr>
              <a:t>:	Hepatitis </a:t>
            </a:r>
            <a:r>
              <a:rPr lang="en-US" sz="2000" dirty="0">
                <a:solidFill>
                  <a:srgbClr val="000000"/>
                </a:solidFill>
              </a:rPr>
              <a:t>A (</a:t>
            </a:r>
            <a:r>
              <a:rPr lang="en-US" sz="2000" dirty="0">
                <a:solidFill>
                  <a:srgbClr val="000000"/>
                </a:solidFill>
              </a:rPr>
              <a:t>HEP-a-TI-tiss)</a:t>
            </a:r>
          </a:p>
          <a:p>
            <a:pPr fontAlgn="base">
              <a:spcBef>
                <a:spcPct val="0"/>
              </a:spcBef>
              <a:spcAft>
                <a:spcPct val="0"/>
              </a:spcAft>
              <a:tabLst>
                <a:tab pos="1025525" algn="l"/>
              </a:tabLst>
            </a:pPr>
            <a:r>
              <a:rPr lang="en-US" sz="2000" b="1" dirty="0">
                <a:solidFill>
                  <a:srgbClr val="000000"/>
                </a:solidFill>
              </a:rPr>
              <a:t>Source</a:t>
            </a:r>
            <a:r>
              <a:rPr lang="en-US" sz="2000" dirty="0">
                <a:solidFill>
                  <a:srgbClr val="000000"/>
                </a:solidFill>
              </a:rPr>
              <a:t>:	Human </a:t>
            </a:r>
            <a:r>
              <a:rPr lang="en-US" sz="2000" dirty="0">
                <a:solidFill>
                  <a:srgbClr val="000000"/>
                </a:solidFill>
              </a:rPr>
              <a:t>feces</a:t>
            </a:r>
            <a:endParaRPr lang="en-US" sz="2000" i="1" dirty="0">
              <a:solidFill>
                <a:srgbClr val="000000"/>
              </a:solidFill>
            </a:endParaRPr>
          </a:p>
        </p:txBody>
      </p:sp>
      <p:graphicFrame>
        <p:nvGraphicFramePr>
          <p:cNvPr id="10" name="Group 3"/>
          <p:cNvGraphicFramePr>
            <a:graphicFrameLocks/>
          </p:cNvGraphicFramePr>
          <p:nvPr>
            <p:extLst>
              <p:ext uri="{D42A27DB-BD31-4B8C-83A1-F6EECF244321}">
                <p14:modId xmlns:p14="http://schemas.microsoft.com/office/powerpoint/2010/main" val="1958720267"/>
              </p:ext>
            </p:extLst>
          </p:nvPr>
        </p:nvGraphicFramePr>
        <p:xfrm>
          <a:off x="396875" y="2728913"/>
          <a:ext cx="8229600" cy="272091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hepatitis A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jaundice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pic>
        <p:nvPicPr>
          <p:cNvPr id="2" name="Picture 1"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extLst>
      <p:ext uri="{BB962C8B-B14F-4D97-AF65-F5344CB8AC3E}">
        <p14:creationId xmlns:p14="http://schemas.microsoft.com/office/powerpoint/2010/main" val="17603471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8"/>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Costs of Foodborne Illness</a:t>
            </a:r>
          </a:p>
        </p:txBody>
      </p:sp>
      <p:sp>
        <p:nvSpPr>
          <p:cNvPr id="17411"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1-5</a:t>
            </a:r>
          </a:p>
        </p:txBody>
      </p:sp>
      <p:pic>
        <p:nvPicPr>
          <p:cNvPr id="17412"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07007" y="2057400"/>
            <a:ext cx="1896666"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67731" y="2057400"/>
            <a:ext cx="1876547" cy="131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4" name="Picture 7"/>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13805" y="4264025"/>
            <a:ext cx="1883070"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7415" name="Picture 8"/>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6994" y="4264025"/>
            <a:ext cx="187802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7416" name="Rectangle 3"/>
          <p:cNvSpPr>
            <a:spLocks noGrp="1" noChangeArrowheads="1"/>
          </p:cNvSpPr>
          <p:nvPr>
            <p:ph idx="1"/>
          </p:nvPr>
        </p:nvSpPr>
        <p:spPr>
          <a:xfrm>
            <a:off x="388938" y="1143000"/>
            <a:ext cx="8237537" cy="800100"/>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263730" y="3429000"/>
            <a:ext cx="2783221" cy="369332"/>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Loss of customers and sales</a:t>
            </a:r>
          </a:p>
        </p:txBody>
      </p:sp>
      <p:sp>
        <p:nvSpPr>
          <p:cNvPr id="17" name="Rectangle 16"/>
          <p:cNvSpPr/>
          <p:nvPr/>
        </p:nvSpPr>
        <p:spPr>
          <a:xfrm>
            <a:off x="5588119" y="3429000"/>
            <a:ext cx="1835771" cy="369332"/>
          </a:xfrm>
          <a:prstGeom prst="rect">
            <a:avLst/>
          </a:prstGeom>
        </p:spPr>
        <p:txBody>
          <a:bodyPr wrap="none">
            <a:spAutoFit/>
          </a:bodyPr>
          <a:lstStyle/>
          <a:p>
            <a:pPr marL="571500" lvl="1" indent="-457200" fontAlgn="base">
              <a:spcBef>
                <a:spcPct val="0"/>
              </a:spcBef>
              <a:spcAft>
                <a:spcPct val="0"/>
              </a:spcAft>
              <a:defRPr/>
            </a:pPr>
            <a:r>
              <a:rPr lang="en-US" b="1" dirty="0">
                <a:solidFill>
                  <a:srgbClr val="00AEEF"/>
                </a:solidFill>
                <a:latin typeface="Arial Narrow"/>
              </a:rPr>
              <a:t>Loss of reputation</a:t>
            </a:r>
          </a:p>
        </p:txBody>
      </p:sp>
      <p:sp>
        <p:nvSpPr>
          <p:cNvPr id="19" name="Rectangle 18"/>
          <p:cNvSpPr/>
          <p:nvPr/>
        </p:nvSpPr>
        <p:spPr>
          <a:xfrm>
            <a:off x="1421525" y="5627688"/>
            <a:ext cx="2467630" cy="369332"/>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Negative media exposure</a:t>
            </a:r>
          </a:p>
        </p:txBody>
      </p:sp>
      <p:sp>
        <p:nvSpPr>
          <p:cNvPr id="20" name="Rectangle 19"/>
          <p:cNvSpPr/>
          <p:nvPr/>
        </p:nvSpPr>
        <p:spPr>
          <a:xfrm>
            <a:off x="5461713" y="5627688"/>
            <a:ext cx="2088583" cy="369332"/>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Lowered staff morale</a:t>
            </a:r>
          </a:p>
        </p:txBody>
      </p:sp>
    </p:spTree>
    <p:extLst>
      <p:ext uri="{BB962C8B-B14F-4D97-AF65-F5344CB8AC3E}">
        <p14:creationId xmlns:p14="http://schemas.microsoft.com/office/powerpoint/2010/main" val="29370164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86" name="Text Box 3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2-25</a:t>
            </a:r>
          </a:p>
        </p:txBody>
      </p:sp>
      <p:sp>
        <p:nvSpPr>
          <p:cNvPr id="62487" name="Rectangle 37"/>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Major Viruses That Cause Foodborne Illness </a:t>
            </a:r>
          </a:p>
        </p:txBody>
      </p:sp>
      <p:graphicFrame>
        <p:nvGraphicFramePr>
          <p:cNvPr id="9" name="Group 3"/>
          <p:cNvGraphicFramePr>
            <a:graphicFrameLocks/>
          </p:cNvGraphicFramePr>
          <p:nvPr>
            <p:extLst>
              <p:ext uri="{D42A27DB-BD31-4B8C-83A1-F6EECF244321}">
                <p14:modId xmlns:p14="http://schemas.microsoft.com/office/powerpoint/2010/main" val="3150771213"/>
              </p:ext>
            </p:extLst>
          </p:nvPr>
        </p:nvGraphicFramePr>
        <p:xfrm>
          <a:off x="396875" y="2728913"/>
          <a:ext cx="8229600" cy="2946558"/>
        </p:xfrm>
        <a:graphic>
          <a:graphicData uri="http://schemas.openxmlformats.org/drawingml/2006/table">
            <a:tbl>
              <a:tblPr/>
              <a:tblGrid>
                <a:gridCol w="3325202"/>
                <a:gridCol w="4904398"/>
              </a:tblGrid>
              <a:tr h="356990">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dirty="0" smtClean="0">
                          <a:solidFill>
                            <a:srgbClr val="005CAB"/>
                          </a:solidFill>
                          <a:latin typeface="+mj-lt"/>
                          <a:ea typeface="+mn-ea"/>
                          <a:cs typeface="+mn-cs"/>
                        </a:rPr>
                        <a:t>Food Linked with the Virus</a:t>
                      </a:r>
                    </a:p>
                  </a:txBody>
                  <a:tcPr marT="45730" marB="45730" horzOverflow="overflow">
                    <a:lnL cap="flat">
                      <a:noFill/>
                    </a:lnL>
                    <a:lnR w="12700" cap="flat" cmpd="sng" algn="ctr">
                      <a:solidFill>
                        <a:schemeClr val="bg2"/>
                      </a:solidFill>
                      <a:prstDash val="solid"/>
                      <a:round/>
                      <a:headEnd type="none" w="med" len="med"/>
                      <a:tailEnd type="none" w="med" len="med"/>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28600" marR="0" lvl="0" indent="-228600" algn="l" defTabSz="914400" rtl="0" eaLnBrk="1" fontAlgn="base" latinLnBrk="0" hangingPunct="1">
                        <a:lnSpc>
                          <a:spcPct val="50000"/>
                        </a:lnSpc>
                        <a:spcBef>
                          <a:spcPts val="0"/>
                        </a:spcBef>
                        <a:spcAft>
                          <a:spcPct val="0"/>
                        </a:spcAft>
                        <a:buClr>
                          <a:srgbClr val="009DDC"/>
                        </a:buClr>
                        <a:buSzPct val="75000"/>
                        <a:buFont typeface="Wingdings" pitchFamily="2" charset="2"/>
                        <a:buNone/>
                        <a:tabLst/>
                      </a:pPr>
                      <a:r>
                        <a:rPr lang="en-US" sz="2000" b="1" kern="1200" dirty="0" smtClean="0">
                          <a:solidFill>
                            <a:srgbClr val="005CAB"/>
                          </a:solidFill>
                          <a:latin typeface="+mj-lt"/>
                          <a:ea typeface="+mn-ea"/>
                          <a:cs typeface="+mn-cs"/>
                        </a:rPr>
                        <a:t>Prevention Measures</a:t>
                      </a:r>
                    </a:p>
                  </a:txBody>
                  <a:tcPr marT="45730" marB="45730" horzOverflow="overflow">
                    <a:lnL w="12700" cap="flat" cmpd="sng" algn="ctr">
                      <a:solidFill>
                        <a:schemeClr val="bg2"/>
                      </a:solidFill>
                      <a:prstDash val="solid"/>
                      <a:round/>
                      <a:headEnd type="none" w="med" len="med"/>
                      <a:tailEnd type="none" w="med" len="med"/>
                    </a:lnL>
                    <a:lnR cap="flat">
                      <a:noFill/>
                    </a:lnR>
                    <a:lnT cap="flat">
                      <a:noFill/>
                    </a:lnT>
                    <a:lnB w="57150" cap="flat" cmpd="sng" algn="ctr">
                      <a:solidFill>
                        <a:srgbClr val="A4A7A6"/>
                      </a:solidFill>
                      <a:prstDash val="solid"/>
                      <a:round/>
                      <a:headEnd type="none" w="med" len="med"/>
                      <a:tailEnd type="none" w="med" len="med"/>
                    </a:lnB>
                    <a:lnTlToBr>
                      <a:noFill/>
                    </a:lnTlToBr>
                    <a:lnBlToTr>
                      <a:noFill/>
                    </a:lnBlToTr>
                    <a:solidFill>
                      <a:srgbClr val="FFFFFF"/>
                    </a:solidFill>
                  </a:tcPr>
                </a:tc>
              </a:tr>
              <a:tr h="706088">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Ready-to-eat food</a:t>
                      </a:r>
                    </a:p>
                    <a:p>
                      <a:pPr marL="285750" indent="-285750">
                        <a:buClr>
                          <a:schemeClr val="accent1"/>
                        </a:buClr>
                        <a:buFont typeface="Arial"/>
                        <a:buChar char="•"/>
                      </a:pPr>
                      <a:r>
                        <a:rPr lang="en-US" sz="1800" kern="1200" dirty="0" smtClean="0">
                          <a:solidFill>
                            <a:schemeClr val="tx1"/>
                          </a:solidFill>
                          <a:latin typeface="+mj-lt"/>
                          <a:ea typeface="+mn-ea"/>
                          <a:cs typeface="+mn-cs"/>
                        </a:rPr>
                        <a:t>Shellfish from contaminated water</a:t>
                      </a:r>
                      <a:endParaRPr lang="en-US" sz="1800" kern="1200" dirty="0" smtClean="0">
                        <a:solidFill>
                          <a:srgbClr val="231F20"/>
                        </a:solidFill>
                        <a:latin typeface="+mj-lt"/>
                        <a:ea typeface="+mn-ea"/>
                        <a:cs typeface="+mn-cs"/>
                      </a:endParaRPr>
                    </a:p>
                  </a:txBody>
                  <a:tcPr marT="45730" marB="45730" horzOverflow="overflow">
                    <a:lnL cap="flat">
                      <a:noFill/>
                    </a:lnL>
                    <a:lnR w="12700" cap="flat" cmpd="sng" algn="ctr">
                      <a:solidFill>
                        <a:schemeClr val="bg2"/>
                      </a:solidFill>
                      <a:prstDash val="solid"/>
                      <a:round/>
                      <a:headEnd type="none" w="med" len="med"/>
                      <a:tailEnd type="none" w="med" len="med"/>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been diagnosed with Norovirus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5715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indent="-285750">
                        <a:buClr>
                          <a:schemeClr val="accent1"/>
                        </a:buClr>
                        <a:buFont typeface="Arial"/>
                        <a:buChar char="•"/>
                      </a:pPr>
                      <a:r>
                        <a:rPr lang="en-US" sz="1800" kern="1200" dirty="0" smtClean="0">
                          <a:solidFill>
                            <a:schemeClr val="tx1"/>
                          </a:solidFill>
                          <a:latin typeface="+mj-lt"/>
                          <a:ea typeface="+mn-ea"/>
                          <a:cs typeface="+mn-cs"/>
                        </a:rPr>
                        <a:t>Exclude staff who have diarrhea and vomiting from the operation</a:t>
                      </a:r>
                      <a:endParaRPr lang="en-US" dirty="0">
                        <a:latin typeface="+mj-lt"/>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Wash hands</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dirty="0" smtClean="0">
                          <a:solidFill>
                            <a:schemeClr val="tx1"/>
                          </a:solidFill>
                          <a:latin typeface="+mj-lt"/>
                          <a:ea typeface="+mn-ea"/>
                          <a:cs typeface="+mn-cs"/>
                        </a:rPr>
                        <a:t>Avoid bare-hand contact with ready-to-eat food</a:t>
                      </a:r>
                      <a:endParaRPr lang="en-US" sz="1800" kern="120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r h="414460">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75000"/>
                        <a:buFont typeface="Arial"/>
                        <a:buChar char="•"/>
                        <a:tabLst/>
                      </a:pPr>
                      <a:endParaRPr kumimoji="0" lang="en-US" sz="1800" b="0" i="0" u="none" strike="noStrike" cap="none" normalizeH="0" baseline="0" dirty="0" smtClean="0">
                        <a:ln>
                          <a:noFill/>
                        </a:ln>
                        <a:solidFill>
                          <a:schemeClr val="tx1"/>
                        </a:solidFill>
                        <a:effectLst/>
                        <a:latin typeface="+mj-lt"/>
                      </a:endParaRPr>
                    </a:p>
                  </a:txBody>
                  <a:tcPr marT="45730" marB="45730" horzOverflow="overflow">
                    <a:lnL cap="flat">
                      <a:noFill/>
                    </a:lnL>
                    <a:lnR w="12700" cap="flat" cmpd="sng" algn="ctr">
                      <a:solidFill>
                        <a:schemeClr val="bg2"/>
                      </a:solidFill>
                      <a:prstDash val="solid"/>
                      <a:round/>
                      <a:headEnd type="none" w="med" len="med"/>
                      <a:tailEnd type="none" w="med" len="med"/>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c>
                  <a:txBody>
                    <a:bodyPr/>
                    <a:lstStyle/>
                    <a:p>
                      <a:pPr marL="285750" marR="0" lvl="0" indent="-285750" algn="l" defTabSz="914400" rtl="0" eaLnBrk="1" fontAlgn="base" latinLnBrk="0" hangingPunct="1">
                        <a:lnSpc>
                          <a:spcPct val="100000"/>
                        </a:lnSpc>
                        <a:spcBef>
                          <a:spcPts val="0"/>
                        </a:spcBef>
                        <a:spcAft>
                          <a:spcPct val="0"/>
                        </a:spcAft>
                        <a:buClr>
                          <a:schemeClr val="accent1"/>
                        </a:buClr>
                        <a:buSzPct val="100000"/>
                        <a:buFont typeface="Arial"/>
                        <a:buChar char="•"/>
                        <a:tabLst/>
                      </a:pPr>
                      <a:r>
                        <a:rPr lang="en-US" sz="1800" kern="1200" spc="-20" dirty="0" smtClean="0">
                          <a:solidFill>
                            <a:schemeClr val="tx1"/>
                          </a:solidFill>
                          <a:latin typeface="+mj-lt"/>
                          <a:ea typeface="+mn-ea"/>
                          <a:cs typeface="+mn-cs"/>
                        </a:rPr>
                        <a:t>Purchase shellfish from approved, reputable</a:t>
                      </a:r>
                      <a:r>
                        <a:rPr lang="en-US" sz="1800" kern="1200" spc="-20" baseline="0" dirty="0" smtClean="0">
                          <a:solidFill>
                            <a:schemeClr val="tx1"/>
                          </a:solidFill>
                          <a:latin typeface="+mj-lt"/>
                          <a:ea typeface="+mn-ea"/>
                          <a:cs typeface="+mn-cs"/>
                        </a:rPr>
                        <a:t> </a:t>
                      </a:r>
                      <a:r>
                        <a:rPr lang="en-US" sz="1800" kern="1200" spc="-20" dirty="0" smtClean="0">
                          <a:solidFill>
                            <a:schemeClr val="tx1"/>
                          </a:solidFill>
                          <a:latin typeface="+mj-lt"/>
                          <a:ea typeface="+mn-ea"/>
                          <a:cs typeface="+mn-cs"/>
                        </a:rPr>
                        <a:t>suppliers</a:t>
                      </a:r>
                      <a:endParaRPr lang="en-US" sz="1800" kern="1200" spc="-20" dirty="0" smtClean="0">
                        <a:solidFill>
                          <a:srgbClr val="231F20"/>
                        </a:solidFill>
                        <a:latin typeface="+mj-lt"/>
                        <a:ea typeface="+mn-ea"/>
                        <a:cs typeface="+mn-cs"/>
                      </a:endParaRPr>
                    </a:p>
                  </a:txBody>
                  <a:tcPr marT="45730" marB="45730" horzOverflow="overflow">
                    <a:lnL w="12700" cap="flat" cmpd="sng" algn="ctr">
                      <a:solidFill>
                        <a:schemeClr val="bg2"/>
                      </a:solidFill>
                      <a:prstDash val="solid"/>
                      <a:round/>
                      <a:headEnd type="none" w="med" len="med"/>
                      <a:tailEnd type="none" w="med" len="med"/>
                    </a:lnL>
                    <a:lnR cap="flat">
                      <a:noFill/>
                    </a:lnR>
                    <a:lnT w="12700" cap="flat" cmpd="sng" algn="ctr">
                      <a:solidFill>
                        <a:srgbClr val="A4A7A6"/>
                      </a:solidFill>
                      <a:prstDash val="solid"/>
                      <a:round/>
                      <a:headEnd type="none" w="med" len="med"/>
                      <a:tailEnd type="none" w="med" len="med"/>
                    </a:lnT>
                    <a:lnB w="12700" cap="flat" cmpd="sng" algn="ctr">
                      <a:solidFill>
                        <a:srgbClr val="A4A7A6"/>
                      </a:solidFill>
                      <a:prstDash val="solid"/>
                      <a:round/>
                      <a:headEnd type="none" w="med" len="med"/>
                      <a:tailEnd type="none" w="med" len="med"/>
                    </a:lnB>
                    <a:lnTlToBr>
                      <a:noFill/>
                    </a:lnTlToBr>
                    <a:lnBlToTr>
                      <a:noFill/>
                    </a:lnBlToTr>
                    <a:solidFill>
                      <a:srgbClr val="FFFFFF"/>
                    </a:solidFill>
                  </a:tcPr>
                </a:tc>
              </a:tr>
            </a:tbl>
          </a:graphicData>
        </a:graphic>
      </p:graphicFrame>
      <p:sp>
        <p:nvSpPr>
          <p:cNvPr id="10" name="Rectangle 3"/>
          <p:cNvSpPr>
            <a:spLocks noChangeArrowheads="1"/>
          </p:cNvSpPr>
          <p:nvPr/>
        </p:nvSpPr>
        <p:spPr bwMode="auto">
          <a:xfrm>
            <a:off x="2057400" y="1143000"/>
            <a:ext cx="65690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tabLst>
                <a:tab pos="1025525" algn="l"/>
              </a:tabLst>
            </a:pPr>
            <a:r>
              <a:rPr lang="en-US" sz="2000" b="1" dirty="0">
                <a:solidFill>
                  <a:srgbClr val="000000"/>
                </a:solidFill>
              </a:rPr>
              <a:t>Virus</a:t>
            </a:r>
            <a:r>
              <a:rPr lang="en-US" sz="2000" dirty="0">
                <a:solidFill>
                  <a:srgbClr val="000000"/>
                </a:solidFill>
              </a:rPr>
              <a:t>:	</a:t>
            </a:r>
            <a:r>
              <a:rPr lang="en-US" sz="2000" dirty="0">
                <a:solidFill>
                  <a:srgbClr val="000000"/>
                </a:solidFill>
              </a:rPr>
              <a:t>Norovirus (NOR-o-VI-rus)</a:t>
            </a:r>
            <a:endParaRPr lang="en-US" sz="2000" dirty="0">
              <a:solidFill>
                <a:srgbClr val="000000"/>
              </a:solidFill>
            </a:endParaRPr>
          </a:p>
          <a:p>
            <a:pPr fontAlgn="base">
              <a:spcBef>
                <a:spcPct val="0"/>
              </a:spcBef>
              <a:spcAft>
                <a:spcPct val="0"/>
              </a:spcAft>
              <a:tabLst>
                <a:tab pos="1025525" algn="l"/>
              </a:tabLst>
            </a:pPr>
            <a:r>
              <a:rPr lang="en-US" sz="2000" b="1" dirty="0">
                <a:solidFill>
                  <a:srgbClr val="000000"/>
                </a:solidFill>
              </a:rPr>
              <a:t>Source</a:t>
            </a:r>
            <a:r>
              <a:rPr lang="en-US" sz="2000" dirty="0">
                <a:solidFill>
                  <a:srgbClr val="000000"/>
                </a:solidFill>
              </a:rPr>
              <a:t>:	Human </a:t>
            </a:r>
            <a:r>
              <a:rPr lang="en-US" sz="2000" dirty="0">
                <a:solidFill>
                  <a:srgbClr val="000000"/>
                </a:solidFill>
              </a:rPr>
              <a:t>feces</a:t>
            </a:r>
            <a:endParaRPr lang="en-US" sz="2000" i="1" dirty="0">
              <a:solidFill>
                <a:srgbClr val="000000"/>
              </a:solidFill>
            </a:endParaRPr>
          </a:p>
        </p:txBody>
      </p:sp>
      <p:pic>
        <p:nvPicPr>
          <p:cNvPr id="7" name="Picture 6" descr="6e_c02_2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175" y="1243013"/>
            <a:ext cx="1484313" cy="809625"/>
          </a:xfrm>
          <a:prstGeom prst="rect">
            <a:avLst/>
          </a:prstGeom>
        </p:spPr>
      </p:pic>
    </p:spTree>
    <p:extLst>
      <p:ext uri="{BB962C8B-B14F-4D97-AF65-F5344CB8AC3E}">
        <p14:creationId xmlns:p14="http://schemas.microsoft.com/office/powerpoint/2010/main" val="15939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0525" y="158750"/>
            <a:ext cx="8307388"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27651" name="Rectangle 3"/>
          <p:cNvSpPr>
            <a:spLocks noGrp="1" noChangeArrowheads="1"/>
          </p:cNvSpPr>
          <p:nvPr>
            <p:ph type="body" idx="1"/>
          </p:nvPr>
        </p:nvSpPr>
        <p:spPr>
          <a:xfrm>
            <a:off x="390525" y="1143000"/>
            <a:ext cx="5410200" cy="3789362"/>
          </a:xfrm>
        </p:spPr>
        <p:txBody>
          <a:bodyPr/>
          <a:lstStyle/>
          <a:p>
            <a:pPr marL="0" indent="0" eaLnBrk="1" hangingPunct="1">
              <a:buFont typeface="Wingdings" pitchFamily="2" charset="2"/>
              <a:buNone/>
              <a:defRPr/>
            </a:pPr>
            <a:r>
              <a:rPr lang="en-US" dirty="0" smtClean="0">
                <a:ea typeface="+mn-ea"/>
                <a:cs typeface="+mn-cs"/>
              </a:rPr>
              <a:t>Location:</a:t>
            </a:r>
          </a:p>
          <a:p>
            <a:pPr marL="347472" lvl="1" indent="-347472" eaLnBrk="1" hangingPunct="1">
              <a:lnSpc>
                <a:spcPct val="100000"/>
              </a:lnSpc>
              <a:spcBef>
                <a:spcPts val="900"/>
              </a:spcBef>
              <a:buFont typeface="Wingdings" pitchFamily="2" charset="2"/>
              <a:buChar char="l"/>
              <a:defRPr/>
            </a:pPr>
            <a:r>
              <a:rPr lang="en-US" dirty="0" smtClean="0"/>
              <a:t>Require a host to live and reproduce</a:t>
            </a:r>
          </a:p>
          <a:p>
            <a:pPr marL="0" indent="0" eaLnBrk="1" hangingPunct="1">
              <a:buFont typeface="Wingdings" pitchFamily="2" charset="2"/>
              <a:buNone/>
              <a:defRPr/>
            </a:pPr>
            <a:r>
              <a:rPr lang="en-US" dirty="0" smtClean="0">
                <a:ea typeface="+mn-ea"/>
                <a:cs typeface="+mn-cs"/>
              </a:rPr>
              <a:t>Source:</a:t>
            </a:r>
          </a:p>
          <a:p>
            <a:pPr marL="347472" lvl="1" indent="-347472" eaLnBrk="1" hangingPunct="1">
              <a:lnSpc>
                <a:spcPct val="100000"/>
              </a:lnSpc>
              <a:spcBef>
                <a:spcPts val="900"/>
              </a:spcBef>
              <a:buFont typeface="Wingdings" pitchFamily="2" charset="2"/>
              <a:buChar char="l"/>
              <a:defRPr/>
            </a:pPr>
            <a:r>
              <a:rPr lang="en-US" dirty="0" smtClean="0"/>
              <a:t>Seafood, wild game, and food processed with contaminated water, such as produce</a:t>
            </a:r>
          </a:p>
          <a:p>
            <a:pPr marL="114300" lvl="1" indent="0" eaLnBrk="1" hangingPunct="1">
              <a:buFont typeface="Wingdings" pitchFamily="2" charset="2"/>
              <a:buNone/>
              <a:defRPr/>
            </a:pPr>
            <a:endParaRPr lang="en-US" dirty="0" smtClean="0"/>
          </a:p>
          <a:p>
            <a:pPr marL="571500" lvl="1" indent="-457200" eaLnBrk="1" hangingPunct="1">
              <a:buFont typeface="Wingdings" pitchFamily="2" charset="2"/>
              <a:buNone/>
              <a:defRPr/>
            </a:pPr>
            <a:endParaRPr lang="en-US" dirty="0" smtClean="0"/>
          </a:p>
        </p:txBody>
      </p:sp>
      <p:sp>
        <p:nvSpPr>
          <p:cNvPr id="6349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2-26</a:t>
            </a:r>
          </a:p>
        </p:txBody>
      </p:sp>
      <p:pic>
        <p:nvPicPr>
          <p:cNvPr id="7" name="Picture 6"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40189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Parasites: </a:t>
            </a:r>
            <a:r>
              <a:rPr lang="en-US" dirty="0">
                <a:latin typeface="Arial Narrow" charset="0"/>
                <a:cs typeface="+mj-cs"/>
              </a:rPr>
              <a:t>Basic characteristics </a:t>
            </a:r>
          </a:p>
        </p:txBody>
      </p:sp>
      <p:sp>
        <p:nvSpPr>
          <p:cNvPr id="64515" name="Rectangle 3"/>
          <p:cNvSpPr>
            <a:spLocks noGrp="1" noChangeArrowheads="1"/>
          </p:cNvSpPr>
          <p:nvPr>
            <p:ph type="body" idx="1"/>
          </p:nvPr>
        </p:nvSpPr>
        <p:spPr>
          <a:xfrm>
            <a:off x="390525" y="1143000"/>
            <a:ext cx="4114800" cy="3789362"/>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Cook food to required minimum internal temperatures</a:t>
            </a:r>
          </a:p>
          <a:p>
            <a:pPr marL="347472" lvl="1" indent="-347472" eaLnBrk="1" hangingPunct="1">
              <a:lnSpc>
                <a:spcPct val="100000"/>
              </a:lnSpc>
              <a:spcBef>
                <a:spcPts val="900"/>
              </a:spcBef>
              <a:defRPr/>
            </a:pPr>
            <a:r>
              <a:rPr lang="en-US" dirty="0">
                <a:latin typeface="Arial Narrow" charset="0"/>
              </a:rPr>
              <a:t>Fish that will be served raw or </a:t>
            </a:r>
            <a:r>
              <a:rPr lang="en-US" dirty="0" smtClean="0">
                <a:latin typeface="Arial Narrow" charset="0"/>
              </a:rPr>
              <a:t>undercooked </a:t>
            </a:r>
            <a:r>
              <a:rPr lang="en-US" dirty="0">
                <a:latin typeface="Arial Narrow" charset="0"/>
              </a:rPr>
              <a:t>must be frozen correctly by the manufacturer</a:t>
            </a: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buFont typeface="Wingdings" charset="0"/>
              <a:buNone/>
              <a:defRPr/>
            </a:pPr>
            <a:endParaRPr lang="en-US" dirty="0">
              <a:latin typeface="Arial Narrow" charset="0"/>
            </a:endParaRPr>
          </a:p>
        </p:txBody>
      </p:sp>
      <p:sp>
        <p:nvSpPr>
          <p:cNvPr id="64516"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2-27</a:t>
            </a:r>
          </a:p>
        </p:txBody>
      </p:sp>
      <p:pic>
        <p:nvPicPr>
          <p:cNvPr id="2" name="Picture 1" descr="6e_c02_06C.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4285154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1"/>
          </p:nvPr>
        </p:nvSpPr>
        <p:spPr>
          <a:xfrm>
            <a:off x="390524" y="1143000"/>
            <a:ext cx="4426803" cy="3789362"/>
          </a:xfrm>
        </p:spPr>
        <p:txBody>
          <a:bodyPr/>
          <a:lstStyle/>
          <a:p>
            <a:pPr eaLnBrk="1" hangingPunct="1">
              <a:defRPr/>
            </a:pPr>
            <a:r>
              <a:rPr lang="en-US" dirty="0">
                <a:latin typeface="Arial Narrow" charset="0"/>
                <a:cs typeface="+mn-cs"/>
              </a:rPr>
              <a:t>Yeasts, molds, and </a:t>
            </a:r>
            <a:r>
              <a:rPr lang="en-US" dirty="0" smtClean="0">
                <a:latin typeface="Arial Narrow" charset="0"/>
                <a:cs typeface="+mn-cs"/>
              </a:rPr>
              <a:t>mushrooms: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Some molds and mushrooms </a:t>
            </a:r>
            <a:r>
              <a:rPr lang="en-US" dirty="0" smtClean="0">
                <a:latin typeface="Arial Narrow" charset="0"/>
              </a:rPr>
              <a:t/>
            </a:r>
            <a:br>
              <a:rPr lang="en-US" dirty="0" smtClean="0">
                <a:latin typeface="Arial Narrow" charset="0"/>
              </a:rPr>
            </a:br>
            <a:r>
              <a:rPr lang="en-US" dirty="0" smtClean="0">
                <a:latin typeface="Arial Narrow" charset="0"/>
              </a:rPr>
              <a:t>produce toxins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Throw out moldy </a:t>
            </a:r>
            <a:r>
              <a:rPr lang="en-US" dirty="0" smtClean="0">
                <a:latin typeface="Arial Narrow" charset="0"/>
              </a:rPr>
              <a:t>food </a:t>
            </a:r>
            <a:r>
              <a:rPr lang="en-US" dirty="0">
                <a:latin typeface="Arial Narrow" charset="0"/>
              </a:rPr>
              <a:t>unless mold is a natural part of the food</a:t>
            </a:r>
          </a:p>
          <a:p>
            <a:pPr marL="347472" lvl="1" indent="-347472" eaLnBrk="1" hangingPunct="1">
              <a:lnSpc>
                <a:spcPct val="100000"/>
              </a:lnSpc>
              <a:spcBef>
                <a:spcPts val="900"/>
              </a:spcBef>
              <a:defRPr/>
            </a:pPr>
            <a:r>
              <a:rPr lang="en-US" dirty="0">
                <a:latin typeface="Arial Narrow" charset="0"/>
              </a:rPr>
              <a:t>Purchase mushrooms from approved, reputable </a:t>
            </a:r>
            <a:r>
              <a:rPr lang="en-US" dirty="0" smtClean="0">
                <a:latin typeface="Arial Narrow" charset="0"/>
              </a:rPr>
              <a:t>suppliers</a:t>
            </a:r>
            <a:endParaRPr lang="en-US" dirty="0">
              <a:latin typeface="Arial Narrow" charset="0"/>
            </a:endParaRPr>
          </a:p>
        </p:txBody>
      </p:sp>
      <p:sp>
        <p:nvSpPr>
          <p:cNvPr id="65539"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Fungi: Basic Characteristics</a:t>
            </a:r>
          </a:p>
        </p:txBody>
      </p:sp>
      <p:sp>
        <p:nvSpPr>
          <p:cNvPr id="65540" name="Text Box 1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2-28</a:t>
            </a:r>
          </a:p>
        </p:txBody>
      </p:sp>
      <p:pic>
        <p:nvPicPr>
          <p:cNvPr id="2" name="Picture 1" descr="6e_c02_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49761541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2-29</a:t>
            </a:r>
          </a:p>
        </p:txBody>
      </p:sp>
      <p:sp>
        <p:nvSpPr>
          <p:cNvPr id="66563"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4914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 Origin:</a:t>
            </a:r>
            <a:endParaRPr lang="en-US" dirty="0"/>
          </a:p>
          <a:p>
            <a:pPr marL="347472" lvl="1" indent="-347472" eaLnBrk="1" hangingPunct="1">
              <a:lnSpc>
                <a:spcPct val="100000"/>
              </a:lnSpc>
              <a:spcBef>
                <a:spcPts val="900"/>
              </a:spcBef>
              <a:defRPr/>
            </a:pPr>
            <a:r>
              <a:rPr lang="en-US" dirty="0" smtClean="0"/>
              <a:t>Naturally occur in certain plants, mushrooms, and seafood</a:t>
            </a:r>
            <a:endParaRPr lang="en-US" sz="2400" b="1" dirty="0" smtClean="0">
              <a:solidFill>
                <a:srgbClr val="005CAB"/>
              </a:solidFill>
            </a:endParaRPr>
          </a:p>
          <a:p>
            <a:pPr marL="114300" lvl="1" indent="0" eaLnBrk="1" hangingPunct="1">
              <a:buFont typeface="Wingdings" pitchFamily="2" charset="2"/>
              <a:buNone/>
              <a:defRPr/>
            </a:pPr>
            <a:r>
              <a:rPr lang="en-US" sz="2400" b="1" dirty="0" smtClean="0">
                <a:solidFill>
                  <a:srgbClr val="005CAB"/>
                </a:solidFill>
              </a:rPr>
              <a:t>Seafood toxins:</a:t>
            </a:r>
            <a:endParaRPr lang="en-US" dirty="0" smtClean="0"/>
          </a:p>
          <a:p>
            <a:pPr marL="347472" lvl="1" indent="-347472" eaLnBrk="1" hangingPunct="1">
              <a:lnSpc>
                <a:spcPct val="100000"/>
              </a:lnSpc>
              <a:spcBef>
                <a:spcPts val="900"/>
              </a:spcBef>
              <a:defRPr/>
            </a:pPr>
            <a:r>
              <a:rPr lang="en-US" dirty="0" smtClean="0"/>
              <a:t>Produced by pathogens found on certain fish</a:t>
            </a:r>
          </a:p>
          <a:p>
            <a:pPr marL="694944" lvl="2" indent="-347472" eaLnBrk="1" hangingPunct="1">
              <a:lnSpc>
                <a:spcPct val="100000"/>
              </a:lnSpc>
              <a:spcBef>
                <a:spcPts val="900"/>
              </a:spcBef>
              <a:defRPr/>
            </a:pPr>
            <a:r>
              <a:rPr lang="en-US" dirty="0"/>
              <a:t>Tuna, bonito, </a:t>
            </a:r>
            <a:r>
              <a:rPr lang="en-US" dirty="0" smtClean="0"/>
              <a:t>mahimahi</a:t>
            </a:r>
            <a:endParaRPr lang="en-US" dirty="0"/>
          </a:p>
          <a:p>
            <a:pPr marL="694944" lvl="2" indent="-347472" eaLnBrk="1" hangingPunct="1">
              <a:lnSpc>
                <a:spcPct val="100000"/>
              </a:lnSpc>
              <a:spcBef>
                <a:spcPts val="900"/>
              </a:spcBef>
              <a:defRPr/>
            </a:pPr>
            <a:r>
              <a:rPr lang="en-US" dirty="0" smtClean="0"/>
              <a:t>Histamine produced when fish is time-temperature abused</a:t>
            </a:r>
          </a:p>
          <a:p>
            <a:pPr marL="347472" lvl="1" indent="-347472" eaLnBrk="1" hangingPunct="1">
              <a:lnSpc>
                <a:spcPct val="100000"/>
              </a:lnSpc>
              <a:spcBef>
                <a:spcPts val="900"/>
              </a:spcBef>
              <a:defRPr/>
            </a:pPr>
            <a:r>
              <a:rPr lang="en-US" dirty="0" smtClean="0"/>
              <a:t>Occur in certain fish that eat smaller fish that have consumed the toxin </a:t>
            </a:r>
          </a:p>
          <a:p>
            <a:pPr marL="694944" lvl="2" indent="-347472" eaLnBrk="1" hangingPunct="1">
              <a:lnSpc>
                <a:spcPct val="100000"/>
              </a:lnSpc>
              <a:spcBef>
                <a:spcPts val="900"/>
              </a:spcBef>
              <a:defRPr/>
            </a:pPr>
            <a:r>
              <a:rPr lang="en-US" dirty="0" smtClean="0"/>
              <a:t>Barracuda, snapper, grouper, amberjack</a:t>
            </a:r>
          </a:p>
          <a:p>
            <a:pPr marL="694944" lvl="2" indent="-347472" eaLnBrk="1" hangingPunct="1">
              <a:lnSpc>
                <a:spcPct val="100000"/>
              </a:lnSpc>
              <a:spcBef>
                <a:spcPts val="900"/>
              </a:spcBef>
              <a:defRPr/>
            </a:pPr>
            <a:r>
              <a:rPr lang="en-US" dirty="0" smtClean="0"/>
              <a:t>Ciguatera toxin is an example </a:t>
            </a:r>
            <a:endParaRPr lang="en-US" dirty="0"/>
          </a:p>
          <a:p>
            <a:pPr marL="576263" lvl="2" indent="0" eaLnBrk="1" hangingPunct="1">
              <a:buFont typeface="Courier New" pitchFamily="49" charset="0"/>
              <a:buNone/>
              <a:defRPr/>
            </a:pPr>
            <a:endParaRPr lang="en-US" dirty="0" smtClean="0"/>
          </a:p>
          <a:p>
            <a:pPr marL="1033463" lvl="2" indent="-457200" eaLnBrk="1" hangingPunct="1">
              <a:defRPr/>
            </a:pPr>
            <a:endParaRPr lang="en-US" dirty="0" smtClean="0"/>
          </a:p>
          <a:p>
            <a:pPr marL="571500" lvl="1" indent="-457200" eaLnBrk="1" hangingPunct="1">
              <a:defRPr/>
            </a:pPr>
            <a:endParaRPr lang="en-US" dirty="0" smtClean="0"/>
          </a:p>
          <a:p>
            <a:pPr marL="114300" lvl="1" indent="0" eaLnBrk="1" hangingPunct="1">
              <a:buFont typeface="Wingdings" pitchFamily="2" charset="2"/>
              <a:buNone/>
              <a:defRPr/>
            </a:pPr>
            <a:endParaRPr lang="en-US" b="1" dirty="0" smtClean="0"/>
          </a:p>
          <a:p>
            <a:pPr marL="571500" lvl="1" indent="-457200" eaLnBrk="1" hangingPunct="1">
              <a:buFont typeface="Wingdings" pitchFamily="2" charset="2"/>
              <a:buNone/>
              <a:defRPr/>
            </a:pPr>
            <a:endParaRPr lang="en-US" b="1" dirty="0" smtClean="0"/>
          </a:p>
        </p:txBody>
      </p:sp>
      <p:pic>
        <p:nvPicPr>
          <p:cNvPr id="11" name="Picture 10"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4651305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31"/>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2-30</a:t>
            </a:r>
          </a:p>
        </p:txBody>
      </p:sp>
      <p:sp>
        <p:nvSpPr>
          <p:cNvPr id="67587" name="Rectangle 33"/>
          <p:cNvSpPr>
            <a:spLocks noGrp="1" noChangeArrowheads="1"/>
          </p:cNvSpPr>
          <p:nvPr>
            <p:ph type="title"/>
          </p:nvPr>
        </p:nvSpPr>
        <p:spPr>
          <a:xfrm>
            <a:off x="390525" y="158750"/>
            <a:ext cx="8235950" cy="523875"/>
          </a:xfrm>
        </p:spPr>
        <p:txBody>
          <a:bodyPr/>
          <a:lstStyle/>
          <a:p>
            <a:pPr eaLnBrk="1" hangingPunct="1">
              <a:defRPr/>
            </a:pPr>
            <a:r>
              <a:rPr lang="en-US" dirty="0">
                <a:latin typeface="Arial Narrow" charset="0"/>
                <a:cs typeface="+mj-cs"/>
              </a:rPr>
              <a:t>Biological Toxins</a:t>
            </a:r>
            <a:endParaRPr lang="en-US" sz="2600" i="1" dirty="0">
              <a:latin typeface="Arial Narrow" charset="0"/>
              <a:cs typeface="+mj-cs"/>
            </a:endParaRPr>
          </a:p>
        </p:txBody>
      </p:sp>
      <p:sp>
        <p:nvSpPr>
          <p:cNvPr id="8" name="Rectangle 3"/>
          <p:cNvSpPr txBox="1">
            <a:spLocks noChangeArrowheads="1"/>
          </p:cNvSpPr>
          <p:nvPr/>
        </p:nvSpPr>
        <p:spPr bwMode="auto">
          <a:xfrm>
            <a:off x="390525" y="1143000"/>
            <a:ext cx="5410200" cy="5344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algn="l" rtl="0" eaLnBrk="0" fontAlgn="base" hangingPunct="0">
              <a:lnSpc>
                <a:spcPct val="90000"/>
              </a:lnSpc>
              <a:spcBef>
                <a:spcPct val="100000"/>
              </a:spcBef>
              <a:spcAft>
                <a:spcPct val="0"/>
              </a:spcAft>
              <a:buClr>
                <a:srgbClr val="009DDC"/>
              </a:buClr>
              <a:buSzPct val="75000"/>
              <a:buFont typeface="Wingdings" pitchFamily="2" charset="2"/>
              <a:defRPr sz="2400" b="1">
                <a:solidFill>
                  <a:srgbClr val="005CAB"/>
                </a:solidFill>
                <a:latin typeface="+mj-lt"/>
                <a:ea typeface="+mn-ea"/>
                <a:cs typeface="+mn-cs"/>
              </a:defRPr>
            </a:lvl1pPr>
            <a:lvl2pPr marL="533400" indent="-419100" algn="l" rtl="0" eaLnBrk="0" fontAlgn="base" hangingPunct="0">
              <a:lnSpc>
                <a:spcPct val="90000"/>
              </a:lnSpc>
              <a:spcBef>
                <a:spcPct val="50000"/>
              </a:spcBef>
              <a:spcAft>
                <a:spcPct val="0"/>
              </a:spcAft>
              <a:buClr>
                <a:srgbClr val="005CAB"/>
              </a:buClr>
              <a:buSzPct val="75000"/>
              <a:buFont typeface="Wingdings" pitchFamily="2" charset="2"/>
              <a:buChar char="l"/>
              <a:defRPr sz="2200">
                <a:solidFill>
                  <a:srgbClr val="231F20"/>
                </a:solidFill>
                <a:latin typeface="+mj-lt"/>
              </a:defRPr>
            </a:lvl2pPr>
            <a:lvl3pPr marL="995363" indent="-419100" algn="l" rtl="0" eaLnBrk="0" fontAlgn="base" hangingPunct="0">
              <a:lnSpc>
                <a:spcPct val="90000"/>
              </a:lnSpc>
              <a:spcBef>
                <a:spcPct val="50000"/>
              </a:spcBef>
              <a:spcAft>
                <a:spcPct val="0"/>
              </a:spcAft>
              <a:buClr>
                <a:srgbClr val="005CAB"/>
              </a:buClr>
              <a:buSzPct val="75000"/>
              <a:buFont typeface="Courier New" pitchFamily="49" charset="0"/>
              <a:buChar char="o"/>
              <a:defRPr sz="2000">
                <a:solidFill>
                  <a:srgbClr val="231F20"/>
                </a:solidFill>
                <a:latin typeface="+mj-lt"/>
              </a:defRPr>
            </a:lvl3pPr>
            <a:lvl4pPr marL="1447800" indent="-419100" algn="l" rtl="0" eaLnBrk="0" fontAlgn="base" hangingPunct="0">
              <a:lnSpc>
                <a:spcPct val="90000"/>
              </a:lnSpc>
              <a:spcBef>
                <a:spcPct val="50000"/>
              </a:spcBef>
              <a:spcAft>
                <a:spcPct val="0"/>
              </a:spcAft>
              <a:buClr>
                <a:srgbClr val="005CAB"/>
              </a:buClr>
              <a:buSzPct val="75000"/>
              <a:buFont typeface="Wingdings" pitchFamily="2" charset="2"/>
              <a:buChar char="§"/>
              <a:defRPr>
                <a:solidFill>
                  <a:srgbClr val="231F20"/>
                </a:solidFill>
                <a:latin typeface="+mj-lt"/>
              </a:defRPr>
            </a:lvl4pPr>
            <a:lvl5pPr marL="1909763" indent="-419100" algn="l" rtl="0" eaLnBrk="0" fontAlgn="base" hangingPunct="0">
              <a:lnSpc>
                <a:spcPct val="90000"/>
              </a:lnSpc>
              <a:spcBef>
                <a:spcPct val="50000"/>
              </a:spcBef>
              <a:spcAft>
                <a:spcPct val="0"/>
              </a:spcAft>
              <a:buClr>
                <a:srgbClr val="005CAB"/>
              </a:buClr>
              <a:buSzPct val="75000"/>
              <a:buFont typeface="Arial" charset="0"/>
              <a:buChar char="•"/>
              <a:defRPr sz="1600">
                <a:solidFill>
                  <a:srgbClr val="231F20"/>
                </a:solidFill>
                <a:latin typeface="+mj-lt"/>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indent="0" eaLnBrk="1" hangingPunct="1">
              <a:defRPr/>
            </a:pPr>
            <a:r>
              <a:rPr lang="en-US" dirty="0" smtClean="0"/>
              <a:t>Illness:</a:t>
            </a:r>
          </a:p>
          <a:p>
            <a:pPr marL="347472" lvl="1" indent="-347472" eaLnBrk="1" hangingPunct="1">
              <a:lnSpc>
                <a:spcPct val="100000"/>
              </a:lnSpc>
              <a:spcBef>
                <a:spcPts val="900"/>
              </a:spcBef>
              <a:defRPr/>
            </a:pPr>
            <a:r>
              <a:rPr lang="en-US" dirty="0" smtClean="0"/>
              <a:t>Symptoms and onset times vary with illness</a:t>
            </a:r>
          </a:p>
          <a:p>
            <a:pPr marL="347472" lvl="1" indent="-347472" eaLnBrk="1" hangingPunct="1">
              <a:lnSpc>
                <a:spcPct val="100000"/>
              </a:lnSpc>
              <a:spcBef>
                <a:spcPts val="900"/>
              </a:spcBef>
              <a:defRPr/>
            </a:pPr>
            <a:r>
              <a:rPr lang="en-US" dirty="0" smtClean="0"/>
              <a:t>People will experience illness within minutes</a:t>
            </a:r>
          </a:p>
          <a:p>
            <a:pPr marL="0" indent="0" eaLnBrk="1" hangingPunct="1">
              <a:defRPr/>
            </a:pPr>
            <a:r>
              <a:rPr lang="en-US" dirty="0" smtClean="0"/>
              <a:t>General symptoms:</a:t>
            </a:r>
            <a:endParaRPr lang="en-US" dirty="0"/>
          </a:p>
          <a:p>
            <a:pPr marL="347472" lvl="1" indent="-347472" eaLnBrk="1" hangingPunct="1">
              <a:lnSpc>
                <a:spcPct val="100000"/>
              </a:lnSpc>
              <a:spcBef>
                <a:spcPts val="900"/>
              </a:spcBef>
              <a:defRPr/>
            </a:pPr>
            <a:r>
              <a:rPr lang="en-US" dirty="0"/>
              <a:t>Diarrhea or </a:t>
            </a:r>
            <a:r>
              <a:rPr lang="en-US" dirty="0" smtClean="0"/>
              <a:t>vomiting</a:t>
            </a:r>
          </a:p>
          <a:p>
            <a:pPr marL="347472" lvl="1" indent="-347472" eaLnBrk="1" hangingPunct="1">
              <a:lnSpc>
                <a:spcPct val="100000"/>
              </a:lnSpc>
              <a:spcBef>
                <a:spcPts val="900"/>
              </a:spcBef>
              <a:defRPr/>
            </a:pPr>
            <a:r>
              <a:rPr lang="en-US" dirty="0"/>
              <a:t>N</a:t>
            </a:r>
            <a:r>
              <a:rPr lang="en-US" dirty="0" smtClean="0"/>
              <a:t>eurological symptoms</a:t>
            </a:r>
            <a:endParaRPr lang="en-US" dirty="0"/>
          </a:p>
          <a:p>
            <a:pPr marL="694944" lvl="2" indent="-347472" eaLnBrk="1" hangingPunct="1">
              <a:lnSpc>
                <a:spcPct val="100000"/>
              </a:lnSpc>
              <a:spcBef>
                <a:spcPts val="900"/>
              </a:spcBef>
              <a:defRPr/>
            </a:pPr>
            <a:r>
              <a:rPr lang="en-US" dirty="0" smtClean="0"/>
              <a:t>Tingling in extremities</a:t>
            </a:r>
          </a:p>
          <a:p>
            <a:pPr marL="694944" lvl="2" indent="-347472" eaLnBrk="1" hangingPunct="1">
              <a:lnSpc>
                <a:spcPct val="100000"/>
              </a:lnSpc>
              <a:spcBef>
                <a:spcPts val="900"/>
              </a:spcBef>
              <a:defRPr/>
            </a:pPr>
            <a:r>
              <a:rPr lang="en-US" dirty="0" smtClean="0"/>
              <a:t>Reversal of hot and cold sensations</a:t>
            </a:r>
          </a:p>
          <a:p>
            <a:pPr marL="347472" lvl="1" indent="-347472" eaLnBrk="1" hangingPunct="1">
              <a:lnSpc>
                <a:spcPct val="100000"/>
              </a:lnSpc>
              <a:spcBef>
                <a:spcPts val="900"/>
              </a:spcBef>
              <a:defRPr/>
            </a:pPr>
            <a:r>
              <a:rPr lang="en-US" dirty="0" smtClean="0"/>
              <a:t>Flushing of the face and/or hives</a:t>
            </a:r>
          </a:p>
          <a:p>
            <a:pPr marL="347472" lvl="1" indent="-347472" eaLnBrk="1" hangingPunct="1">
              <a:lnSpc>
                <a:spcPct val="100000"/>
              </a:lnSpc>
              <a:spcBef>
                <a:spcPts val="900"/>
              </a:spcBef>
              <a:defRPr/>
            </a:pPr>
            <a:r>
              <a:rPr lang="en-US" dirty="0" smtClean="0"/>
              <a:t>Difficulty breathing</a:t>
            </a:r>
          </a:p>
          <a:p>
            <a:pPr marL="347472" lvl="1" indent="-347472" eaLnBrk="1" hangingPunct="1">
              <a:lnSpc>
                <a:spcPct val="100000"/>
              </a:lnSpc>
              <a:spcBef>
                <a:spcPts val="900"/>
              </a:spcBef>
              <a:defRPr/>
            </a:pPr>
            <a:r>
              <a:rPr lang="en-US" dirty="0" smtClean="0"/>
              <a:t>Heart palpitations</a:t>
            </a:r>
          </a:p>
          <a:p>
            <a:pPr marL="114300" lvl="1" indent="0" eaLnBrk="1" hangingPunct="1">
              <a:buFont typeface="Wingdings" pitchFamily="2" charset="2"/>
              <a:buNone/>
              <a:defRPr/>
            </a:pPr>
            <a:endParaRPr lang="en-US" dirty="0" smtClean="0"/>
          </a:p>
          <a:p>
            <a:pPr marL="576263" lvl="2" indent="0" eaLnBrk="1" hangingPunct="1">
              <a:buFont typeface="Courier New" pitchFamily="49" charset="0"/>
              <a:buNone/>
              <a:defRPr/>
            </a:pPr>
            <a:endParaRPr lang="en-US" dirty="0" smtClean="0"/>
          </a:p>
          <a:p>
            <a:pPr marL="1033463" lvl="2" indent="-457200" eaLnBrk="1" hangingPunct="1">
              <a:defRPr/>
            </a:pPr>
            <a:endParaRPr lang="en-US" dirty="0" smtClean="0"/>
          </a:p>
          <a:p>
            <a:pPr marL="571500" lvl="1" indent="-457200" eaLnBrk="1" hangingPunct="1">
              <a:defRPr/>
            </a:pPr>
            <a:endParaRPr lang="en-US" dirty="0" smtClean="0"/>
          </a:p>
          <a:p>
            <a:pPr marL="114300" lvl="1" indent="0" eaLnBrk="1" hangingPunct="1">
              <a:buFont typeface="Wingdings" pitchFamily="2" charset="2"/>
              <a:buNone/>
              <a:defRPr/>
            </a:pPr>
            <a:endParaRPr lang="en-US" b="1" dirty="0" smtClean="0"/>
          </a:p>
          <a:p>
            <a:pPr marL="571500" lvl="1" indent="-457200" eaLnBrk="1" hangingPunct="1">
              <a:buFont typeface="Wingdings" pitchFamily="2" charset="2"/>
              <a:buNone/>
              <a:defRPr/>
            </a:pPr>
            <a:endParaRPr lang="en-US" b="1" dirty="0" smtClean="0"/>
          </a:p>
        </p:txBody>
      </p:sp>
      <p:pic>
        <p:nvPicPr>
          <p:cNvPr id="2" name="Picture 1" descr="6e_c02_2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31313666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8611" name="Rectangle 3"/>
          <p:cNvSpPr>
            <a:spLocks noGrp="1" noChangeArrowheads="1"/>
          </p:cNvSpPr>
          <p:nvPr>
            <p:ph type="body" idx="1"/>
          </p:nvPr>
        </p:nvSpPr>
        <p:spPr>
          <a:xfrm>
            <a:off x="390524" y="1143000"/>
            <a:ext cx="5402263" cy="3789362"/>
          </a:xfrm>
        </p:spPr>
        <p:txBody>
          <a:bodyPr/>
          <a:lstStyle/>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Certain types of kitchenware and equipment (items made </a:t>
            </a:r>
            <a:r>
              <a:rPr lang="en-US" dirty="0" smtClean="0">
                <a:latin typeface="Arial Narrow" charset="0"/>
              </a:rPr>
              <a:t>from </a:t>
            </a:r>
            <a:r>
              <a:rPr lang="en-US" dirty="0">
                <a:latin typeface="Arial Narrow" charset="0"/>
              </a:rPr>
              <a:t>pewter, copper, zinc, and some types of painted </a:t>
            </a:r>
            <a:r>
              <a:rPr lang="en-US" dirty="0" smtClean="0">
                <a:latin typeface="Arial Narrow" charset="0"/>
              </a:rPr>
              <a:t>pottery)</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Cleaners, sanitizers, polishes, machine lubricants, and pesticides</a:t>
            </a:r>
          </a:p>
          <a:p>
            <a:pPr marL="347472" lvl="1" indent="-347472" eaLnBrk="1" hangingPunct="1">
              <a:lnSpc>
                <a:spcPct val="100000"/>
              </a:lnSpc>
              <a:spcBef>
                <a:spcPts val="900"/>
              </a:spcBef>
              <a:defRPr/>
            </a:pPr>
            <a:r>
              <a:rPr lang="en-US" dirty="0">
                <a:latin typeface="Arial Narrow" charset="0"/>
              </a:rPr>
              <a:t>Deodorizers, </a:t>
            </a:r>
            <a:r>
              <a:rPr lang="en-US" dirty="0" smtClean="0">
                <a:latin typeface="Arial Narrow" charset="0"/>
              </a:rPr>
              <a:t>first-aid </a:t>
            </a:r>
            <a:r>
              <a:rPr lang="en-US" dirty="0">
                <a:latin typeface="Arial Narrow" charset="0"/>
              </a:rPr>
              <a:t>products, and </a:t>
            </a:r>
            <a:r>
              <a:rPr lang="en-US" dirty="0" smtClean="0">
                <a:latin typeface="Arial Narrow" charset="0"/>
              </a:rPr>
              <a:t/>
            </a:r>
            <a:br>
              <a:rPr lang="en-US" dirty="0" smtClean="0">
                <a:latin typeface="Arial Narrow" charset="0"/>
              </a:rPr>
            </a:br>
            <a:r>
              <a:rPr lang="en-US" dirty="0" smtClean="0">
                <a:latin typeface="Arial Narrow" charset="0"/>
              </a:rPr>
              <a:t>health </a:t>
            </a:r>
            <a:r>
              <a:rPr lang="en-US" dirty="0">
                <a:latin typeface="Arial Narrow" charset="0"/>
              </a:rPr>
              <a:t>and beauty products (hand lotions, hairsprays, etc.)</a:t>
            </a:r>
          </a:p>
        </p:txBody>
      </p:sp>
      <p:sp>
        <p:nvSpPr>
          <p:cNvPr id="6861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2-31</a:t>
            </a:r>
          </a:p>
        </p:txBody>
      </p:sp>
      <p:pic>
        <p:nvPicPr>
          <p:cNvPr id="2" name="Picture 1" descr="6e_c02_9_coppe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597152"/>
          </a:xfrm>
          <a:prstGeom prst="rect">
            <a:avLst/>
          </a:prstGeom>
        </p:spPr>
      </p:pic>
    </p:spTree>
    <p:extLst>
      <p:ext uri="{BB962C8B-B14F-4D97-AF65-F5344CB8AC3E}">
        <p14:creationId xmlns:p14="http://schemas.microsoft.com/office/powerpoint/2010/main" val="1344037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69635" name="Rectangle 3"/>
          <p:cNvSpPr>
            <a:spLocks noGrp="1" noChangeArrowheads="1"/>
          </p:cNvSpPr>
          <p:nvPr>
            <p:ph type="body" idx="1"/>
          </p:nvPr>
        </p:nvSpPr>
        <p:spPr>
          <a:xfrm>
            <a:off x="390525" y="1143000"/>
            <a:ext cx="7316788" cy="3789362"/>
          </a:xfrm>
        </p:spPr>
        <p:txBody>
          <a:bodyPr/>
          <a:lstStyle/>
          <a:p>
            <a:pPr marL="0" indent="0" eaLnBrk="1" hangingPunct="1">
              <a:defRPr/>
            </a:pPr>
            <a:r>
              <a:rPr lang="en-US" dirty="0" smtClean="0">
                <a:latin typeface="Arial Narrow" charset="0"/>
                <a:cs typeface="+mn-cs"/>
              </a:rPr>
              <a:t>Symptoms: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Vary depending on chemical consumed</a:t>
            </a:r>
          </a:p>
          <a:p>
            <a:pPr marL="347472" lvl="1" indent="-347472" eaLnBrk="1" hangingPunct="1">
              <a:lnSpc>
                <a:spcPct val="100000"/>
              </a:lnSpc>
              <a:spcBef>
                <a:spcPts val="900"/>
              </a:spcBef>
              <a:defRPr/>
            </a:pPr>
            <a:r>
              <a:rPr lang="en-US" dirty="0">
                <a:latin typeface="Arial Narrow" charset="0"/>
              </a:rPr>
              <a:t>Most illnesses occur within minutes</a:t>
            </a:r>
          </a:p>
          <a:p>
            <a:pPr marL="347472" lvl="1" indent="-347472" eaLnBrk="1" hangingPunct="1">
              <a:lnSpc>
                <a:spcPct val="100000"/>
              </a:lnSpc>
              <a:spcBef>
                <a:spcPts val="900"/>
              </a:spcBef>
              <a:defRPr/>
            </a:pPr>
            <a:r>
              <a:rPr lang="en-US" dirty="0">
                <a:latin typeface="Arial Narrow" charset="0"/>
              </a:rPr>
              <a:t>Vomiting and diarrhea are typical</a:t>
            </a:r>
          </a:p>
          <a:p>
            <a:pPr marL="0" indent="0" eaLnBrk="1" hangingPunct="1">
              <a:defRPr/>
            </a:pPr>
            <a:endParaRPr lang="en-US" dirty="0">
              <a:latin typeface="Arial Narrow" charset="0"/>
              <a:cs typeface="+mn-cs"/>
            </a:endParaRPr>
          </a:p>
        </p:txBody>
      </p:sp>
      <p:sp>
        <p:nvSpPr>
          <p:cNvPr id="69636"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2-32</a:t>
            </a:r>
          </a:p>
        </p:txBody>
      </p:sp>
    </p:spTree>
    <p:extLst>
      <p:ext uri="{BB962C8B-B14F-4D97-AF65-F5344CB8AC3E}">
        <p14:creationId xmlns:p14="http://schemas.microsoft.com/office/powerpoint/2010/main" val="3778626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0659" name="Rectangle 3"/>
          <p:cNvSpPr>
            <a:spLocks noGrp="1" noChangeArrowheads="1"/>
          </p:cNvSpPr>
          <p:nvPr>
            <p:ph type="body" idx="1"/>
          </p:nvPr>
        </p:nvSpPr>
        <p:spPr>
          <a:xfrm>
            <a:off x="390525" y="1143000"/>
            <a:ext cx="5653540" cy="5461316"/>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Only use chemicals approved for use </a:t>
            </a:r>
            <a:r>
              <a:rPr lang="en-US" dirty="0" smtClean="0">
                <a:latin typeface="Arial Narrow" charset="0"/>
              </a:rPr>
              <a:t/>
            </a:r>
            <a:br>
              <a:rPr lang="en-US" dirty="0" smtClean="0">
                <a:latin typeface="Arial Narrow" charset="0"/>
              </a:rPr>
            </a:br>
            <a:r>
              <a:rPr lang="en-US" dirty="0" smtClean="0">
                <a:latin typeface="Arial Narrow" charset="0"/>
              </a:rPr>
              <a:t>in </a:t>
            </a:r>
            <a:r>
              <a:rPr lang="en-US" dirty="0">
                <a:latin typeface="Arial Narrow" charset="0"/>
              </a:rPr>
              <a:t>foodservice </a:t>
            </a:r>
            <a:r>
              <a:rPr lang="en-US" dirty="0" smtClean="0">
                <a:latin typeface="Arial Narrow" charset="0"/>
              </a:rPr>
              <a:t>operations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Purchase chemicals from approved, </a:t>
            </a:r>
            <a:r>
              <a:rPr lang="en-US" dirty="0" smtClean="0">
                <a:latin typeface="Arial Narrow" charset="0"/>
              </a:rPr>
              <a:t/>
            </a:r>
            <a:br>
              <a:rPr lang="en-US" dirty="0" smtClean="0">
                <a:latin typeface="Arial Narrow" charset="0"/>
              </a:rPr>
            </a:br>
            <a:r>
              <a:rPr lang="en-US" dirty="0" smtClean="0">
                <a:latin typeface="Arial Narrow" charset="0"/>
              </a:rPr>
              <a:t>reputable suppliers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Store chemicals away from prep areas,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-storage areas, and service </a:t>
            </a:r>
            <a:r>
              <a:rPr lang="en-US" dirty="0" smtClean="0">
                <a:latin typeface="Arial Narrow" charset="0"/>
              </a:rPr>
              <a:t>areas</a:t>
            </a:r>
            <a:endParaRPr lang="en-US" dirty="0">
              <a:latin typeface="Arial Narrow" charset="0"/>
            </a:endParaRPr>
          </a:p>
          <a:p>
            <a:pPr marL="694944" lvl="2" indent="-347472" eaLnBrk="1" hangingPunct="1">
              <a:lnSpc>
                <a:spcPct val="100000"/>
              </a:lnSpc>
              <a:spcBef>
                <a:spcPts val="900"/>
              </a:spcBef>
              <a:defRPr/>
            </a:pPr>
            <a:r>
              <a:rPr lang="en-US" dirty="0">
                <a:latin typeface="Arial Narrow" charset="0"/>
              </a:rPr>
              <a:t>Chemicals must be separated from food and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-contact surfaces by spacing and </a:t>
            </a:r>
            <a:r>
              <a:rPr lang="en-US" dirty="0" smtClean="0">
                <a:latin typeface="Arial Narrow" charset="0"/>
              </a:rPr>
              <a:t>partitioning</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Chemicals must </a:t>
            </a:r>
            <a:r>
              <a:rPr lang="en-US" dirty="0" smtClean="0">
                <a:solidFill>
                  <a:srgbClr val="FF0000"/>
                </a:solidFill>
                <a:latin typeface="Arial Narrow" charset="0"/>
              </a:rPr>
              <a:t>NEVER</a:t>
            </a:r>
            <a:r>
              <a:rPr lang="en-US" dirty="0" smtClean="0">
                <a:latin typeface="Arial Narrow" charset="0"/>
              </a:rPr>
              <a:t> </a:t>
            </a:r>
            <a:r>
              <a:rPr lang="en-US" dirty="0">
                <a:latin typeface="Arial Narrow" charset="0"/>
              </a:rPr>
              <a:t>be stored above food or food-contact </a:t>
            </a:r>
            <a:r>
              <a:rPr lang="en-US" dirty="0" smtClean="0">
                <a:latin typeface="Arial Narrow" charset="0"/>
              </a:rPr>
              <a:t>surfaces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Use chemicals for their intended use and follow manufacturer</a:t>
            </a:r>
            <a:r>
              <a:rPr lang="ja-JP" altLang="en-US" dirty="0">
                <a:latin typeface="Arial Narrow" charset="0"/>
              </a:rPr>
              <a:t>’</a:t>
            </a:r>
            <a:r>
              <a:rPr lang="en-US" dirty="0">
                <a:latin typeface="Arial Narrow" charset="0"/>
              </a:rPr>
              <a:t>s </a:t>
            </a:r>
            <a:r>
              <a:rPr lang="en-US" dirty="0" smtClean="0">
                <a:latin typeface="Arial Narrow" charset="0"/>
              </a:rPr>
              <a:t>directions</a:t>
            </a: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a:p>
            <a:pPr marL="571500" lvl="1" indent="-457200" eaLnBrk="1" hangingPunct="1">
              <a:defRPr/>
            </a:pPr>
            <a:endParaRPr lang="en-US" dirty="0">
              <a:latin typeface="Arial Narrow" charset="0"/>
            </a:endParaRPr>
          </a:p>
        </p:txBody>
      </p:sp>
      <p:sp>
        <p:nvSpPr>
          <p:cNvPr id="70660"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2-33</a:t>
            </a:r>
          </a:p>
        </p:txBody>
      </p:sp>
      <p:pic>
        <p:nvPicPr>
          <p:cNvPr id="6" name="Picture 5"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extLst>
      <p:ext uri="{BB962C8B-B14F-4D97-AF65-F5344CB8AC3E}">
        <p14:creationId xmlns:p14="http://schemas.microsoft.com/office/powerpoint/2010/main" val="19729887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Chemical Contaminants</a:t>
            </a:r>
          </a:p>
        </p:txBody>
      </p:sp>
      <p:sp>
        <p:nvSpPr>
          <p:cNvPr id="71683" name="Rectangle 3"/>
          <p:cNvSpPr>
            <a:spLocks noGrp="1" noChangeArrowheads="1"/>
          </p:cNvSpPr>
          <p:nvPr>
            <p:ph type="body" idx="1"/>
          </p:nvPr>
        </p:nvSpPr>
        <p:spPr>
          <a:xfrm>
            <a:off x="390525" y="1143000"/>
            <a:ext cx="5402263" cy="5440363"/>
          </a:xfrm>
        </p:spPr>
        <p:txBody>
          <a:bodyPr/>
          <a:lstStyle/>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Only handle food with equipment and utensils approved for foodservice </a:t>
            </a:r>
            <a:r>
              <a:rPr lang="en-US" dirty="0" smtClean="0">
                <a:latin typeface="Arial Narrow" charset="0"/>
              </a:rPr>
              <a:t>use</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Make sure the manufacturer</a:t>
            </a:r>
            <a:r>
              <a:rPr lang="ja-JP" altLang="en-US" dirty="0">
                <a:latin typeface="Arial Narrow" charset="0"/>
              </a:rPr>
              <a:t>’</a:t>
            </a:r>
            <a:r>
              <a:rPr lang="en-US" dirty="0">
                <a:latin typeface="Arial Narrow" charset="0"/>
              </a:rPr>
              <a:t>s labels on original chemical containers are readable</a:t>
            </a:r>
          </a:p>
          <a:p>
            <a:pPr marL="347472" lvl="1" indent="-347472" eaLnBrk="1" hangingPunct="1">
              <a:lnSpc>
                <a:spcPct val="100000"/>
              </a:lnSpc>
              <a:spcBef>
                <a:spcPts val="900"/>
              </a:spcBef>
              <a:defRPr/>
            </a:pPr>
            <a:r>
              <a:rPr lang="en-US" dirty="0">
                <a:latin typeface="Arial Narrow" charset="0"/>
              </a:rPr>
              <a:t>Keep MSDS current, and make sure they are accessible to staff at all </a:t>
            </a:r>
            <a:r>
              <a:rPr lang="en-US" dirty="0" smtClean="0">
                <a:latin typeface="Arial Narrow" charset="0"/>
              </a:rPr>
              <a:t>times</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Follow the manufacturer</a:t>
            </a:r>
            <a:r>
              <a:rPr lang="ja-JP" altLang="en-US" dirty="0">
                <a:latin typeface="Arial Narrow" charset="0"/>
              </a:rPr>
              <a:t>’</a:t>
            </a:r>
            <a:r>
              <a:rPr lang="en-US" dirty="0">
                <a:latin typeface="Arial Narrow" charset="0"/>
              </a:rPr>
              <a:t>s directions and </a:t>
            </a:r>
            <a:r>
              <a:rPr lang="en-US" dirty="0" smtClean="0">
                <a:latin typeface="Arial Narrow" charset="0"/>
              </a:rPr>
              <a:t/>
            </a:r>
            <a:br>
              <a:rPr lang="en-US" dirty="0" smtClean="0">
                <a:latin typeface="Arial Narrow" charset="0"/>
              </a:rPr>
            </a:br>
            <a:r>
              <a:rPr lang="en-US" dirty="0" smtClean="0">
                <a:latin typeface="Arial Narrow" charset="0"/>
              </a:rPr>
              <a:t>local </a:t>
            </a:r>
            <a:r>
              <a:rPr lang="en-US" dirty="0">
                <a:latin typeface="Arial Narrow" charset="0"/>
              </a:rPr>
              <a:t>regulatory requirements when throwing out </a:t>
            </a:r>
            <a:r>
              <a:rPr lang="en-US" dirty="0" smtClean="0">
                <a:latin typeface="Arial Narrow" charset="0"/>
              </a:rPr>
              <a:t>chemicals</a:t>
            </a:r>
            <a:endParaRPr lang="en-US" dirty="0">
              <a:latin typeface="Arial Narrow" charset="0"/>
            </a:endParaRPr>
          </a:p>
        </p:txBody>
      </p:sp>
      <p:sp>
        <p:nvSpPr>
          <p:cNvPr id="71684"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2-34</a:t>
            </a:r>
          </a:p>
        </p:txBody>
      </p:sp>
      <p:pic>
        <p:nvPicPr>
          <p:cNvPr id="2" name="Picture 1" descr="6e_c02_9_chemroo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831848"/>
          </a:xfrm>
          <a:prstGeom prst="rect">
            <a:avLst/>
          </a:prstGeom>
        </p:spPr>
      </p:pic>
    </p:spTree>
    <p:extLst>
      <p:ext uri="{BB962C8B-B14F-4D97-AF65-F5344CB8AC3E}">
        <p14:creationId xmlns:p14="http://schemas.microsoft.com/office/powerpoint/2010/main" val="23684309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8"/>
          <p:cNvSpPr>
            <a:spLocks noGrp="1" noChangeArrowheads="1"/>
          </p:cNvSpPr>
          <p:nvPr>
            <p:ph type="title"/>
          </p:nvPr>
        </p:nvSpPr>
        <p:spPr>
          <a:xfrm>
            <a:off x="393192" y="158750"/>
            <a:ext cx="8258174" cy="519112"/>
          </a:xfrm>
        </p:spPr>
        <p:txBody>
          <a:bodyPr/>
          <a:lstStyle/>
          <a:p>
            <a:pPr eaLnBrk="1" hangingPunct="1">
              <a:defRPr/>
            </a:pPr>
            <a:r>
              <a:rPr lang="en-US" dirty="0">
                <a:latin typeface="Arial Narrow" charset="0"/>
                <a:cs typeface="+mj-cs"/>
              </a:rPr>
              <a:t>Costs of Foodborne Illness</a:t>
            </a:r>
          </a:p>
        </p:txBody>
      </p:sp>
      <p:sp>
        <p:nvSpPr>
          <p:cNvPr id="18435" name="Text Box 102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1-6</a:t>
            </a:r>
          </a:p>
        </p:txBody>
      </p:sp>
      <p:sp>
        <p:nvSpPr>
          <p:cNvPr id="18436" name="Rectangle 3"/>
          <p:cNvSpPr>
            <a:spLocks noGrp="1" noChangeArrowheads="1"/>
          </p:cNvSpPr>
          <p:nvPr>
            <p:ph idx="1"/>
          </p:nvPr>
        </p:nvSpPr>
        <p:spPr>
          <a:xfrm>
            <a:off x="393192" y="1143000"/>
            <a:ext cx="8233283" cy="580325"/>
          </a:xfrm>
        </p:spPr>
        <p:txBody>
          <a:bodyPr/>
          <a:lstStyle/>
          <a:p>
            <a:pPr marL="0" indent="0" eaLnBrk="1" hangingPunct="1">
              <a:defRPr/>
            </a:pPr>
            <a:r>
              <a:rPr lang="en-US" dirty="0">
                <a:latin typeface="Arial Narrow" charset="0"/>
                <a:cs typeface="+mn-cs"/>
              </a:rPr>
              <a:t>Costs of a foodborne illness to an operation:</a:t>
            </a:r>
          </a:p>
        </p:txBody>
      </p:sp>
      <p:sp>
        <p:nvSpPr>
          <p:cNvPr id="5" name="Rectangle 4"/>
          <p:cNvSpPr/>
          <p:nvPr/>
        </p:nvSpPr>
        <p:spPr>
          <a:xfrm>
            <a:off x="1519506" y="3429793"/>
            <a:ext cx="2299465" cy="369332"/>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Lawsuits and legal fees</a:t>
            </a:r>
          </a:p>
        </p:txBody>
      </p:sp>
      <p:sp>
        <p:nvSpPr>
          <p:cNvPr id="17" name="Rectangle 16"/>
          <p:cNvSpPr/>
          <p:nvPr/>
        </p:nvSpPr>
        <p:spPr>
          <a:xfrm>
            <a:off x="5563638" y="3429000"/>
            <a:ext cx="1877437" cy="369332"/>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Staff missing work</a:t>
            </a:r>
          </a:p>
        </p:txBody>
      </p:sp>
      <p:sp>
        <p:nvSpPr>
          <p:cNvPr id="19" name="Rectangle 18"/>
          <p:cNvSpPr/>
          <p:nvPr/>
        </p:nvSpPr>
        <p:spPr>
          <a:xfrm>
            <a:off x="1182894" y="5623560"/>
            <a:ext cx="2972689" cy="369332"/>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Increased insurance premiums</a:t>
            </a:r>
          </a:p>
        </p:txBody>
      </p:sp>
      <p:sp>
        <p:nvSpPr>
          <p:cNvPr id="20" name="Rectangle 19"/>
          <p:cNvSpPr/>
          <p:nvPr/>
        </p:nvSpPr>
        <p:spPr>
          <a:xfrm>
            <a:off x="5736969" y="5627688"/>
            <a:ext cx="1530775" cy="369332"/>
          </a:xfrm>
          <a:prstGeom prst="rect">
            <a:avLst/>
          </a:prstGeom>
        </p:spPr>
        <p:txBody>
          <a:bodyPr wrap="none">
            <a:spAutoFit/>
          </a:bodyPr>
          <a:lstStyle/>
          <a:p>
            <a:pPr marL="571500" lvl="1" indent="-457200" algn="ctr" fontAlgn="base">
              <a:spcBef>
                <a:spcPct val="0"/>
              </a:spcBef>
              <a:spcAft>
                <a:spcPct val="0"/>
              </a:spcAft>
              <a:defRPr/>
            </a:pPr>
            <a:r>
              <a:rPr lang="en-US" b="1" dirty="0">
                <a:solidFill>
                  <a:srgbClr val="00AEEF"/>
                </a:solidFill>
                <a:latin typeface="Arial Narrow"/>
              </a:rPr>
              <a:t>Staff retraining</a:t>
            </a:r>
          </a:p>
        </p:txBody>
      </p:sp>
      <p:pic>
        <p:nvPicPr>
          <p:cNvPr id="18441"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727789" y="2058193"/>
            <a:ext cx="1882898" cy="1322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2"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554314" y="2057400"/>
            <a:ext cx="1896085" cy="1331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3" name="Picture 4"/>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728459" y="4264818"/>
            <a:ext cx="1881558"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18444" name="Picture 5"/>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565856" y="4264025"/>
            <a:ext cx="1873001" cy="131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6743719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2707" name="Rectangle 3"/>
          <p:cNvSpPr>
            <a:spLocks noGrp="1" noChangeArrowheads="1"/>
          </p:cNvSpPr>
          <p:nvPr>
            <p:ph type="body" idx="1"/>
          </p:nvPr>
        </p:nvSpPr>
        <p:spPr>
          <a:xfrm>
            <a:off x="390525" y="1143000"/>
            <a:ext cx="5172075" cy="5123497"/>
          </a:xfrm>
        </p:spPr>
        <p:txBody>
          <a:bodyPr/>
          <a:lstStyle/>
          <a:p>
            <a:pPr marL="0" indent="0" eaLnBrk="1" hangingPunct="1">
              <a:defRPr/>
            </a:pPr>
            <a:r>
              <a:rPr lang="en-US" dirty="0" smtClean="0">
                <a:latin typeface="Arial Narrow" charset="0"/>
                <a:cs typeface="+mn-cs"/>
              </a:rPr>
              <a:t>Sources: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Common objects that get into food</a:t>
            </a:r>
          </a:p>
          <a:p>
            <a:pPr marL="694944" lvl="2" indent="-347472" eaLnBrk="1" hangingPunct="1">
              <a:lnSpc>
                <a:spcPct val="100000"/>
              </a:lnSpc>
              <a:spcBef>
                <a:spcPts val="900"/>
              </a:spcBef>
              <a:defRPr/>
            </a:pPr>
            <a:r>
              <a:rPr lang="en-US" dirty="0">
                <a:latin typeface="Arial Narrow" charset="0"/>
              </a:rPr>
              <a:t>Metal shavings from cans </a:t>
            </a:r>
          </a:p>
          <a:p>
            <a:pPr marL="694944" lvl="2" indent="-347472" eaLnBrk="1" hangingPunct="1">
              <a:lnSpc>
                <a:spcPct val="100000"/>
              </a:lnSpc>
              <a:spcBef>
                <a:spcPts val="900"/>
              </a:spcBef>
              <a:defRPr/>
            </a:pPr>
            <a:r>
              <a:rPr lang="en-US" dirty="0">
                <a:latin typeface="Arial Narrow" charset="0"/>
              </a:rPr>
              <a:t>Wood</a:t>
            </a:r>
          </a:p>
          <a:p>
            <a:pPr marL="694944" lvl="2" indent="-347472" eaLnBrk="1" hangingPunct="1">
              <a:lnSpc>
                <a:spcPct val="100000"/>
              </a:lnSpc>
              <a:spcBef>
                <a:spcPts val="900"/>
              </a:spcBef>
              <a:defRPr/>
            </a:pPr>
            <a:r>
              <a:rPr lang="en-US" dirty="0">
                <a:latin typeface="Arial Narrow" charset="0"/>
              </a:rPr>
              <a:t>Fingernails </a:t>
            </a:r>
          </a:p>
          <a:p>
            <a:pPr marL="694944" lvl="2" indent="-347472" eaLnBrk="1" hangingPunct="1">
              <a:lnSpc>
                <a:spcPct val="100000"/>
              </a:lnSpc>
              <a:spcBef>
                <a:spcPts val="900"/>
              </a:spcBef>
              <a:defRPr/>
            </a:pPr>
            <a:r>
              <a:rPr lang="en-US" dirty="0">
                <a:latin typeface="Arial Narrow" charset="0"/>
              </a:rPr>
              <a:t>Staples</a:t>
            </a:r>
          </a:p>
          <a:p>
            <a:pPr marL="694944" lvl="2" indent="-347472" eaLnBrk="1" hangingPunct="1">
              <a:lnSpc>
                <a:spcPct val="100000"/>
              </a:lnSpc>
              <a:spcBef>
                <a:spcPts val="900"/>
              </a:spcBef>
              <a:defRPr/>
            </a:pPr>
            <a:r>
              <a:rPr lang="en-US" dirty="0">
                <a:latin typeface="Arial Narrow" charset="0"/>
              </a:rPr>
              <a:t>Bandages </a:t>
            </a:r>
          </a:p>
          <a:p>
            <a:pPr marL="694944" lvl="2" indent="-347472" eaLnBrk="1" hangingPunct="1">
              <a:lnSpc>
                <a:spcPct val="100000"/>
              </a:lnSpc>
              <a:spcBef>
                <a:spcPts val="900"/>
              </a:spcBef>
              <a:defRPr/>
            </a:pPr>
            <a:r>
              <a:rPr lang="en-US" dirty="0">
                <a:latin typeface="Arial Narrow" charset="0"/>
              </a:rPr>
              <a:t>Glass</a:t>
            </a:r>
          </a:p>
          <a:p>
            <a:pPr marL="694944" lvl="2" indent="-347472" eaLnBrk="1" hangingPunct="1">
              <a:lnSpc>
                <a:spcPct val="100000"/>
              </a:lnSpc>
              <a:spcBef>
                <a:spcPts val="900"/>
              </a:spcBef>
              <a:defRPr/>
            </a:pPr>
            <a:r>
              <a:rPr lang="en-US" dirty="0">
                <a:latin typeface="Arial Narrow" charset="0"/>
              </a:rPr>
              <a:t>Jewelry </a:t>
            </a:r>
          </a:p>
          <a:p>
            <a:pPr marL="694944" lvl="2" indent="-347472" eaLnBrk="1" hangingPunct="1">
              <a:lnSpc>
                <a:spcPct val="100000"/>
              </a:lnSpc>
              <a:spcBef>
                <a:spcPts val="900"/>
              </a:spcBef>
              <a:defRPr/>
            </a:pPr>
            <a:r>
              <a:rPr lang="en-US" dirty="0">
                <a:latin typeface="Arial Narrow" charset="0"/>
              </a:rPr>
              <a:t>Dirt</a:t>
            </a:r>
          </a:p>
          <a:p>
            <a:pPr marL="347472" lvl="1" indent="-347472" eaLnBrk="1" hangingPunct="1">
              <a:lnSpc>
                <a:spcPct val="100000"/>
              </a:lnSpc>
              <a:spcBef>
                <a:spcPts val="900"/>
              </a:spcBef>
              <a:defRPr/>
            </a:pPr>
            <a:r>
              <a:rPr lang="en-US" dirty="0">
                <a:latin typeface="Arial Narrow" charset="0"/>
              </a:rPr>
              <a:t>Naturally occurring objects such as fruit pits and bones</a:t>
            </a:r>
          </a:p>
        </p:txBody>
      </p:sp>
      <p:sp>
        <p:nvSpPr>
          <p:cNvPr id="72708"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2-35</a:t>
            </a:r>
          </a:p>
        </p:txBody>
      </p:sp>
      <p:pic>
        <p:nvPicPr>
          <p:cNvPr id="2" name="Picture 1" descr="6e_c02_10_ChineseTakeO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8022"/>
          </a:xfrm>
          <a:prstGeom prst="rect">
            <a:avLst/>
          </a:prstGeom>
        </p:spPr>
      </p:pic>
    </p:spTree>
    <p:extLst>
      <p:ext uri="{BB962C8B-B14F-4D97-AF65-F5344CB8AC3E}">
        <p14:creationId xmlns:p14="http://schemas.microsoft.com/office/powerpoint/2010/main" val="3116065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Physical Contaminants</a:t>
            </a:r>
          </a:p>
        </p:txBody>
      </p:sp>
      <p:sp>
        <p:nvSpPr>
          <p:cNvPr id="73731" name="Rectangle 3"/>
          <p:cNvSpPr>
            <a:spLocks noGrp="1" noChangeArrowheads="1"/>
          </p:cNvSpPr>
          <p:nvPr>
            <p:ph type="body" idx="1"/>
          </p:nvPr>
        </p:nvSpPr>
        <p:spPr>
          <a:xfrm>
            <a:off x="390525" y="1143000"/>
            <a:ext cx="8235950" cy="4983163"/>
          </a:xfrm>
        </p:spPr>
        <p:txBody>
          <a:bodyPr/>
          <a:lstStyle/>
          <a:p>
            <a:pPr marL="0" indent="0" eaLnBrk="1" hangingPunct="1">
              <a:defRPr/>
            </a:pPr>
            <a:r>
              <a:rPr lang="en-US" dirty="0" smtClean="0">
                <a:latin typeface="Arial Narrow" charset="0"/>
                <a:cs typeface="+mn-cs"/>
              </a:rPr>
              <a:t>Symptoms: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Mild to fatal injuries are possible </a:t>
            </a:r>
          </a:p>
          <a:p>
            <a:pPr marL="347472" lvl="1" indent="-347472" eaLnBrk="1" hangingPunct="1">
              <a:lnSpc>
                <a:spcPct val="100000"/>
              </a:lnSpc>
              <a:spcBef>
                <a:spcPts val="900"/>
              </a:spcBef>
              <a:defRPr/>
            </a:pPr>
            <a:r>
              <a:rPr lang="en-US" dirty="0">
                <a:latin typeface="Arial Narrow" charset="0"/>
              </a:rPr>
              <a:t>Cuts, dental damage, and choking</a:t>
            </a:r>
          </a:p>
          <a:p>
            <a:pPr marL="347472" lvl="1" indent="-347472" eaLnBrk="1" hangingPunct="1">
              <a:lnSpc>
                <a:spcPct val="100000"/>
              </a:lnSpc>
              <a:spcBef>
                <a:spcPts val="900"/>
              </a:spcBef>
              <a:defRPr/>
            </a:pPr>
            <a:r>
              <a:rPr lang="en-US" dirty="0">
                <a:latin typeface="Arial Narrow" charset="0"/>
              </a:rPr>
              <a:t>Bleeding and pain</a:t>
            </a:r>
          </a:p>
          <a:p>
            <a:pPr marL="0" indent="0" eaLnBrk="1" hangingPunct="1">
              <a:defRPr/>
            </a:pPr>
            <a:r>
              <a:rPr lang="en-US" dirty="0" smtClean="0">
                <a:latin typeface="Arial Narrow" charset="0"/>
                <a:cs typeface="+mn-cs"/>
              </a:rPr>
              <a:t>Prevention:</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Purchase food from approved, reputable suppliers</a:t>
            </a:r>
          </a:p>
          <a:p>
            <a:pPr marL="347472" lvl="1" indent="-347472" eaLnBrk="1" hangingPunct="1">
              <a:lnSpc>
                <a:spcPct val="100000"/>
              </a:lnSpc>
              <a:spcBef>
                <a:spcPts val="900"/>
              </a:spcBef>
              <a:defRPr/>
            </a:pPr>
            <a:r>
              <a:rPr lang="en-US" dirty="0">
                <a:latin typeface="Arial Narrow" charset="0"/>
              </a:rPr>
              <a:t>Closely inspect food received</a:t>
            </a:r>
          </a:p>
          <a:p>
            <a:pPr marL="347472" lvl="1" indent="-347472" eaLnBrk="1" hangingPunct="1">
              <a:lnSpc>
                <a:spcPct val="100000"/>
              </a:lnSpc>
              <a:spcBef>
                <a:spcPts val="900"/>
              </a:spcBef>
              <a:defRPr/>
            </a:pPr>
            <a:r>
              <a:rPr lang="en-US" dirty="0">
                <a:latin typeface="Arial Narrow" charset="0"/>
              </a:rPr>
              <a:t>Take steps to prevent physical contamination, </a:t>
            </a:r>
            <a:r>
              <a:rPr lang="en-US" dirty="0" smtClean="0">
                <a:latin typeface="Arial Narrow" charset="0"/>
              </a:rPr>
              <a:t/>
            </a:r>
            <a:br>
              <a:rPr lang="en-US" dirty="0" smtClean="0">
                <a:latin typeface="Arial Narrow" charset="0"/>
              </a:rPr>
            </a:br>
            <a:r>
              <a:rPr lang="en-US" dirty="0" smtClean="0">
                <a:latin typeface="Arial Narrow" charset="0"/>
              </a:rPr>
              <a:t>including </a:t>
            </a:r>
            <a:r>
              <a:rPr lang="en-US" dirty="0">
                <a:latin typeface="Arial Narrow" charset="0"/>
              </a:rPr>
              <a:t>practicing good personal hygiene</a:t>
            </a:r>
          </a:p>
          <a:p>
            <a:pPr marL="571500" lvl="1" indent="-457200" eaLnBrk="1" hangingPunct="1">
              <a:defRPr/>
            </a:pPr>
            <a:endParaRPr lang="en-US" dirty="0">
              <a:latin typeface="Arial Narrow" charset="0"/>
            </a:endParaRPr>
          </a:p>
        </p:txBody>
      </p:sp>
      <p:sp>
        <p:nvSpPr>
          <p:cNvPr id="73732" name="Text Box 209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2-36</a:t>
            </a:r>
          </a:p>
        </p:txBody>
      </p:sp>
    </p:spTree>
    <p:extLst>
      <p:ext uri="{BB962C8B-B14F-4D97-AF65-F5344CB8AC3E}">
        <p14:creationId xmlns:p14="http://schemas.microsoft.com/office/powerpoint/2010/main" val="235431946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
        <p:nvSpPr>
          <p:cNvPr id="74755" name="Rectangle 3"/>
          <p:cNvSpPr>
            <a:spLocks noGrp="1" noChangeArrowheads="1"/>
          </p:cNvSpPr>
          <p:nvPr>
            <p:ph type="body" idx="1"/>
          </p:nvPr>
        </p:nvSpPr>
        <p:spPr>
          <a:xfrm>
            <a:off x="398463" y="1143000"/>
            <a:ext cx="8228012" cy="3789362"/>
          </a:xfrm>
        </p:spPr>
        <p:txBody>
          <a:bodyPr/>
          <a:lstStyle/>
          <a:p>
            <a:pPr marL="0" indent="0" eaLnBrk="1" hangingPunct="1">
              <a:defRPr/>
            </a:pPr>
            <a:r>
              <a:rPr lang="en-US" dirty="0">
                <a:latin typeface="Arial Narrow" charset="0"/>
                <a:cs typeface="+mn-cs"/>
              </a:rPr>
              <a:t>Groups who may attempt to contaminate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Terrorists or activists</a:t>
            </a:r>
          </a:p>
          <a:p>
            <a:pPr marL="347472" lvl="1" indent="-347472" eaLnBrk="1" hangingPunct="1">
              <a:lnSpc>
                <a:spcPct val="100000"/>
              </a:lnSpc>
              <a:spcBef>
                <a:spcPts val="900"/>
              </a:spcBef>
              <a:defRPr/>
            </a:pPr>
            <a:r>
              <a:rPr lang="en-US" dirty="0">
                <a:latin typeface="Arial Narrow" charset="0"/>
              </a:rPr>
              <a:t>Disgruntled current or former staff</a:t>
            </a:r>
          </a:p>
          <a:p>
            <a:pPr marL="347472" lvl="1" indent="-347472" eaLnBrk="1" hangingPunct="1">
              <a:lnSpc>
                <a:spcPct val="100000"/>
              </a:lnSpc>
              <a:spcBef>
                <a:spcPts val="900"/>
              </a:spcBef>
              <a:defRPr/>
            </a:pPr>
            <a:r>
              <a:rPr lang="en-US" dirty="0">
                <a:latin typeface="Arial Narrow" charset="0"/>
              </a:rPr>
              <a:t>Vendors</a:t>
            </a:r>
          </a:p>
          <a:p>
            <a:pPr marL="347472" lvl="1" indent="-347472" eaLnBrk="1" hangingPunct="1">
              <a:lnSpc>
                <a:spcPct val="100000"/>
              </a:lnSpc>
              <a:spcBef>
                <a:spcPts val="900"/>
              </a:spcBef>
              <a:defRPr/>
            </a:pPr>
            <a:r>
              <a:rPr lang="en-US" dirty="0">
                <a:latin typeface="Arial Narrow" charset="0"/>
              </a:rPr>
              <a:t>Competitors</a:t>
            </a:r>
          </a:p>
          <a:p>
            <a:pPr marL="0" indent="0" eaLnBrk="1" hangingPunct="1">
              <a:defRPr/>
            </a:pPr>
            <a:r>
              <a:rPr lang="en-US" dirty="0">
                <a:latin typeface="Arial Narrow" charset="0"/>
                <a:cs typeface="+mn-cs"/>
              </a:rPr>
              <a:t>FDA d</a:t>
            </a:r>
            <a:r>
              <a:rPr lang="en-US" dirty="0" smtClean="0">
                <a:latin typeface="Arial Narrow" charset="0"/>
                <a:cs typeface="+mn-cs"/>
              </a:rPr>
              <a:t>efense tool:</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A.L.E.R.T.</a:t>
            </a:r>
            <a:endParaRPr lang="en-US" dirty="0">
              <a:latin typeface="Arial Narrow" charset="0"/>
            </a:endParaRPr>
          </a:p>
          <a:p>
            <a:pPr marL="571500" lvl="1" indent="-457200" eaLnBrk="1" hangingPunct="1">
              <a:defRPr/>
            </a:pPr>
            <a:endParaRPr lang="en-US" dirty="0">
              <a:latin typeface="Arial Narrow" charset="0"/>
            </a:endParaRPr>
          </a:p>
        </p:txBody>
      </p:sp>
      <p:sp>
        <p:nvSpPr>
          <p:cNvPr id="7475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2-37</a:t>
            </a:r>
          </a:p>
        </p:txBody>
      </p:sp>
    </p:spTree>
    <p:extLst>
      <p:ext uri="{BB962C8B-B14F-4D97-AF65-F5344CB8AC3E}">
        <p14:creationId xmlns:p14="http://schemas.microsoft.com/office/powerpoint/2010/main" val="373122903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body" idx="1"/>
          </p:nvPr>
        </p:nvSpPr>
        <p:spPr>
          <a:xfrm>
            <a:off x="398463" y="1143000"/>
            <a:ext cx="8228012" cy="4983163"/>
          </a:xfrm>
        </p:spPr>
        <p:txBody>
          <a:bodyPr/>
          <a:lstStyle/>
          <a:p>
            <a:pPr marL="1544638" indent="-1544638" eaLnBrk="1" hangingPunct="1">
              <a:lnSpc>
                <a:spcPct val="100000"/>
              </a:lnSpc>
              <a:spcBef>
                <a:spcPts val="900"/>
              </a:spcBef>
              <a:buFont typeface="Wingdings" pitchFamily="2" charset="2"/>
              <a:buNone/>
              <a:defRPr/>
            </a:pPr>
            <a:r>
              <a:rPr lang="en-US" sz="3200" dirty="0" smtClean="0">
                <a:ea typeface="+mn-ea"/>
                <a:cs typeface="+mn-cs"/>
              </a:rPr>
              <a:t>A</a:t>
            </a:r>
            <a:r>
              <a:rPr lang="en-US" dirty="0">
                <a:ea typeface="+mn-ea"/>
                <a:cs typeface="+mn-cs"/>
              </a:rPr>
              <a:t>ssure </a:t>
            </a:r>
            <a:r>
              <a:rPr lang="en-US" dirty="0" smtClean="0">
                <a:ea typeface="+mn-ea"/>
                <a:cs typeface="+mn-cs"/>
              </a:rPr>
              <a:t>	</a:t>
            </a:r>
            <a:r>
              <a:rPr lang="en-US" sz="2200" b="0" dirty="0" smtClean="0">
                <a:solidFill>
                  <a:schemeClr val="tx1"/>
                </a:solidFill>
                <a:ea typeface="+mn-ea"/>
                <a:cs typeface="+mn-cs"/>
              </a:rPr>
              <a:t>Make sure products received are from safe sources</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L</a:t>
            </a:r>
            <a:r>
              <a:rPr lang="en-US" dirty="0" smtClean="0">
                <a:ea typeface="+mn-ea"/>
                <a:cs typeface="+mn-cs"/>
              </a:rPr>
              <a:t>ook	</a:t>
            </a:r>
            <a:r>
              <a:rPr lang="en-US" sz="2200" b="0" dirty="0" smtClean="0">
                <a:solidFill>
                  <a:schemeClr val="tx1"/>
                </a:solidFill>
                <a:ea typeface="+mn-ea"/>
                <a:cs typeface="+mn-cs"/>
              </a:rPr>
              <a:t>Monitor the security of products in the facility</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E</a:t>
            </a:r>
            <a:r>
              <a:rPr lang="en-US" dirty="0" smtClean="0">
                <a:ea typeface="+mn-ea"/>
                <a:cs typeface="+mn-cs"/>
              </a:rPr>
              <a:t>mployees	</a:t>
            </a:r>
            <a:r>
              <a:rPr lang="en-US" sz="2200" b="0" dirty="0" smtClean="0">
                <a:solidFill>
                  <a:schemeClr val="tx1"/>
                </a:solidFill>
                <a:ea typeface="+mn-ea"/>
                <a:cs typeface="+mn-cs"/>
              </a:rPr>
              <a:t>Know who is in your facility</a:t>
            </a:r>
            <a:endParaRPr lang="en-US" b="0" dirty="0" smtClean="0">
              <a:ea typeface="+mn-ea"/>
              <a:cs typeface="+mn-cs"/>
            </a:endParaRPr>
          </a:p>
          <a:p>
            <a:pPr marL="1544638" indent="-1544638" eaLnBrk="1" hangingPunct="1">
              <a:lnSpc>
                <a:spcPct val="100000"/>
              </a:lnSpc>
              <a:spcBef>
                <a:spcPts val="900"/>
              </a:spcBef>
              <a:buFont typeface="Wingdings" pitchFamily="2" charset="2"/>
              <a:buNone/>
              <a:defRPr/>
            </a:pPr>
            <a:r>
              <a:rPr lang="en-US" sz="3200" dirty="0" smtClean="0">
                <a:ea typeface="+mn-ea"/>
                <a:cs typeface="+mn-cs"/>
              </a:rPr>
              <a:t>R</a:t>
            </a:r>
            <a:r>
              <a:rPr lang="en-US" dirty="0" smtClean="0">
                <a:ea typeface="+mn-ea"/>
                <a:cs typeface="+mn-cs"/>
              </a:rPr>
              <a:t>eports  	</a:t>
            </a:r>
            <a:r>
              <a:rPr lang="en-US" sz="2200" b="0" dirty="0" smtClean="0">
                <a:solidFill>
                  <a:schemeClr val="tx1"/>
                </a:solidFill>
                <a:ea typeface="+mn-ea"/>
                <a:cs typeface="+mn-cs"/>
              </a:rPr>
              <a:t>Keep information related to food defense accessible</a:t>
            </a:r>
            <a:r>
              <a:rPr lang="en-US" dirty="0" smtClean="0">
                <a:ea typeface="+mn-ea"/>
                <a:cs typeface="+mn-cs"/>
              </a:rPr>
              <a:t>	</a:t>
            </a:r>
          </a:p>
          <a:p>
            <a:pPr marL="1544638" indent="-1544638" eaLnBrk="1" hangingPunct="1">
              <a:lnSpc>
                <a:spcPct val="100000"/>
              </a:lnSpc>
              <a:spcBef>
                <a:spcPts val="900"/>
              </a:spcBef>
              <a:buFont typeface="Wingdings" pitchFamily="2" charset="2"/>
              <a:buNone/>
              <a:defRPr/>
            </a:pPr>
            <a:r>
              <a:rPr lang="en-US" sz="3200" dirty="0" smtClean="0">
                <a:ea typeface="+mn-ea"/>
                <a:cs typeface="+mn-cs"/>
              </a:rPr>
              <a:t>T</a:t>
            </a:r>
            <a:r>
              <a:rPr lang="en-US" dirty="0" smtClean="0">
                <a:ea typeface="+mn-ea"/>
                <a:cs typeface="+mn-cs"/>
              </a:rPr>
              <a:t>hreat  	</a:t>
            </a:r>
            <a:r>
              <a:rPr lang="en-US" sz="2200" b="0" dirty="0" smtClean="0">
                <a:solidFill>
                  <a:schemeClr val="tx1"/>
                </a:solidFill>
                <a:ea typeface="+mn-ea"/>
                <a:cs typeface="+mn-cs"/>
              </a:rPr>
              <a:t>Develop a plan for responding to suspicious activity or </a:t>
            </a:r>
            <a:br>
              <a:rPr lang="en-US" sz="2200" b="0" dirty="0" smtClean="0">
                <a:solidFill>
                  <a:schemeClr val="tx1"/>
                </a:solidFill>
                <a:ea typeface="+mn-ea"/>
                <a:cs typeface="+mn-cs"/>
              </a:rPr>
            </a:br>
            <a:r>
              <a:rPr lang="en-US" sz="2200" b="0" dirty="0" smtClean="0">
                <a:solidFill>
                  <a:schemeClr val="tx1"/>
                </a:solidFill>
                <a:ea typeface="+mn-ea"/>
                <a:cs typeface="+mn-cs"/>
              </a:rPr>
              <a:t>a threat to the operation</a:t>
            </a:r>
            <a:endParaRPr lang="en-US" b="0" dirty="0" smtClean="0">
              <a:ea typeface="+mn-ea"/>
              <a:cs typeface="+mn-cs"/>
            </a:endParaRPr>
          </a:p>
          <a:p>
            <a:pPr marL="1544638" lvl="1" indent="-1544638" eaLnBrk="1" hangingPunct="1">
              <a:buFont typeface="Wingdings" pitchFamily="2" charset="2"/>
              <a:buNone/>
              <a:defRPr/>
            </a:pPr>
            <a:endParaRPr lang="en-US" dirty="0" smtClean="0"/>
          </a:p>
        </p:txBody>
      </p:sp>
      <p:sp>
        <p:nvSpPr>
          <p:cNvPr id="75779"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2-38</a:t>
            </a:r>
          </a:p>
        </p:txBody>
      </p:sp>
      <p:sp>
        <p:nvSpPr>
          <p:cNvPr id="7578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Deliberate Contamination of Food</a:t>
            </a:r>
          </a:p>
        </p:txBody>
      </p:sp>
    </p:spTree>
    <p:extLst>
      <p:ext uri="{BB962C8B-B14F-4D97-AF65-F5344CB8AC3E}">
        <p14:creationId xmlns:p14="http://schemas.microsoft.com/office/powerpoint/2010/main" val="26499797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6803" name="Rectangle 3"/>
          <p:cNvSpPr>
            <a:spLocks noGrp="1" noChangeArrowheads="1"/>
          </p:cNvSpPr>
          <p:nvPr>
            <p:ph type="body" idx="1"/>
          </p:nvPr>
        </p:nvSpPr>
        <p:spPr>
          <a:xfrm>
            <a:off x="390525" y="1143000"/>
            <a:ext cx="4343400" cy="3789362"/>
          </a:xfrm>
        </p:spPr>
        <p:txBody>
          <a:bodyPr/>
          <a:lstStyle/>
          <a:p>
            <a:pPr marL="347472" lvl="1" indent="-347472" eaLnBrk="1" hangingPunct="1">
              <a:lnSpc>
                <a:spcPct val="100000"/>
              </a:lnSpc>
              <a:spcBef>
                <a:spcPts val="900"/>
              </a:spcBef>
              <a:defRPr/>
            </a:pPr>
            <a:r>
              <a:rPr lang="en-US" dirty="0">
                <a:latin typeface="Arial Narrow" charset="0"/>
              </a:rPr>
              <a:t>Gather information</a:t>
            </a:r>
          </a:p>
          <a:p>
            <a:pPr marL="347472" lvl="1" indent="-347472" eaLnBrk="1" hangingPunct="1">
              <a:lnSpc>
                <a:spcPct val="100000"/>
              </a:lnSpc>
              <a:spcBef>
                <a:spcPts val="900"/>
              </a:spcBef>
              <a:defRPr/>
            </a:pPr>
            <a:r>
              <a:rPr lang="en-US" dirty="0">
                <a:latin typeface="Arial Narrow" charset="0"/>
              </a:rPr>
              <a:t>Notify authorities</a:t>
            </a:r>
          </a:p>
          <a:p>
            <a:pPr marL="347472" lvl="1" indent="-347472" eaLnBrk="1" hangingPunct="1">
              <a:lnSpc>
                <a:spcPct val="100000"/>
              </a:lnSpc>
              <a:spcBef>
                <a:spcPts val="900"/>
              </a:spcBef>
              <a:defRPr/>
            </a:pPr>
            <a:r>
              <a:rPr lang="en-US" dirty="0">
                <a:latin typeface="Arial Narrow" charset="0"/>
              </a:rPr>
              <a:t>Segregate product</a:t>
            </a:r>
          </a:p>
          <a:p>
            <a:pPr marL="347472" lvl="1" indent="-347472" eaLnBrk="1" hangingPunct="1">
              <a:lnSpc>
                <a:spcPct val="100000"/>
              </a:lnSpc>
              <a:spcBef>
                <a:spcPts val="900"/>
              </a:spcBef>
              <a:defRPr/>
            </a:pPr>
            <a:r>
              <a:rPr lang="en-US" dirty="0">
                <a:latin typeface="Arial Narrow" charset="0"/>
              </a:rPr>
              <a:t>Document information</a:t>
            </a:r>
          </a:p>
          <a:p>
            <a:pPr marL="347472" lvl="1" indent="-347472" eaLnBrk="1" hangingPunct="1">
              <a:lnSpc>
                <a:spcPct val="100000"/>
              </a:lnSpc>
              <a:spcBef>
                <a:spcPts val="900"/>
              </a:spcBef>
              <a:defRPr/>
            </a:pPr>
            <a:r>
              <a:rPr lang="en-US" dirty="0">
                <a:latin typeface="Arial Narrow" charset="0"/>
              </a:rPr>
              <a:t>Identify staff</a:t>
            </a:r>
          </a:p>
          <a:p>
            <a:pPr marL="347472" lvl="1" indent="-347472" eaLnBrk="1" hangingPunct="1">
              <a:lnSpc>
                <a:spcPct val="100000"/>
              </a:lnSpc>
              <a:spcBef>
                <a:spcPts val="900"/>
              </a:spcBef>
              <a:defRPr/>
            </a:pPr>
            <a:r>
              <a:rPr lang="en-US" dirty="0">
                <a:latin typeface="Arial Narrow" charset="0"/>
              </a:rPr>
              <a:t>Cooperate with authorities</a:t>
            </a:r>
          </a:p>
          <a:p>
            <a:pPr marL="347472" lvl="1" indent="-347472" eaLnBrk="1" hangingPunct="1">
              <a:lnSpc>
                <a:spcPct val="100000"/>
              </a:lnSpc>
              <a:spcBef>
                <a:spcPts val="900"/>
              </a:spcBef>
              <a:defRPr/>
            </a:pPr>
            <a:r>
              <a:rPr lang="en-US" dirty="0">
                <a:latin typeface="Arial Narrow" charset="0"/>
              </a:rPr>
              <a:t>Review procedures</a:t>
            </a:r>
          </a:p>
          <a:p>
            <a:pPr marL="571500" lvl="1" indent="-457200" eaLnBrk="1" hangingPunct="1">
              <a:defRPr/>
            </a:pPr>
            <a:endParaRPr lang="en-US" dirty="0">
              <a:latin typeface="Arial Narrow" charset="0"/>
            </a:endParaRPr>
          </a:p>
        </p:txBody>
      </p:sp>
      <p:sp>
        <p:nvSpPr>
          <p:cNvPr id="7680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2-39</a:t>
            </a:r>
          </a:p>
        </p:txBody>
      </p:sp>
    </p:spTree>
    <p:extLst>
      <p:ext uri="{BB962C8B-B14F-4D97-AF65-F5344CB8AC3E}">
        <p14:creationId xmlns:p14="http://schemas.microsoft.com/office/powerpoint/2010/main" val="36011776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746118"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Gather information</a:t>
            </a:r>
          </a:p>
          <a:p>
            <a:pPr marL="694944" lvl="2" indent="-347472" eaLnBrk="1" hangingPunct="1">
              <a:lnSpc>
                <a:spcPct val="100000"/>
              </a:lnSpc>
              <a:spcBef>
                <a:spcPts val="900"/>
              </a:spcBef>
              <a:buFont typeface="Courier New" pitchFamily="49" charset="0"/>
              <a:buChar char="o"/>
              <a:defRPr/>
            </a:pPr>
            <a:r>
              <a:rPr lang="en-US" dirty="0" smtClean="0"/>
              <a:t>Ask the person for general contact information</a:t>
            </a:r>
          </a:p>
          <a:p>
            <a:pPr marL="694944" lvl="2" indent="-347472" eaLnBrk="1" hangingPunct="1">
              <a:lnSpc>
                <a:spcPct val="100000"/>
              </a:lnSpc>
              <a:spcBef>
                <a:spcPts val="900"/>
              </a:spcBef>
              <a:buFont typeface="Courier New" pitchFamily="49" charset="0"/>
              <a:buChar char="o"/>
              <a:defRPr/>
            </a:pPr>
            <a:r>
              <a:rPr lang="en-US" dirty="0" smtClean="0"/>
              <a:t>Ask the person to identify the food eaten</a:t>
            </a:r>
          </a:p>
          <a:p>
            <a:pPr marL="694944" lvl="2" indent="-347472" eaLnBrk="1" hangingPunct="1">
              <a:lnSpc>
                <a:spcPct val="100000"/>
              </a:lnSpc>
              <a:spcBef>
                <a:spcPts val="900"/>
              </a:spcBef>
              <a:buFont typeface="Courier New" pitchFamily="49" charset="0"/>
              <a:buChar char="o"/>
              <a:defRPr/>
            </a:pPr>
            <a:r>
              <a:rPr lang="en-US" dirty="0" smtClean="0"/>
              <a:t>Ask for a description of symptoms</a:t>
            </a:r>
          </a:p>
          <a:p>
            <a:pPr marL="694944" lvl="2" indent="-347472" eaLnBrk="1" hangingPunct="1">
              <a:lnSpc>
                <a:spcPct val="100000"/>
              </a:lnSpc>
              <a:spcBef>
                <a:spcPts val="900"/>
              </a:spcBef>
              <a:buFont typeface="Courier New" pitchFamily="49" charset="0"/>
              <a:buChar char="o"/>
              <a:defRPr/>
            </a:pPr>
            <a:r>
              <a:rPr lang="en-US" dirty="0" smtClean="0"/>
              <a:t>Ask when the person first got sick</a:t>
            </a:r>
            <a:endParaRPr lang="en-US" dirty="0"/>
          </a:p>
          <a:p>
            <a:pPr marL="347472" lvl="1" indent="-347472" eaLnBrk="1" hangingPunct="1">
              <a:lnSpc>
                <a:spcPct val="100000"/>
              </a:lnSpc>
              <a:spcBef>
                <a:spcPts val="900"/>
              </a:spcBef>
              <a:buFont typeface="Wingdings" pitchFamily="2" charset="2"/>
              <a:buChar char="l"/>
              <a:defRPr/>
            </a:pPr>
            <a:r>
              <a:rPr lang="en-US" dirty="0"/>
              <a:t>Notify </a:t>
            </a:r>
            <a:r>
              <a:rPr lang="en-US" dirty="0" smtClean="0"/>
              <a:t>authorities</a:t>
            </a:r>
            <a:endParaRPr lang="en-US" dirty="0"/>
          </a:p>
          <a:p>
            <a:pPr marL="694944" lvl="2" indent="-347472" eaLnBrk="1" hangingPunct="1">
              <a:lnSpc>
                <a:spcPct val="100000"/>
              </a:lnSpc>
              <a:spcBef>
                <a:spcPts val="900"/>
              </a:spcBef>
              <a:buFont typeface="Courier New" pitchFamily="49" charset="0"/>
              <a:buChar char="o"/>
              <a:defRPr/>
            </a:pPr>
            <a:r>
              <a:rPr lang="en-US" dirty="0"/>
              <a:t>Contact the local regulatory authority if an </a:t>
            </a:r>
            <a:r>
              <a:rPr lang="en-US" dirty="0" smtClean="0"/>
              <a:t/>
            </a:r>
            <a:br>
              <a:rPr lang="en-US" dirty="0" smtClean="0"/>
            </a:br>
            <a:r>
              <a:rPr lang="en-US" dirty="0" smtClean="0"/>
              <a:t>outbreak </a:t>
            </a:r>
            <a:r>
              <a:rPr lang="en-US" dirty="0"/>
              <a:t>is </a:t>
            </a:r>
            <a:r>
              <a:rPr lang="en-US" dirty="0" smtClean="0"/>
              <a:t>suspected</a:t>
            </a:r>
            <a:endParaRPr lang="en-US" dirty="0"/>
          </a:p>
          <a:p>
            <a:pPr marL="576263" lvl="2" indent="0" eaLnBrk="1" hangingPunct="1">
              <a:buFont typeface="Courier New" pitchFamily="49" charset="0"/>
              <a:buNone/>
              <a:defRPr/>
            </a:pPr>
            <a:endParaRPr lang="en-US" dirty="0" smtClean="0"/>
          </a:p>
        </p:txBody>
      </p:sp>
      <p:sp>
        <p:nvSpPr>
          <p:cNvPr id="7782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2-40</a:t>
            </a:r>
          </a:p>
        </p:txBody>
      </p:sp>
      <p:pic>
        <p:nvPicPr>
          <p:cNvPr id="2" name="Picture 1" descr="6e_c02_4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2103120"/>
          </a:xfrm>
          <a:prstGeom prst="rect">
            <a:avLst/>
          </a:prstGeom>
        </p:spPr>
      </p:pic>
    </p:spTree>
    <p:extLst>
      <p:ext uri="{BB962C8B-B14F-4D97-AF65-F5344CB8AC3E}">
        <p14:creationId xmlns:p14="http://schemas.microsoft.com/office/powerpoint/2010/main" val="16031864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0525" y="1143000"/>
            <a:ext cx="5402264" cy="4983163"/>
          </a:xfrm>
        </p:spPr>
        <p:txBody>
          <a:bodyPr/>
          <a:lstStyle/>
          <a:p>
            <a:pPr marL="347472" lvl="1" indent="-347472" eaLnBrk="1" hangingPunct="1">
              <a:lnSpc>
                <a:spcPct val="100000"/>
              </a:lnSpc>
              <a:spcBef>
                <a:spcPts val="900"/>
              </a:spcBef>
              <a:defRPr/>
            </a:pPr>
            <a:r>
              <a:rPr lang="en-US" dirty="0">
                <a:latin typeface="Arial Narrow" charset="0"/>
              </a:rPr>
              <a:t>Segregate product</a:t>
            </a:r>
          </a:p>
          <a:p>
            <a:pPr marL="694944" lvl="2" indent="-347472" eaLnBrk="1" hangingPunct="1">
              <a:lnSpc>
                <a:spcPct val="100000"/>
              </a:lnSpc>
              <a:spcBef>
                <a:spcPts val="900"/>
              </a:spcBef>
              <a:defRPr/>
            </a:pPr>
            <a:r>
              <a:rPr lang="en-US" dirty="0">
                <a:latin typeface="Arial Narrow" charset="0"/>
              </a:rPr>
              <a:t>Set the </a:t>
            </a:r>
            <a:r>
              <a:rPr lang="en-US" dirty="0" smtClean="0">
                <a:latin typeface="Arial Narrow" charset="0"/>
              </a:rPr>
              <a:t>suspected </a:t>
            </a:r>
            <a:r>
              <a:rPr lang="en-US" dirty="0">
                <a:latin typeface="Arial Narrow" charset="0"/>
              </a:rPr>
              <a:t>product aside if any remains</a:t>
            </a:r>
          </a:p>
          <a:p>
            <a:pPr marL="694944" lvl="2" indent="-347472" eaLnBrk="1" hangingPunct="1">
              <a:lnSpc>
                <a:spcPct val="100000"/>
              </a:lnSpc>
              <a:spcBef>
                <a:spcPts val="900"/>
              </a:spcBef>
              <a:defRPr/>
            </a:pPr>
            <a:r>
              <a:rPr lang="en-US" dirty="0">
                <a:latin typeface="Arial Narrow" charset="0"/>
              </a:rPr>
              <a:t>Include a label with </a:t>
            </a:r>
            <a:r>
              <a:rPr lang="ja-JP" altLang="en-US" dirty="0">
                <a:latin typeface="Arial Narrow" charset="0"/>
              </a:rPr>
              <a:t>“</a:t>
            </a:r>
            <a:r>
              <a:rPr lang="en-US" dirty="0">
                <a:latin typeface="Arial Narrow" charset="0"/>
              </a:rPr>
              <a:t>Do </a:t>
            </a:r>
            <a:r>
              <a:rPr lang="en-US" dirty="0" smtClean="0">
                <a:latin typeface="Arial Narrow" charset="0"/>
              </a:rPr>
              <a:t>Not Use</a:t>
            </a:r>
            <a:r>
              <a:rPr lang="ja-JP" altLang="en-US" dirty="0">
                <a:latin typeface="Arial Narrow" charset="0"/>
              </a:rPr>
              <a:t>”</a:t>
            </a:r>
            <a:r>
              <a:rPr lang="en-US" dirty="0">
                <a:latin typeface="Arial Narrow" charset="0"/>
              </a:rPr>
              <a:t> </a:t>
            </a:r>
            <a:r>
              <a:rPr lang="en-US" dirty="0" smtClean="0">
                <a:latin typeface="Arial Narrow" charset="0"/>
              </a:rPr>
              <a:t/>
            </a:r>
            <a:br>
              <a:rPr lang="en-US" dirty="0" smtClean="0">
                <a:latin typeface="Arial Narrow" charset="0"/>
              </a:rPr>
            </a:br>
            <a:r>
              <a:rPr lang="en-US" dirty="0" smtClean="0">
                <a:latin typeface="Arial Narrow" charset="0"/>
              </a:rPr>
              <a:t>and </a:t>
            </a:r>
            <a:r>
              <a:rPr lang="ja-JP" altLang="en-US" dirty="0" smtClean="0">
                <a:latin typeface="Arial Narrow" charset="0"/>
              </a:rPr>
              <a:t>“</a:t>
            </a:r>
            <a:r>
              <a:rPr lang="en-US" dirty="0">
                <a:latin typeface="Arial Narrow" charset="0"/>
              </a:rPr>
              <a:t>Do Not Discard</a:t>
            </a:r>
            <a:r>
              <a:rPr lang="ja-JP" altLang="en-US" dirty="0">
                <a:latin typeface="Arial Narrow" charset="0"/>
              </a:rPr>
              <a:t>”</a:t>
            </a:r>
            <a:r>
              <a:rPr lang="en-US" dirty="0">
                <a:latin typeface="Arial Narrow" charset="0"/>
              </a:rPr>
              <a:t> on </a:t>
            </a:r>
            <a:r>
              <a:rPr lang="en-US" dirty="0" smtClean="0">
                <a:latin typeface="Arial Narrow" charset="0"/>
              </a:rPr>
              <a:t>it</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Document the information</a:t>
            </a:r>
          </a:p>
          <a:p>
            <a:pPr marL="694944" lvl="2" indent="-347472" eaLnBrk="1" hangingPunct="1">
              <a:lnSpc>
                <a:spcPct val="100000"/>
              </a:lnSpc>
              <a:spcBef>
                <a:spcPts val="900"/>
              </a:spcBef>
              <a:defRPr/>
            </a:pPr>
            <a:r>
              <a:rPr lang="en-US" dirty="0">
                <a:latin typeface="Arial Narrow" charset="0"/>
              </a:rPr>
              <a:t>Log information about </a:t>
            </a:r>
            <a:r>
              <a:rPr lang="en-US" dirty="0" smtClean="0">
                <a:latin typeface="Arial Narrow" charset="0"/>
              </a:rPr>
              <a:t>suspected </a:t>
            </a:r>
            <a:r>
              <a:rPr lang="en-US" dirty="0">
                <a:latin typeface="Arial Narrow" charset="0"/>
              </a:rPr>
              <a:t>product</a:t>
            </a:r>
          </a:p>
          <a:p>
            <a:pPr marL="694944" lvl="2" indent="-347472" eaLnBrk="1" hangingPunct="1">
              <a:lnSpc>
                <a:spcPct val="100000"/>
              </a:lnSpc>
              <a:spcBef>
                <a:spcPts val="900"/>
              </a:spcBef>
              <a:defRPr/>
            </a:pPr>
            <a:r>
              <a:rPr lang="en-US" dirty="0">
                <a:latin typeface="Arial Narrow" charset="0"/>
              </a:rPr>
              <a:t>Include a product description, product date, lot number, sell-by date, and pack size</a:t>
            </a:r>
          </a:p>
          <a:p>
            <a:pPr marL="1033463" lvl="2" indent="-457200" eaLnBrk="1" hangingPunct="1">
              <a:defRPr/>
            </a:pPr>
            <a:endParaRPr lang="en-US" dirty="0">
              <a:latin typeface="Arial Narrow" charset="0"/>
            </a:endParaRPr>
          </a:p>
        </p:txBody>
      </p:sp>
      <p:sp>
        <p:nvSpPr>
          <p:cNvPr id="7885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2-41</a:t>
            </a:r>
          </a:p>
        </p:txBody>
      </p:sp>
      <p:pic>
        <p:nvPicPr>
          <p:cNvPr id="2" name="Picture 1" descr="6e_c02_15_bucket_r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7259" y="1243013"/>
            <a:ext cx="2109216" cy="1834896"/>
          </a:xfrm>
          <a:prstGeom prst="rect">
            <a:avLst/>
          </a:prstGeom>
        </p:spPr>
      </p:pic>
    </p:spTree>
    <p:extLst>
      <p:ext uri="{BB962C8B-B14F-4D97-AF65-F5344CB8AC3E}">
        <p14:creationId xmlns:p14="http://schemas.microsoft.com/office/powerpoint/2010/main" val="362438701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Responding to a Foodborne-Illness Outbreak</a:t>
            </a:r>
          </a:p>
        </p:txBody>
      </p:sp>
      <p:sp>
        <p:nvSpPr>
          <p:cNvPr id="78851" name="Rectangle 3"/>
          <p:cNvSpPr>
            <a:spLocks noGrp="1" noChangeArrowheads="1"/>
          </p:cNvSpPr>
          <p:nvPr>
            <p:ph type="body" idx="1"/>
          </p:nvPr>
        </p:nvSpPr>
        <p:spPr>
          <a:xfrm>
            <a:off x="393192" y="1143000"/>
            <a:ext cx="8235950" cy="4983163"/>
          </a:xfrm>
        </p:spPr>
        <p:txBody>
          <a:bodyPr/>
          <a:lstStyle/>
          <a:p>
            <a:pPr marL="347472" lvl="1" indent="-347472" eaLnBrk="1" hangingPunct="1">
              <a:lnSpc>
                <a:spcPct val="100000"/>
              </a:lnSpc>
              <a:spcBef>
                <a:spcPts val="900"/>
              </a:spcBef>
              <a:buFont typeface="Wingdings" pitchFamily="2" charset="2"/>
              <a:buChar char="l"/>
              <a:defRPr/>
            </a:pPr>
            <a:r>
              <a:rPr lang="en-US" dirty="0" smtClean="0"/>
              <a:t>Identify staff</a:t>
            </a:r>
          </a:p>
          <a:p>
            <a:pPr marL="694944" lvl="2" indent="-347472" eaLnBrk="1" hangingPunct="1">
              <a:lnSpc>
                <a:spcPct val="100000"/>
              </a:lnSpc>
              <a:spcBef>
                <a:spcPts val="900"/>
              </a:spcBef>
              <a:buFont typeface="Courier New" pitchFamily="49" charset="0"/>
              <a:buChar char="o"/>
              <a:defRPr/>
            </a:pPr>
            <a:r>
              <a:rPr lang="en-US" dirty="0" smtClean="0"/>
              <a:t>Keep a list of food handlers scheduled at time of incident</a:t>
            </a:r>
          </a:p>
          <a:p>
            <a:pPr marL="694944" lvl="2" indent="-347472" eaLnBrk="1" hangingPunct="1">
              <a:lnSpc>
                <a:spcPct val="100000"/>
              </a:lnSpc>
              <a:spcBef>
                <a:spcPts val="900"/>
              </a:spcBef>
              <a:buFont typeface="Courier New" pitchFamily="49" charset="0"/>
              <a:buChar char="o"/>
              <a:defRPr/>
            </a:pPr>
            <a:r>
              <a:rPr lang="en-US" dirty="0" smtClean="0"/>
              <a:t>Interview staff immediately</a:t>
            </a:r>
          </a:p>
          <a:p>
            <a:pPr marL="347472" lvl="1" indent="-347472" eaLnBrk="1" hangingPunct="1">
              <a:lnSpc>
                <a:spcPct val="100000"/>
              </a:lnSpc>
              <a:spcBef>
                <a:spcPts val="900"/>
              </a:spcBef>
              <a:buFont typeface="Wingdings" pitchFamily="2" charset="2"/>
              <a:buChar char="l"/>
              <a:defRPr/>
            </a:pPr>
            <a:r>
              <a:rPr lang="en-US" dirty="0" smtClean="0"/>
              <a:t>Cooperate with authorities</a:t>
            </a:r>
            <a:endParaRPr lang="en-US" dirty="0"/>
          </a:p>
          <a:p>
            <a:pPr marL="694944" lvl="2" indent="-347472" eaLnBrk="1" hangingPunct="1">
              <a:lnSpc>
                <a:spcPct val="100000"/>
              </a:lnSpc>
              <a:spcBef>
                <a:spcPts val="900"/>
              </a:spcBef>
              <a:buFont typeface="Courier New" pitchFamily="49" charset="0"/>
              <a:buChar char="o"/>
              <a:defRPr/>
            </a:pPr>
            <a:r>
              <a:rPr lang="en-US" dirty="0" smtClean="0"/>
              <a:t>Provide appropriate documentation</a:t>
            </a:r>
            <a:endParaRPr lang="en-US" dirty="0"/>
          </a:p>
          <a:p>
            <a:pPr marL="347472" lvl="1" indent="-347472" eaLnBrk="1" hangingPunct="1">
              <a:lnSpc>
                <a:spcPct val="100000"/>
              </a:lnSpc>
              <a:spcBef>
                <a:spcPts val="900"/>
              </a:spcBef>
              <a:buFont typeface="Wingdings" pitchFamily="2" charset="2"/>
              <a:buChar char="l"/>
              <a:defRPr/>
            </a:pPr>
            <a:r>
              <a:rPr lang="en-US" dirty="0" smtClean="0"/>
              <a:t>Review procedures</a:t>
            </a:r>
            <a:endParaRPr lang="en-US" dirty="0"/>
          </a:p>
          <a:p>
            <a:pPr marL="694944" lvl="2" indent="-347472" eaLnBrk="1" hangingPunct="1">
              <a:lnSpc>
                <a:spcPct val="100000"/>
              </a:lnSpc>
              <a:spcBef>
                <a:spcPts val="900"/>
              </a:spcBef>
              <a:buFont typeface="Courier New" pitchFamily="49" charset="0"/>
              <a:buChar char="o"/>
              <a:defRPr/>
            </a:pPr>
            <a:r>
              <a:rPr lang="en-US" dirty="0" smtClean="0"/>
              <a:t>Determine if standards are being met</a:t>
            </a:r>
          </a:p>
          <a:p>
            <a:pPr marL="694944" lvl="2" indent="-347472" eaLnBrk="1" hangingPunct="1">
              <a:lnSpc>
                <a:spcPct val="100000"/>
              </a:lnSpc>
              <a:spcBef>
                <a:spcPts val="900"/>
              </a:spcBef>
              <a:buFont typeface="Courier New" pitchFamily="49" charset="0"/>
              <a:buChar char="o"/>
              <a:defRPr/>
            </a:pPr>
            <a:r>
              <a:rPr lang="en-US" dirty="0" smtClean="0"/>
              <a:t>Identify if standards are not working</a:t>
            </a:r>
            <a:endParaRPr lang="en-US" dirty="0"/>
          </a:p>
          <a:p>
            <a:pPr marL="576263" lvl="2" indent="0" eaLnBrk="1" hangingPunct="1">
              <a:buFont typeface="Courier New" pitchFamily="49" charset="0"/>
              <a:buNone/>
              <a:defRPr/>
            </a:pPr>
            <a:endParaRPr lang="en-US" dirty="0" smtClean="0"/>
          </a:p>
        </p:txBody>
      </p:sp>
      <p:sp>
        <p:nvSpPr>
          <p:cNvPr id="7987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2-42</a:t>
            </a:r>
          </a:p>
        </p:txBody>
      </p:sp>
    </p:spTree>
    <p:extLst>
      <p:ext uri="{BB962C8B-B14F-4D97-AF65-F5344CB8AC3E}">
        <p14:creationId xmlns:p14="http://schemas.microsoft.com/office/powerpoint/2010/main" val="174642222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5257800" cy="3789362"/>
          </a:xfrm>
        </p:spPr>
        <p:txBody>
          <a:bodyPr/>
          <a:lstStyle/>
          <a:p>
            <a:pPr marL="0" indent="0" eaLnBrk="1" hangingPunct="1">
              <a:buFont typeface="Wingdings" pitchFamily="2" charset="2"/>
              <a:buNone/>
              <a:defRPr/>
            </a:pPr>
            <a:r>
              <a:rPr lang="en-US" dirty="0" smtClean="0">
                <a:ea typeface="+mn-ea"/>
                <a:cs typeface="+mn-cs"/>
              </a:rPr>
              <a:t>Food allergen:</a:t>
            </a:r>
          </a:p>
          <a:p>
            <a:pPr marL="347472" lvl="1" indent="-347472" eaLnBrk="1" hangingPunct="1">
              <a:lnSpc>
                <a:spcPct val="100000"/>
              </a:lnSpc>
              <a:spcBef>
                <a:spcPts val="900"/>
              </a:spcBef>
              <a:buFont typeface="Wingdings" pitchFamily="2" charset="2"/>
              <a:buChar char="l"/>
              <a:defRPr/>
            </a:pPr>
            <a:r>
              <a:rPr lang="en-US" dirty="0" smtClean="0"/>
              <a:t>A protein in a food or ingredient some people are sensitive to</a:t>
            </a:r>
          </a:p>
          <a:p>
            <a:pPr marL="347472" lvl="1" indent="-347472" eaLnBrk="1" hangingPunct="1">
              <a:lnSpc>
                <a:spcPct val="100000"/>
              </a:lnSpc>
              <a:spcBef>
                <a:spcPts val="900"/>
              </a:spcBef>
              <a:buFont typeface="Wingdings" pitchFamily="2" charset="2"/>
              <a:buChar char="l"/>
              <a:defRPr/>
            </a:pPr>
            <a:r>
              <a:rPr lang="en-US" dirty="0" smtClean="0"/>
              <a:t>These proteins occur naturally</a:t>
            </a:r>
          </a:p>
          <a:p>
            <a:pPr marL="347472" lvl="1" indent="-347472" eaLnBrk="1" hangingPunct="1">
              <a:lnSpc>
                <a:spcPct val="100000"/>
              </a:lnSpc>
              <a:spcBef>
                <a:spcPts val="900"/>
              </a:spcBef>
              <a:buFont typeface="Wingdings" pitchFamily="2" charset="2"/>
              <a:buChar char="l"/>
              <a:defRPr/>
            </a:pPr>
            <a:r>
              <a:rPr lang="en-US" dirty="0" smtClean="0"/>
              <a:t>When an enough of an allergen is eaten, an allergic reaction can occur</a:t>
            </a:r>
          </a:p>
          <a:p>
            <a:pPr marL="114300" lvl="1" indent="0" eaLnBrk="1" hangingPunct="1">
              <a:buFont typeface="Wingdings" pitchFamily="2" charset="2"/>
              <a:buNone/>
              <a:defRPr/>
            </a:pPr>
            <a:endParaRPr lang="en-US" dirty="0" smtClean="0"/>
          </a:p>
        </p:txBody>
      </p:sp>
      <p:sp>
        <p:nvSpPr>
          <p:cNvPr id="8090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2-43</a:t>
            </a:r>
          </a:p>
        </p:txBody>
      </p:sp>
      <p:pic>
        <p:nvPicPr>
          <p:cNvPr id="2" name="Picture 1" descr="6e_c02_17_hives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31848"/>
          </a:xfrm>
          <a:prstGeom prst="rect">
            <a:avLst/>
          </a:prstGeom>
        </p:spPr>
      </p:pic>
    </p:spTree>
    <p:extLst>
      <p:ext uri="{BB962C8B-B14F-4D97-AF65-F5344CB8AC3E}">
        <p14:creationId xmlns:p14="http://schemas.microsoft.com/office/powerpoint/2010/main" val="288288895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79875" name="Rectangle 3"/>
          <p:cNvSpPr>
            <a:spLocks noGrp="1" noChangeArrowheads="1"/>
          </p:cNvSpPr>
          <p:nvPr>
            <p:ph type="body" idx="1"/>
          </p:nvPr>
        </p:nvSpPr>
        <p:spPr>
          <a:xfrm>
            <a:off x="390525" y="1143000"/>
            <a:ext cx="7316788" cy="4983163"/>
          </a:xfrm>
        </p:spPr>
        <p:txBody>
          <a:bodyPr/>
          <a:lstStyle/>
          <a:p>
            <a:pPr marL="0" indent="0" eaLnBrk="1" hangingPunct="1">
              <a:buFont typeface="Wingdings" pitchFamily="2" charset="2"/>
              <a:buNone/>
              <a:defRPr/>
            </a:pPr>
            <a:r>
              <a:rPr lang="en-US" dirty="0" smtClean="0">
                <a:ea typeface="+mn-ea"/>
                <a:cs typeface="+mn-cs"/>
              </a:rPr>
              <a:t>Allergy symptoms:</a:t>
            </a:r>
          </a:p>
          <a:p>
            <a:pPr marL="347472" lvl="1" indent="-347472" eaLnBrk="1" hangingPunct="1">
              <a:lnSpc>
                <a:spcPct val="100000"/>
              </a:lnSpc>
              <a:spcBef>
                <a:spcPts val="900"/>
              </a:spcBef>
              <a:buFont typeface="Wingdings" pitchFamily="2" charset="2"/>
              <a:buChar char="l"/>
              <a:defRPr/>
            </a:pPr>
            <a:r>
              <a:rPr lang="en-US" dirty="0" smtClean="0"/>
              <a:t>Nausea</a:t>
            </a:r>
          </a:p>
          <a:p>
            <a:pPr marL="347472" lvl="1" indent="-347472" eaLnBrk="1" hangingPunct="1">
              <a:lnSpc>
                <a:spcPct val="100000"/>
              </a:lnSpc>
              <a:spcBef>
                <a:spcPts val="900"/>
              </a:spcBef>
              <a:buFont typeface="Wingdings" pitchFamily="2" charset="2"/>
              <a:buChar char="l"/>
              <a:defRPr/>
            </a:pPr>
            <a:r>
              <a:rPr lang="en-US" dirty="0" smtClean="0"/>
              <a:t>Wheezing or shortness of breath</a:t>
            </a:r>
          </a:p>
          <a:p>
            <a:pPr marL="347472" lvl="1" indent="-347472" eaLnBrk="1" hangingPunct="1">
              <a:lnSpc>
                <a:spcPct val="100000"/>
              </a:lnSpc>
              <a:spcBef>
                <a:spcPts val="900"/>
              </a:spcBef>
              <a:buFont typeface="Wingdings" pitchFamily="2" charset="2"/>
              <a:buChar char="l"/>
              <a:defRPr/>
            </a:pPr>
            <a:r>
              <a:rPr lang="en-US" dirty="0" smtClean="0"/>
              <a:t>Hives or itchy rashes</a:t>
            </a:r>
          </a:p>
          <a:p>
            <a:pPr marL="347472" lvl="1" indent="-347472" eaLnBrk="1" hangingPunct="1">
              <a:lnSpc>
                <a:spcPct val="100000"/>
              </a:lnSpc>
              <a:spcBef>
                <a:spcPts val="900"/>
              </a:spcBef>
              <a:buFont typeface="Wingdings" pitchFamily="2" charset="2"/>
              <a:buChar char="l"/>
              <a:defRPr/>
            </a:pPr>
            <a:r>
              <a:rPr lang="en-US" dirty="0" smtClean="0"/>
              <a:t>Swelling of the body, including the face, eyes, hands, or feet</a:t>
            </a:r>
          </a:p>
          <a:p>
            <a:pPr marL="347472" lvl="1" indent="-347472" eaLnBrk="1" hangingPunct="1">
              <a:lnSpc>
                <a:spcPct val="100000"/>
              </a:lnSpc>
              <a:spcBef>
                <a:spcPts val="900"/>
              </a:spcBef>
              <a:buFont typeface="Wingdings" pitchFamily="2" charset="2"/>
              <a:buChar char="l"/>
              <a:defRPr/>
            </a:pPr>
            <a:r>
              <a:rPr lang="en-US" dirty="0" smtClean="0"/>
              <a:t>Vomiting and/or diarrhea</a:t>
            </a:r>
          </a:p>
          <a:p>
            <a:pPr marL="347472" lvl="1" indent="-347472" eaLnBrk="1" hangingPunct="1">
              <a:lnSpc>
                <a:spcPct val="100000"/>
              </a:lnSpc>
              <a:spcBef>
                <a:spcPts val="900"/>
              </a:spcBef>
              <a:buFont typeface="Wingdings" pitchFamily="2" charset="2"/>
              <a:buChar char="l"/>
              <a:defRPr/>
            </a:pPr>
            <a:r>
              <a:rPr lang="en-US" dirty="0" smtClean="0"/>
              <a:t>Abdominal pain</a:t>
            </a:r>
          </a:p>
          <a:p>
            <a:pPr marL="0" indent="0" eaLnBrk="1" hangingPunct="1">
              <a:buFont typeface="Wingdings" pitchFamily="2" charset="2"/>
              <a:buNone/>
              <a:defRPr/>
            </a:pPr>
            <a:r>
              <a:rPr lang="en-US" dirty="0" smtClean="0">
                <a:ea typeface="+mn-ea"/>
                <a:cs typeface="+mn-cs"/>
              </a:rPr>
              <a:t>Allergic reactions:</a:t>
            </a:r>
          </a:p>
          <a:p>
            <a:pPr marL="347472" lvl="1" indent="-347472" eaLnBrk="1" hangingPunct="1">
              <a:lnSpc>
                <a:spcPct val="100000"/>
              </a:lnSpc>
              <a:spcBef>
                <a:spcPts val="900"/>
              </a:spcBef>
              <a:buFont typeface="Wingdings" pitchFamily="2" charset="2"/>
              <a:buChar char="l"/>
              <a:defRPr/>
            </a:pPr>
            <a:r>
              <a:rPr lang="en-US" dirty="0" smtClean="0"/>
              <a:t>Symptoms can become serious quickly</a:t>
            </a:r>
          </a:p>
          <a:p>
            <a:pPr marL="347472" lvl="1" indent="-347472" eaLnBrk="1" hangingPunct="1">
              <a:lnSpc>
                <a:spcPct val="100000"/>
              </a:lnSpc>
              <a:spcBef>
                <a:spcPts val="900"/>
              </a:spcBef>
              <a:buFont typeface="Wingdings" pitchFamily="2" charset="2"/>
              <a:buChar char="l"/>
              <a:defRPr/>
            </a:pPr>
            <a:r>
              <a:rPr lang="en-US" dirty="0" smtClean="0"/>
              <a:t>A severe reaction, called anaphylaxis, can lead to death</a:t>
            </a:r>
            <a:endParaRPr lang="en-US" dirty="0"/>
          </a:p>
          <a:p>
            <a:pPr marL="114300" lvl="1" indent="0" eaLnBrk="1" hangingPunct="1">
              <a:buFont typeface="Wingdings" pitchFamily="2" charset="2"/>
              <a:buNone/>
              <a:defRPr/>
            </a:pPr>
            <a:endParaRPr lang="en-US" sz="2400" b="1" dirty="0" smtClean="0">
              <a:solidFill>
                <a:srgbClr val="005CAB"/>
              </a:solidFill>
              <a:ea typeface="+mn-ea"/>
              <a:cs typeface="+mn-cs"/>
            </a:endParaRPr>
          </a:p>
          <a:p>
            <a:pPr marL="114300" lvl="1" indent="0" eaLnBrk="1" hangingPunct="1">
              <a:buFont typeface="Wingdings" pitchFamily="2" charset="2"/>
              <a:buNone/>
              <a:defRPr/>
            </a:pPr>
            <a:r>
              <a:rPr lang="en-US" sz="2400" b="1" dirty="0" smtClean="0">
                <a:solidFill>
                  <a:srgbClr val="005CAB"/>
                </a:solidFill>
                <a:ea typeface="+mn-ea"/>
                <a:cs typeface="+mn-cs"/>
              </a:rPr>
              <a:t> </a:t>
            </a:r>
            <a:endParaRPr lang="en-US" sz="2400" b="1" dirty="0">
              <a:solidFill>
                <a:srgbClr val="005CAB"/>
              </a:solidFill>
              <a:ea typeface="+mn-ea"/>
              <a:cs typeface="+mn-cs"/>
            </a:endParaRPr>
          </a:p>
          <a:p>
            <a:pPr marL="114300" lvl="1" indent="0" eaLnBrk="1" hangingPunct="1">
              <a:buFont typeface="Wingdings" pitchFamily="2" charset="2"/>
              <a:buNone/>
              <a:defRPr/>
            </a:pPr>
            <a:endParaRPr lang="en-US" dirty="0" smtClean="0"/>
          </a:p>
        </p:txBody>
      </p:sp>
      <p:sp>
        <p:nvSpPr>
          <p:cNvPr id="81924"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2-44</a:t>
            </a:r>
          </a:p>
        </p:txBody>
      </p:sp>
    </p:spTree>
    <p:extLst>
      <p:ext uri="{BB962C8B-B14F-4D97-AF65-F5344CB8AC3E}">
        <p14:creationId xmlns:p14="http://schemas.microsoft.com/office/powerpoint/2010/main" val="22279670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8938" y="158750"/>
            <a:ext cx="8237537" cy="519112"/>
          </a:xfrm>
        </p:spPr>
        <p:txBody>
          <a:bodyPr/>
          <a:lstStyle/>
          <a:p>
            <a:pPr eaLnBrk="1" hangingPunct="1">
              <a:defRPr/>
            </a:pPr>
            <a:r>
              <a:rPr lang="en-US" dirty="0">
                <a:latin typeface="Arial Narrow" charset="0"/>
                <a:cs typeface="+mj-cs"/>
              </a:rPr>
              <a:t>How Foodborne Illnesses Occur</a:t>
            </a:r>
          </a:p>
        </p:txBody>
      </p:sp>
      <p:sp>
        <p:nvSpPr>
          <p:cNvPr id="8195" name="Rectangle 3"/>
          <p:cNvSpPr>
            <a:spLocks noGrp="1" noChangeArrowheads="1"/>
          </p:cNvSpPr>
          <p:nvPr>
            <p:ph idx="1"/>
          </p:nvPr>
        </p:nvSpPr>
        <p:spPr>
          <a:xfrm>
            <a:off x="388937" y="1143000"/>
            <a:ext cx="5752677" cy="3789362"/>
          </a:xfrm>
        </p:spPr>
        <p:txBody>
          <a:bodyPr/>
          <a:lstStyle/>
          <a:p>
            <a:pPr marL="0" indent="0" eaLnBrk="1" hangingPunct="1">
              <a:buFont typeface="Wingdings" pitchFamily="2" charset="2"/>
              <a:buNone/>
              <a:defRPr/>
            </a:pPr>
            <a:r>
              <a:rPr lang="en-US" dirty="0" smtClean="0">
                <a:ea typeface="+mn-ea"/>
                <a:cs typeface="+mn-cs"/>
              </a:rPr>
              <a:t>Unsafe food is the result of contamination:</a:t>
            </a:r>
          </a:p>
          <a:p>
            <a:pPr marL="347472" lvl="1" indent="-347472" eaLnBrk="1" hangingPunct="1">
              <a:lnSpc>
                <a:spcPct val="100000"/>
              </a:lnSpc>
              <a:spcBef>
                <a:spcPts val="900"/>
              </a:spcBef>
              <a:buFont typeface="Wingdings" pitchFamily="2" charset="2"/>
              <a:buChar char="l"/>
              <a:defRPr/>
            </a:pPr>
            <a:r>
              <a:rPr lang="en-US" dirty="0" smtClean="0"/>
              <a:t>Biological</a:t>
            </a:r>
          </a:p>
          <a:p>
            <a:pPr marL="347472" lvl="1" indent="-347472" eaLnBrk="1" hangingPunct="1">
              <a:lnSpc>
                <a:spcPct val="100000"/>
              </a:lnSpc>
              <a:spcBef>
                <a:spcPts val="900"/>
              </a:spcBef>
              <a:buFont typeface="Wingdings" pitchFamily="2" charset="2"/>
              <a:buChar char="l"/>
              <a:defRPr/>
            </a:pPr>
            <a:r>
              <a:rPr lang="en-US" dirty="0" smtClean="0"/>
              <a:t>Chemical</a:t>
            </a:r>
          </a:p>
          <a:p>
            <a:pPr marL="347472" lvl="1" indent="-347472" eaLnBrk="1" hangingPunct="1">
              <a:lnSpc>
                <a:spcPct val="100000"/>
              </a:lnSpc>
              <a:spcBef>
                <a:spcPts val="900"/>
              </a:spcBef>
              <a:buFont typeface="Wingdings" pitchFamily="2" charset="2"/>
              <a:buChar char="l"/>
              <a:defRPr/>
            </a:pPr>
            <a:r>
              <a:rPr lang="en-US" dirty="0" smtClean="0"/>
              <a:t>Physical</a:t>
            </a:r>
          </a:p>
          <a:p>
            <a:pPr marL="114300" lvl="1" indent="0" eaLnBrk="1" hangingPunct="1">
              <a:buFont typeface="Wingdings" pitchFamily="2" charset="2"/>
              <a:buNone/>
              <a:defRPr/>
            </a:pPr>
            <a:endParaRPr lang="en-US" dirty="0" smtClean="0"/>
          </a:p>
        </p:txBody>
      </p:sp>
      <p:sp>
        <p:nvSpPr>
          <p:cNvPr id="19460"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1-7</a:t>
            </a:r>
          </a:p>
        </p:txBody>
      </p:sp>
      <p:pic>
        <p:nvPicPr>
          <p:cNvPr id="2" name="Picture 1" descr="6e_c01_4_physicalhazar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3291840"/>
            <a:ext cx="2097024" cy="905256"/>
          </a:xfrm>
          <a:prstGeom prst="rect">
            <a:avLst/>
          </a:prstGeom>
        </p:spPr>
      </p:pic>
      <p:pic>
        <p:nvPicPr>
          <p:cNvPr id="7" name="Picture 6" descr="6e_c01_4_Staph_r.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pic>
        <p:nvPicPr>
          <p:cNvPr id="3" name="Picture 2" descr="6e_c01_4_SprayCleaning.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9451" y="2267712"/>
            <a:ext cx="2097024" cy="908304"/>
          </a:xfrm>
          <a:prstGeom prst="rect">
            <a:avLst/>
          </a:prstGeom>
        </p:spPr>
      </p:pic>
    </p:spTree>
    <p:extLst>
      <p:ext uri="{BB962C8B-B14F-4D97-AF65-F5344CB8AC3E}">
        <p14:creationId xmlns:p14="http://schemas.microsoft.com/office/powerpoint/2010/main" val="16432792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Food Allergens</a:t>
            </a:r>
          </a:p>
        </p:txBody>
      </p:sp>
      <p:sp>
        <p:nvSpPr>
          <p:cNvPr id="80899" name="Rectangle 3"/>
          <p:cNvSpPr>
            <a:spLocks noGrp="1" noChangeArrowheads="1"/>
          </p:cNvSpPr>
          <p:nvPr>
            <p:ph type="body" idx="1"/>
          </p:nvPr>
        </p:nvSpPr>
        <p:spPr>
          <a:xfrm>
            <a:off x="390524" y="1143000"/>
            <a:ext cx="6040755" cy="4442777"/>
          </a:xfrm>
        </p:spPr>
        <p:txBody>
          <a:bodyPr/>
          <a:lstStyle/>
          <a:p>
            <a:pPr marL="0" indent="0" eaLnBrk="1" hangingPunct="1">
              <a:buFont typeface="Wingdings" pitchFamily="2" charset="2"/>
              <a:buNone/>
              <a:defRPr/>
            </a:pPr>
            <a:r>
              <a:rPr lang="en-US" dirty="0" smtClean="0">
                <a:ea typeface="+mn-ea"/>
                <a:cs typeface="+mn-cs"/>
              </a:rPr>
              <a:t>Common food allergens:</a:t>
            </a:r>
          </a:p>
          <a:p>
            <a:pPr marL="347472" lvl="1" indent="-347472" eaLnBrk="1" hangingPunct="1">
              <a:lnSpc>
                <a:spcPct val="100000"/>
              </a:lnSpc>
              <a:spcBef>
                <a:spcPts val="900"/>
              </a:spcBef>
              <a:spcAft>
                <a:spcPts val="0"/>
              </a:spcAft>
              <a:buFont typeface="Wingdings" pitchFamily="2" charset="2"/>
              <a:buChar char="l"/>
              <a:defRPr/>
            </a:pPr>
            <a:r>
              <a:rPr lang="en-US" dirty="0" smtClean="0"/>
              <a:t>Milk</a:t>
            </a:r>
          </a:p>
          <a:p>
            <a:pPr marL="347472" lvl="1" indent="-347472" eaLnBrk="1" hangingPunct="1">
              <a:lnSpc>
                <a:spcPct val="100000"/>
              </a:lnSpc>
              <a:spcBef>
                <a:spcPts val="900"/>
              </a:spcBef>
              <a:spcAft>
                <a:spcPts val="0"/>
              </a:spcAft>
              <a:buFont typeface="Wingdings" pitchFamily="2" charset="2"/>
              <a:buChar char="l"/>
              <a:defRPr/>
            </a:pPr>
            <a:r>
              <a:rPr lang="en-US" dirty="0" smtClean="0"/>
              <a:t>Eggs</a:t>
            </a:r>
          </a:p>
          <a:p>
            <a:pPr marL="347472" lvl="1" indent="-347472" eaLnBrk="1" hangingPunct="1">
              <a:lnSpc>
                <a:spcPct val="100000"/>
              </a:lnSpc>
              <a:spcBef>
                <a:spcPts val="900"/>
              </a:spcBef>
              <a:spcAft>
                <a:spcPts val="0"/>
              </a:spcAft>
              <a:buFont typeface="Wingdings" pitchFamily="2" charset="2"/>
              <a:buChar char="l"/>
              <a:defRPr/>
            </a:pPr>
            <a:r>
              <a:rPr lang="en-US" dirty="0" smtClean="0"/>
              <a:t>Fish</a:t>
            </a:r>
          </a:p>
          <a:p>
            <a:pPr marL="347472" lvl="1" indent="-347472" eaLnBrk="1" hangingPunct="1">
              <a:lnSpc>
                <a:spcPct val="100000"/>
              </a:lnSpc>
              <a:spcBef>
                <a:spcPts val="900"/>
              </a:spcBef>
              <a:spcAft>
                <a:spcPts val="0"/>
              </a:spcAft>
              <a:buFont typeface="Wingdings" pitchFamily="2" charset="2"/>
              <a:buChar char="l"/>
              <a:defRPr/>
            </a:pPr>
            <a:r>
              <a:rPr lang="en-US" dirty="0" smtClean="0"/>
              <a:t>Shellfish, including lobster, shrimp, and crab</a:t>
            </a:r>
          </a:p>
          <a:p>
            <a:pPr marL="347472" lvl="1" indent="-347472" eaLnBrk="1" hangingPunct="1">
              <a:lnSpc>
                <a:spcPct val="100000"/>
              </a:lnSpc>
              <a:spcBef>
                <a:spcPts val="900"/>
              </a:spcBef>
              <a:spcAft>
                <a:spcPts val="0"/>
              </a:spcAft>
              <a:buFont typeface="Wingdings" pitchFamily="2" charset="2"/>
              <a:buChar char="l"/>
              <a:defRPr/>
            </a:pPr>
            <a:r>
              <a:rPr lang="en-US" dirty="0" smtClean="0"/>
              <a:t>Wheat</a:t>
            </a:r>
          </a:p>
          <a:p>
            <a:pPr marL="347472" lvl="1" indent="-347472" eaLnBrk="1" hangingPunct="1">
              <a:lnSpc>
                <a:spcPct val="100000"/>
              </a:lnSpc>
              <a:spcBef>
                <a:spcPts val="900"/>
              </a:spcBef>
              <a:spcAft>
                <a:spcPts val="0"/>
              </a:spcAft>
              <a:buFont typeface="Wingdings" pitchFamily="2" charset="2"/>
              <a:buChar char="l"/>
              <a:defRPr/>
            </a:pPr>
            <a:r>
              <a:rPr lang="en-US" dirty="0" smtClean="0"/>
              <a:t>Soy</a:t>
            </a:r>
          </a:p>
          <a:p>
            <a:pPr marL="347472" lvl="1" indent="-347472" eaLnBrk="1" hangingPunct="1">
              <a:lnSpc>
                <a:spcPct val="100000"/>
              </a:lnSpc>
              <a:spcBef>
                <a:spcPts val="900"/>
              </a:spcBef>
              <a:spcAft>
                <a:spcPts val="0"/>
              </a:spcAft>
              <a:buFont typeface="Wingdings" pitchFamily="2" charset="2"/>
              <a:buChar char="l"/>
              <a:defRPr/>
            </a:pPr>
            <a:r>
              <a:rPr lang="en-US" dirty="0" smtClean="0"/>
              <a:t>Peanuts</a:t>
            </a:r>
          </a:p>
          <a:p>
            <a:pPr marL="347472" lvl="1" indent="-347472" eaLnBrk="1" hangingPunct="1">
              <a:lnSpc>
                <a:spcPct val="100000"/>
              </a:lnSpc>
              <a:spcBef>
                <a:spcPts val="900"/>
              </a:spcBef>
              <a:spcAft>
                <a:spcPts val="0"/>
              </a:spcAft>
              <a:buFont typeface="Wingdings" pitchFamily="2" charset="2"/>
              <a:buChar char="l"/>
              <a:defRPr/>
            </a:pPr>
            <a:r>
              <a:rPr lang="en-US" dirty="0" smtClean="0"/>
              <a:t>Tree nuts, such as almonds, walnuts, and pecans</a:t>
            </a:r>
          </a:p>
          <a:p>
            <a:pPr marL="571500" lvl="1" indent="-457200" eaLnBrk="1" hangingPunct="1">
              <a:buFont typeface="Wingdings" pitchFamily="2" charset="2"/>
              <a:buChar char="l"/>
              <a:defRPr/>
            </a:pPr>
            <a:endParaRPr lang="en-US" dirty="0" smtClean="0"/>
          </a:p>
        </p:txBody>
      </p:sp>
      <p:sp>
        <p:nvSpPr>
          <p:cNvPr id="82948"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2-45</a:t>
            </a:r>
          </a:p>
        </p:txBody>
      </p:sp>
      <p:pic>
        <p:nvPicPr>
          <p:cNvPr id="2" name="Picture 1" descr="6e_c02_4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3355" y="1243013"/>
            <a:ext cx="2103120" cy="1408176"/>
          </a:xfrm>
          <a:prstGeom prst="rect">
            <a:avLst/>
          </a:prstGeom>
        </p:spPr>
      </p:pic>
    </p:spTree>
    <p:extLst>
      <p:ext uri="{BB962C8B-B14F-4D97-AF65-F5344CB8AC3E}">
        <p14:creationId xmlns:p14="http://schemas.microsoft.com/office/powerpoint/2010/main" val="16111074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0525" y="158750"/>
            <a:ext cx="8307388" cy="519112"/>
          </a:xfrm>
        </p:spPr>
        <p:txBody>
          <a:bodyPr/>
          <a:lstStyle/>
          <a:p>
            <a:pPr eaLnBrk="1" hangingPunct="1">
              <a:defRPr/>
            </a:pPr>
            <a:r>
              <a:rPr lang="en-US" dirty="0">
                <a:latin typeface="Arial Narrow" charset="0"/>
                <a:cs typeface="+mj-cs"/>
              </a:rPr>
              <a:t>Prevent Allergic Reactions</a:t>
            </a:r>
          </a:p>
        </p:txBody>
      </p:sp>
      <p:sp>
        <p:nvSpPr>
          <p:cNvPr id="83971" name="Rectangle 3"/>
          <p:cNvSpPr>
            <a:spLocks noGrp="1" noChangeArrowheads="1"/>
          </p:cNvSpPr>
          <p:nvPr>
            <p:ph type="body" idx="1"/>
          </p:nvPr>
        </p:nvSpPr>
        <p:spPr>
          <a:xfrm>
            <a:off x="390525" y="1143000"/>
            <a:ext cx="4294188" cy="3789362"/>
          </a:xfrm>
        </p:spPr>
        <p:txBody>
          <a:bodyPr/>
          <a:lstStyle/>
          <a:p>
            <a:pPr marL="0" indent="0" eaLnBrk="1" hangingPunct="1">
              <a:defRPr/>
            </a:pPr>
            <a:r>
              <a:rPr lang="en-US" dirty="0">
                <a:latin typeface="Arial Narrow" charset="0"/>
                <a:cs typeface="+mn-cs"/>
              </a:rPr>
              <a:t>Service </a:t>
            </a:r>
            <a:r>
              <a:rPr lang="en-US" dirty="0" smtClean="0">
                <a:latin typeface="Arial Narrow" charset="0"/>
                <a:cs typeface="+mn-cs"/>
              </a:rPr>
              <a:t>staff:</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Describe how the dish is prepared</a:t>
            </a:r>
          </a:p>
          <a:p>
            <a:pPr marL="347472" lvl="1" indent="-347472" eaLnBrk="1" hangingPunct="1">
              <a:lnSpc>
                <a:spcPct val="100000"/>
              </a:lnSpc>
              <a:spcBef>
                <a:spcPts val="900"/>
              </a:spcBef>
              <a:defRPr/>
            </a:pPr>
            <a:r>
              <a:rPr lang="en-US" dirty="0">
                <a:latin typeface="Arial Narrow" charset="0"/>
              </a:rPr>
              <a:t>Identify ingredients</a:t>
            </a:r>
          </a:p>
          <a:p>
            <a:pPr marL="347472" lvl="1" indent="-347472" eaLnBrk="1" hangingPunct="1">
              <a:lnSpc>
                <a:spcPct val="100000"/>
              </a:lnSpc>
              <a:spcBef>
                <a:spcPts val="900"/>
              </a:spcBef>
              <a:defRPr/>
            </a:pPr>
            <a:r>
              <a:rPr lang="en-US" dirty="0">
                <a:latin typeface="Arial Narrow" charset="0"/>
              </a:rPr>
              <a:t>Suggest simple menu items</a:t>
            </a:r>
          </a:p>
          <a:p>
            <a:pPr marL="347472" lvl="1" indent="-347472" eaLnBrk="1" hangingPunct="1">
              <a:lnSpc>
                <a:spcPct val="100000"/>
              </a:lnSpc>
              <a:spcBef>
                <a:spcPts val="900"/>
              </a:spcBef>
              <a:defRPr/>
            </a:pPr>
            <a:r>
              <a:rPr lang="en-US" dirty="0">
                <a:latin typeface="Arial Narrow" charset="0"/>
              </a:rPr>
              <a:t>Hand-deliver food to customers with food allergies</a:t>
            </a:r>
          </a:p>
          <a:p>
            <a:pPr marL="571500" lvl="1" indent="-457200" eaLnBrk="1" hangingPunct="1">
              <a:defRPr/>
            </a:pPr>
            <a:endParaRPr lang="en-US" dirty="0">
              <a:latin typeface="Arial Narrow" charset="0"/>
            </a:endParaRPr>
          </a:p>
        </p:txBody>
      </p:sp>
      <p:sp>
        <p:nvSpPr>
          <p:cNvPr id="83972"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2-46</a:t>
            </a:r>
          </a:p>
        </p:txBody>
      </p:sp>
      <p:pic>
        <p:nvPicPr>
          <p:cNvPr id="2" name="Picture 1" descr="6e_c02_18_tableservSW.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1905000"/>
          </a:xfrm>
          <a:prstGeom prst="rect">
            <a:avLst/>
          </a:prstGeom>
        </p:spPr>
      </p:pic>
    </p:spTree>
    <p:extLst>
      <p:ext uri="{BB962C8B-B14F-4D97-AF65-F5344CB8AC3E}">
        <p14:creationId xmlns:p14="http://schemas.microsoft.com/office/powerpoint/2010/main" val="23489423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4995" name="Rectangle 3"/>
          <p:cNvSpPr>
            <a:spLocks noGrp="1" noChangeArrowheads="1"/>
          </p:cNvSpPr>
          <p:nvPr>
            <p:ph type="body" idx="1"/>
          </p:nvPr>
        </p:nvSpPr>
        <p:spPr>
          <a:xfrm>
            <a:off x="390525" y="1143000"/>
            <a:ext cx="4371822" cy="3789362"/>
          </a:xfrm>
        </p:spPr>
        <p:txBody>
          <a:bodyPr/>
          <a:lstStyle/>
          <a:p>
            <a:pPr marL="0" indent="0" eaLnBrk="1" hangingPunct="1">
              <a:defRPr/>
            </a:pPr>
            <a:r>
              <a:rPr lang="en-US" dirty="0">
                <a:latin typeface="Arial Narrow" charset="0"/>
                <a:cs typeface="+mn-cs"/>
              </a:rPr>
              <a:t>Kitchen </a:t>
            </a:r>
            <a:r>
              <a:rPr lang="en-US" dirty="0" smtClean="0">
                <a:latin typeface="Arial Narrow" charset="0"/>
                <a:cs typeface="+mn-cs"/>
              </a:rPr>
              <a:t>staff:</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dirty="0" smtClean="0">
                <a:solidFill>
                  <a:schemeClr val="tx1"/>
                </a:solidFill>
                <a:latin typeface="Arial Narrow" charset="0"/>
              </a:rPr>
              <a:t>Do</a:t>
            </a:r>
            <a:r>
              <a:rPr lang="en-US" dirty="0" smtClean="0">
                <a:solidFill>
                  <a:srgbClr val="FF0000"/>
                </a:solidFill>
                <a:latin typeface="Arial Narrow" charset="0"/>
              </a:rPr>
              <a:t> </a:t>
            </a:r>
            <a:r>
              <a:rPr lang="en-US" dirty="0">
                <a:solidFill>
                  <a:srgbClr val="FF0000"/>
                </a:solidFill>
                <a:latin typeface="Arial Narrow" charset="0"/>
              </a:rPr>
              <a:t>NOT </a:t>
            </a:r>
            <a:r>
              <a:rPr lang="en-US" dirty="0">
                <a:latin typeface="Arial Narrow" charset="0"/>
              </a:rPr>
              <a:t>cook different types of food in the same fryer oil</a:t>
            </a:r>
          </a:p>
          <a:p>
            <a:pPr marL="694944" lvl="2" indent="-347472" eaLnBrk="1" hangingPunct="1">
              <a:lnSpc>
                <a:spcPct val="100000"/>
              </a:lnSpc>
              <a:spcBef>
                <a:spcPts val="900"/>
              </a:spcBef>
              <a:defRPr/>
            </a:pPr>
            <a:r>
              <a:rPr lang="en-US" dirty="0" smtClean="0">
                <a:solidFill>
                  <a:schemeClr val="tx1"/>
                </a:solidFill>
                <a:latin typeface="Arial Narrow" charset="0"/>
              </a:rPr>
              <a:t>Do</a:t>
            </a:r>
            <a:r>
              <a:rPr lang="en-US" dirty="0" smtClean="0">
                <a:solidFill>
                  <a:srgbClr val="FF0000"/>
                </a:solidFill>
                <a:latin typeface="Arial Narrow" charset="0"/>
              </a:rPr>
              <a:t> </a:t>
            </a:r>
            <a:r>
              <a:rPr lang="en-US" dirty="0">
                <a:solidFill>
                  <a:srgbClr val="FF0000"/>
                </a:solidFill>
                <a:latin typeface="Arial Narrow" charset="0"/>
              </a:rPr>
              <a:t>NOT </a:t>
            </a:r>
            <a:r>
              <a:rPr lang="en-US" dirty="0">
                <a:latin typeface="Arial Narrow" charset="0"/>
              </a:rPr>
              <a:t>put food on surfaces that have touched allergens</a:t>
            </a:r>
          </a:p>
          <a:p>
            <a:pPr marL="571500" lvl="1" indent="-457200" eaLnBrk="1" hangingPunct="1">
              <a:defRPr/>
            </a:pPr>
            <a:endParaRPr lang="en-US" dirty="0">
              <a:latin typeface="Arial Narrow" charset="0"/>
            </a:endParaRPr>
          </a:p>
        </p:txBody>
      </p:sp>
      <p:sp>
        <p:nvSpPr>
          <p:cNvPr id="84996"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2-47</a:t>
            </a:r>
          </a:p>
        </p:txBody>
      </p:sp>
      <p:pic>
        <p:nvPicPr>
          <p:cNvPr id="4" name="Picture 3" descr="6e_c02_47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pic>
        <p:nvPicPr>
          <p:cNvPr id="5" name="Picture 4" descr="6e_c02_47B.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21768" y="3470275"/>
            <a:ext cx="2103120" cy="2103120"/>
          </a:xfrm>
          <a:prstGeom prst="rect">
            <a:avLst/>
          </a:prstGeom>
        </p:spPr>
      </p:pic>
    </p:spTree>
    <p:extLst>
      <p:ext uri="{BB962C8B-B14F-4D97-AF65-F5344CB8AC3E}">
        <p14:creationId xmlns:p14="http://schemas.microsoft.com/office/powerpoint/2010/main" val="22168620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Prevent Allergic Reactions</a:t>
            </a:r>
          </a:p>
        </p:txBody>
      </p:sp>
      <p:sp>
        <p:nvSpPr>
          <p:cNvPr id="86019" name="Rectangle 3"/>
          <p:cNvSpPr>
            <a:spLocks noGrp="1" noChangeArrowheads="1"/>
          </p:cNvSpPr>
          <p:nvPr>
            <p:ph type="body" idx="1"/>
          </p:nvPr>
        </p:nvSpPr>
        <p:spPr>
          <a:xfrm>
            <a:off x="390525" y="1143000"/>
            <a:ext cx="5429250" cy="4983163"/>
          </a:xfrm>
        </p:spPr>
        <p:txBody>
          <a:bodyPr/>
          <a:lstStyle/>
          <a:p>
            <a:pPr marL="0" indent="0" eaLnBrk="1" hangingPunct="1">
              <a:defRPr/>
            </a:pPr>
            <a:r>
              <a:rPr lang="en-US" dirty="0">
                <a:latin typeface="Arial Narrow" charset="0"/>
                <a:cs typeface="+mn-cs"/>
              </a:rPr>
              <a:t>Kitchen </a:t>
            </a:r>
            <a:r>
              <a:rPr lang="en-US" dirty="0" smtClean="0">
                <a:latin typeface="Arial Narrow" charset="0"/>
                <a:cs typeface="+mn-cs"/>
              </a:rPr>
              <a:t>staff:</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Avoid cross-contact </a:t>
            </a:r>
          </a:p>
          <a:p>
            <a:pPr marL="694944" lvl="2" indent="-347472" eaLnBrk="1" hangingPunct="1">
              <a:lnSpc>
                <a:spcPct val="100000"/>
              </a:lnSpc>
              <a:spcBef>
                <a:spcPts val="900"/>
              </a:spcBef>
              <a:defRPr/>
            </a:pPr>
            <a:r>
              <a:rPr lang="en-US" dirty="0">
                <a:latin typeface="Arial Narrow" charset="0"/>
              </a:rPr>
              <a:t>Wash, rinse, and sanitize cookware, utensils, and equipment after handling an allergen</a:t>
            </a:r>
          </a:p>
          <a:p>
            <a:pPr marL="694944" lvl="2" indent="-347472" eaLnBrk="1" hangingPunct="1">
              <a:lnSpc>
                <a:spcPct val="100000"/>
              </a:lnSpc>
              <a:spcBef>
                <a:spcPts val="900"/>
              </a:spcBef>
              <a:defRPr/>
            </a:pPr>
            <a:r>
              <a:rPr lang="en-US" dirty="0">
                <a:latin typeface="Arial Narrow" charset="0"/>
              </a:rPr>
              <a:t>Wash your hands and change gloves before prepping food</a:t>
            </a:r>
          </a:p>
          <a:p>
            <a:pPr marL="694944" lvl="2" indent="-347472" eaLnBrk="1" hangingPunct="1">
              <a:lnSpc>
                <a:spcPct val="100000"/>
              </a:lnSpc>
              <a:spcBef>
                <a:spcPts val="900"/>
              </a:spcBef>
              <a:defRPr/>
            </a:pPr>
            <a:r>
              <a:rPr lang="en-US" dirty="0">
                <a:latin typeface="Arial Narrow" charset="0"/>
              </a:rPr>
              <a:t>Prep food for customers with food allergies in a separate area from other food</a:t>
            </a:r>
          </a:p>
          <a:p>
            <a:pPr marL="694944" lvl="2" indent="-347472" eaLnBrk="1" hangingPunct="1">
              <a:lnSpc>
                <a:spcPct val="100000"/>
              </a:lnSpc>
              <a:spcBef>
                <a:spcPts val="900"/>
              </a:spcBef>
              <a:defRPr/>
            </a:pPr>
            <a:r>
              <a:rPr lang="en-US" dirty="0">
                <a:latin typeface="Arial Narrow" charset="0"/>
              </a:rPr>
              <a:t>Label food packaged </a:t>
            </a:r>
            <a:r>
              <a:rPr lang="en-US" dirty="0" smtClean="0">
                <a:latin typeface="Arial Narrow" charset="0"/>
              </a:rPr>
              <a:t>on-site </a:t>
            </a:r>
            <a:r>
              <a:rPr lang="en-US" dirty="0">
                <a:latin typeface="Arial Narrow" charset="0"/>
              </a:rPr>
              <a:t>for retail use</a:t>
            </a:r>
          </a:p>
          <a:p>
            <a:pPr marL="571500" lvl="1" indent="-457200" eaLnBrk="1" hangingPunct="1">
              <a:defRPr/>
            </a:pPr>
            <a:endParaRPr lang="en-US" dirty="0">
              <a:latin typeface="Arial Narrow" charset="0"/>
            </a:endParaRPr>
          </a:p>
        </p:txBody>
      </p:sp>
      <p:sp>
        <p:nvSpPr>
          <p:cNvPr id="86020" name="Text Box 1040"/>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2-48</a:t>
            </a:r>
          </a:p>
        </p:txBody>
      </p:sp>
      <p:pic>
        <p:nvPicPr>
          <p:cNvPr id="6" name="Picture 5" descr="6e_c02_19_pantongs_r_Sin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1880616"/>
          </a:xfrm>
          <a:prstGeom prst="rect">
            <a:avLst/>
          </a:prstGeom>
        </p:spPr>
      </p:pic>
    </p:spTree>
    <p:extLst>
      <p:ext uri="{BB962C8B-B14F-4D97-AF65-F5344CB8AC3E}">
        <p14:creationId xmlns:p14="http://schemas.microsoft.com/office/powerpoint/2010/main" val="1418879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8938" y="158750"/>
            <a:ext cx="8307388" cy="519112"/>
          </a:xfrm>
        </p:spPr>
        <p:txBody>
          <a:bodyPr/>
          <a:lstStyle/>
          <a:p>
            <a:pPr eaLnBrk="1" hangingPunct="1">
              <a:defRPr/>
            </a:pPr>
            <a:r>
              <a:rPr lang="en-US" dirty="0">
                <a:latin typeface="Arial Narrow" charset="0"/>
                <a:cs typeface="+mj-cs"/>
              </a:rPr>
              <a:t>Contaminants</a:t>
            </a:r>
          </a:p>
        </p:txBody>
      </p:sp>
      <p:sp>
        <p:nvSpPr>
          <p:cNvPr id="20483" name="Rectangle 3"/>
          <p:cNvSpPr>
            <a:spLocks noGrp="1" noChangeArrowheads="1"/>
          </p:cNvSpPr>
          <p:nvPr>
            <p:ph idx="1"/>
          </p:nvPr>
        </p:nvSpPr>
        <p:spPr>
          <a:xfrm>
            <a:off x="393192" y="1143000"/>
            <a:ext cx="4062921" cy="4953000"/>
          </a:xfrm>
        </p:spPr>
        <p:txBody>
          <a:bodyPr/>
          <a:lstStyle/>
          <a:p>
            <a:pPr marL="0" indent="0" eaLnBrk="1" hangingPunct="1">
              <a:defRPr/>
            </a:pPr>
            <a:r>
              <a:rPr lang="en-US" dirty="0">
                <a:latin typeface="Arial Narrow" charset="0"/>
                <a:cs typeface="+mn-cs"/>
              </a:rPr>
              <a:t>Biological </a:t>
            </a:r>
            <a:r>
              <a:rPr lang="en-US" dirty="0" smtClean="0">
                <a:latin typeface="Arial Narrow" charset="0"/>
                <a:cs typeface="+mn-cs"/>
              </a:rPr>
              <a:t>contaminants: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Bacteria</a:t>
            </a:r>
          </a:p>
          <a:p>
            <a:pPr marL="347472" lvl="1" indent="-347472" eaLnBrk="1" hangingPunct="1">
              <a:lnSpc>
                <a:spcPct val="100000"/>
              </a:lnSpc>
              <a:spcBef>
                <a:spcPts val="900"/>
              </a:spcBef>
              <a:defRPr/>
            </a:pPr>
            <a:r>
              <a:rPr lang="en-US" dirty="0">
                <a:latin typeface="Arial Narrow" charset="0"/>
              </a:rPr>
              <a:t>Viruses</a:t>
            </a:r>
          </a:p>
          <a:p>
            <a:pPr marL="347472" lvl="1" indent="-347472" eaLnBrk="1" hangingPunct="1">
              <a:lnSpc>
                <a:spcPct val="100000"/>
              </a:lnSpc>
              <a:spcBef>
                <a:spcPts val="900"/>
              </a:spcBef>
              <a:defRPr/>
            </a:pPr>
            <a:r>
              <a:rPr lang="en-US" dirty="0">
                <a:latin typeface="Arial Narrow" charset="0"/>
              </a:rPr>
              <a:t>Parasites</a:t>
            </a:r>
          </a:p>
          <a:p>
            <a:pPr marL="347472" lvl="1" indent="-347472" eaLnBrk="1" hangingPunct="1">
              <a:lnSpc>
                <a:spcPct val="100000"/>
              </a:lnSpc>
              <a:spcBef>
                <a:spcPts val="900"/>
              </a:spcBef>
              <a:defRPr/>
            </a:pPr>
            <a:r>
              <a:rPr lang="en-US" dirty="0">
                <a:latin typeface="Arial Narrow" charset="0"/>
              </a:rPr>
              <a:t>Fungi</a:t>
            </a:r>
          </a:p>
        </p:txBody>
      </p:sp>
      <p:sp>
        <p:nvSpPr>
          <p:cNvPr id="2048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1-8</a:t>
            </a:r>
          </a:p>
        </p:txBody>
      </p:sp>
      <p:pic>
        <p:nvPicPr>
          <p:cNvPr id="2" name="Picture 1" descr="6e_c01_4_Staph_r.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6403" y="1243013"/>
            <a:ext cx="2100072" cy="908304"/>
          </a:xfrm>
          <a:prstGeom prst="rect">
            <a:avLst/>
          </a:prstGeom>
        </p:spPr>
      </p:pic>
    </p:spTree>
    <p:extLst>
      <p:ext uri="{BB962C8B-B14F-4D97-AF65-F5344CB8AC3E}">
        <p14:creationId xmlns:p14="http://schemas.microsoft.com/office/powerpoint/2010/main" val="572564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90525" y="158750"/>
            <a:ext cx="8235950" cy="519112"/>
          </a:xfrm>
        </p:spPr>
        <p:txBody>
          <a:bodyPr/>
          <a:lstStyle/>
          <a:p>
            <a:pPr eaLnBrk="1" hangingPunct="1">
              <a:defRPr/>
            </a:pPr>
            <a:r>
              <a:rPr lang="en-US" dirty="0">
                <a:latin typeface="Arial Narrow" charset="0"/>
                <a:cs typeface="+mj-cs"/>
              </a:rPr>
              <a:t>Contaminants</a:t>
            </a:r>
          </a:p>
        </p:txBody>
      </p:sp>
      <p:sp>
        <p:nvSpPr>
          <p:cNvPr id="21507" name="Rectangle 3"/>
          <p:cNvSpPr>
            <a:spLocks noGrp="1" noChangeArrowheads="1"/>
          </p:cNvSpPr>
          <p:nvPr>
            <p:ph idx="1"/>
          </p:nvPr>
        </p:nvSpPr>
        <p:spPr>
          <a:xfrm>
            <a:off x="390525" y="1143000"/>
            <a:ext cx="4343400" cy="4953000"/>
          </a:xfrm>
        </p:spPr>
        <p:txBody>
          <a:bodyPr/>
          <a:lstStyle/>
          <a:p>
            <a:pPr marL="0" indent="0" eaLnBrk="1" hangingPunct="1">
              <a:defRPr/>
            </a:pPr>
            <a:r>
              <a:rPr lang="en-US" dirty="0">
                <a:latin typeface="Arial Narrow" charset="0"/>
                <a:cs typeface="+mn-cs"/>
              </a:rPr>
              <a:t>Chemical </a:t>
            </a:r>
            <a:r>
              <a:rPr lang="en-US" dirty="0" smtClean="0">
                <a:latin typeface="Arial Narrow" charset="0"/>
                <a:cs typeface="+mn-cs"/>
              </a:rPr>
              <a:t>contaminants:</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Cleaners </a:t>
            </a:r>
          </a:p>
          <a:p>
            <a:pPr marL="347472" lvl="1" indent="-347472" eaLnBrk="1" hangingPunct="1">
              <a:lnSpc>
                <a:spcPct val="100000"/>
              </a:lnSpc>
              <a:spcBef>
                <a:spcPts val="900"/>
              </a:spcBef>
              <a:defRPr/>
            </a:pPr>
            <a:r>
              <a:rPr lang="en-US" dirty="0">
                <a:latin typeface="Arial Narrow" charset="0"/>
              </a:rPr>
              <a:t>Sanitizers</a:t>
            </a:r>
          </a:p>
          <a:p>
            <a:pPr marL="347472" lvl="1" indent="-347472" eaLnBrk="1" hangingPunct="1">
              <a:lnSpc>
                <a:spcPct val="100000"/>
              </a:lnSpc>
              <a:spcBef>
                <a:spcPts val="900"/>
              </a:spcBef>
              <a:defRPr/>
            </a:pPr>
            <a:r>
              <a:rPr lang="en-US" dirty="0">
                <a:latin typeface="Arial Narrow" charset="0"/>
              </a:rPr>
              <a:t>Polishes</a:t>
            </a:r>
          </a:p>
        </p:txBody>
      </p:sp>
      <p:sp>
        <p:nvSpPr>
          <p:cNvPr id="21508"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1-9</a:t>
            </a:r>
          </a:p>
        </p:txBody>
      </p:sp>
      <p:pic>
        <p:nvPicPr>
          <p:cNvPr id="7" name="Picture 6" descr="6e_c01_4_SprayCleaning.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9451" y="1243013"/>
            <a:ext cx="2097024" cy="908304"/>
          </a:xfrm>
          <a:prstGeom prst="rect">
            <a:avLst/>
          </a:prstGeom>
        </p:spPr>
      </p:pic>
    </p:spTree>
    <p:extLst>
      <p:ext uri="{BB962C8B-B14F-4D97-AF65-F5344CB8AC3E}">
        <p14:creationId xmlns:p14="http://schemas.microsoft.com/office/powerpoint/2010/main" val="3387514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5773</Words>
  <Application>Microsoft Office PowerPoint</Application>
  <PresentationFormat>On-screen Show (4:3)</PresentationFormat>
  <Paragraphs>891</Paragraphs>
  <Slides>73</Slides>
  <Notes>73</Notes>
  <HiddenSlides>0</HiddenSlides>
  <MMClips>0</MMClips>
  <ScaleCrop>false</ScaleCrop>
  <HeadingPairs>
    <vt:vector size="4" baseType="variant">
      <vt:variant>
        <vt:lpstr>Theme</vt:lpstr>
      </vt:variant>
      <vt:variant>
        <vt:i4>1</vt:i4>
      </vt:variant>
      <vt:variant>
        <vt:lpstr>Slide Titles</vt:lpstr>
      </vt:variant>
      <vt:variant>
        <vt:i4>73</vt:i4>
      </vt:variant>
    </vt:vector>
  </HeadingPairs>
  <TitlesOfParts>
    <vt:vector size="74" baseType="lpstr">
      <vt:lpstr>3_SS5e_08_16hr</vt:lpstr>
      <vt:lpstr>PowerPoint Presentation</vt:lpstr>
      <vt:lpstr>Providing Safe Food</vt:lpstr>
      <vt:lpstr>Challenges to Food Safety</vt:lpstr>
      <vt:lpstr>Challenges to Food Safety</vt:lpstr>
      <vt:lpstr>Costs of Foodborne Illness</vt:lpstr>
      <vt:lpstr>Costs of Foodborne Illness</vt:lpstr>
      <vt:lpstr>How Foodborne Illnesses Occur</vt:lpstr>
      <vt:lpstr>Contaminants</vt:lpstr>
      <vt:lpstr>Contaminants</vt:lpstr>
      <vt:lpstr>Contaminants</vt:lpstr>
      <vt:lpstr>How Food Becomes Unsafe</vt:lpstr>
      <vt:lpstr>How Food Becomes Unsafe </vt:lpstr>
      <vt:lpstr>How Food Becomes Unsafe </vt:lpstr>
      <vt:lpstr>How Food Becomes Unsafe </vt:lpstr>
      <vt:lpstr>How Food Becomes Unsafe </vt:lpstr>
      <vt:lpstr>How Food Becomes Unsafe </vt:lpstr>
      <vt:lpstr>How Food Becomes Unsafe </vt:lpstr>
      <vt:lpstr>How Food Becomes Unsafe </vt:lpstr>
      <vt:lpstr>Food Most Likely to Become Unsafe</vt:lpstr>
      <vt:lpstr>Food Most Likely to Become Unsafe</vt:lpstr>
      <vt:lpstr>Ready-to-Eat Food</vt:lpstr>
      <vt:lpstr>Populations at High Risk for Foodborne Illnesses</vt:lpstr>
      <vt:lpstr>Keeping Food Safe</vt:lpstr>
      <vt:lpstr>Keeping Food Safe</vt:lpstr>
      <vt:lpstr>Keeping Food Safe</vt:lpstr>
      <vt:lpstr>PowerPoint Presentation</vt:lpstr>
      <vt:lpstr>You Can Prevent Contamination</vt:lpstr>
      <vt:lpstr>How Contamination Happens</vt:lpstr>
      <vt:lpstr>How Contamination Happens</vt:lpstr>
      <vt:lpstr>Biological Contamination</vt:lpstr>
      <vt:lpstr>Biological Contamination</vt:lpstr>
      <vt:lpstr>Biological Contamination</vt:lpstr>
      <vt:lpstr>Bacteria: Basic Characteristics</vt:lpstr>
      <vt:lpstr>What Bacteria Need to Grow</vt:lpstr>
      <vt:lpstr>What Bacteria Need to Grow</vt:lpstr>
      <vt:lpstr>What Bacteria Need to Grow</vt:lpstr>
      <vt:lpstr>What Bacteria Need to Grow</vt:lpstr>
      <vt:lpstr>What Bacteria Need to Grow</vt:lpstr>
      <vt:lpstr>What Bacteria Need to Grow</vt:lpstr>
      <vt:lpstr>What Bacteria Need to Grow</vt:lpstr>
      <vt:lpstr>Control FAT TOM</vt:lpstr>
      <vt:lpstr>Major Bacteria That Cause Foodborne Illness</vt:lpstr>
      <vt:lpstr>Major Bacteria That Cause Foodborne Illness </vt:lpstr>
      <vt:lpstr>Major Bacteria That Cause Foodborne Illness </vt:lpstr>
      <vt:lpstr>Major Bacteria That Cause Foodborne Illness </vt:lpstr>
      <vt:lpstr>Viruses: Basic Characteristics</vt:lpstr>
      <vt:lpstr>Viruses: Basic Characteristics</vt:lpstr>
      <vt:lpstr>Major Viruses that Cause Foodborne Illnesses</vt:lpstr>
      <vt:lpstr>Major Viruses That Cause Foodborne Illness </vt:lpstr>
      <vt:lpstr>Major Viruses That Cause Foodborne Illness </vt:lpstr>
      <vt:lpstr>Parasites: Basic characteristics </vt:lpstr>
      <vt:lpstr>Parasites: Basic characteristics </vt:lpstr>
      <vt:lpstr>Fungi: Basic Characteristics</vt:lpstr>
      <vt:lpstr>Biological Toxins</vt:lpstr>
      <vt:lpstr>Biological Toxins</vt:lpstr>
      <vt:lpstr>Chemical Contaminants</vt:lpstr>
      <vt:lpstr>Chemical Contaminants</vt:lpstr>
      <vt:lpstr>Chemical Contaminants</vt:lpstr>
      <vt:lpstr>Chemical Contaminants</vt:lpstr>
      <vt:lpstr>Physical Contaminants</vt:lpstr>
      <vt:lpstr>Physical Contaminants</vt:lpstr>
      <vt:lpstr>Deliberate Contamination of Food</vt:lpstr>
      <vt:lpstr>Deliberate Contamination of Food</vt:lpstr>
      <vt:lpstr>Responding to a Foodborne-Illness Outbreak</vt:lpstr>
      <vt:lpstr>Responding to a Foodborne-Illness Outbreak</vt:lpstr>
      <vt:lpstr>Responding to a Foodborne-Illness Outbreak</vt:lpstr>
      <vt:lpstr>Responding to a Foodborne-Illness Outbreak</vt:lpstr>
      <vt:lpstr>Food Allergens</vt:lpstr>
      <vt:lpstr>Food Allergens</vt:lpstr>
      <vt:lpstr>Food Allergens</vt:lpstr>
      <vt:lpstr>Prevent Allergic Reactions</vt:lpstr>
      <vt:lpstr>Prevent Allergic Reactions</vt:lpstr>
      <vt:lpstr>Prevent Allergic Reactions</vt:lpstr>
    </vt:vector>
  </TitlesOfParts>
  <Company>nraef.org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Garvey</dc:creator>
  <cp:lastModifiedBy>Melissa Garvey</cp:lastModifiedBy>
  <cp:revision>1</cp:revision>
  <dcterms:created xsi:type="dcterms:W3CDTF">2012-05-18T15:33:12Z</dcterms:created>
  <dcterms:modified xsi:type="dcterms:W3CDTF">2012-05-18T15:34:45Z</dcterms:modified>
</cp:coreProperties>
</file>